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handoutMasterIdLst>
    <p:handoutMasterId r:id="rId90"/>
  </p:handoutMasterIdLst>
  <p:sldIdLst>
    <p:sldId id="509" r:id="rId2"/>
    <p:sldId id="496" r:id="rId3"/>
    <p:sldId id="414" r:id="rId4"/>
    <p:sldId id="459" r:id="rId5"/>
    <p:sldId id="460" r:id="rId6"/>
    <p:sldId id="461" r:id="rId7"/>
    <p:sldId id="462" r:id="rId8"/>
    <p:sldId id="464" r:id="rId9"/>
    <p:sldId id="465" r:id="rId10"/>
    <p:sldId id="494" r:id="rId11"/>
    <p:sldId id="463" r:id="rId12"/>
    <p:sldId id="472" r:id="rId13"/>
    <p:sldId id="448" r:id="rId14"/>
    <p:sldId id="417" r:id="rId15"/>
    <p:sldId id="418" r:id="rId16"/>
    <p:sldId id="419" r:id="rId17"/>
    <p:sldId id="420" r:id="rId18"/>
    <p:sldId id="498" r:id="rId19"/>
    <p:sldId id="473" r:id="rId20"/>
    <p:sldId id="428" r:id="rId21"/>
    <p:sldId id="467" r:id="rId22"/>
    <p:sldId id="427" r:id="rId23"/>
    <p:sldId id="466" r:id="rId24"/>
    <p:sldId id="469" r:id="rId25"/>
    <p:sldId id="429" r:id="rId26"/>
    <p:sldId id="468" r:id="rId27"/>
    <p:sldId id="470" r:id="rId28"/>
    <p:sldId id="485" r:id="rId29"/>
    <p:sldId id="482" r:id="rId30"/>
    <p:sldId id="481" r:id="rId31"/>
    <p:sldId id="484" r:id="rId32"/>
    <p:sldId id="486" r:id="rId33"/>
    <p:sldId id="362" r:id="rId34"/>
    <p:sldId id="363" r:id="rId35"/>
    <p:sldId id="401" r:id="rId36"/>
    <p:sldId id="402" r:id="rId37"/>
    <p:sldId id="474" r:id="rId38"/>
    <p:sldId id="312" r:id="rId39"/>
    <p:sldId id="308" r:id="rId40"/>
    <p:sldId id="313" r:id="rId41"/>
    <p:sldId id="373" r:id="rId42"/>
    <p:sldId id="475" r:id="rId43"/>
    <p:sldId id="377" r:id="rId44"/>
    <p:sldId id="505" r:id="rId45"/>
    <p:sldId id="375" r:id="rId46"/>
    <p:sldId id="471" r:id="rId47"/>
    <p:sldId id="444" r:id="rId48"/>
    <p:sldId id="424" r:id="rId49"/>
    <p:sldId id="415" r:id="rId50"/>
    <p:sldId id="492" r:id="rId51"/>
    <p:sldId id="489" r:id="rId52"/>
    <p:sldId id="491" r:id="rId53"/>
    <p:sldId id="490" r:id="rId54"/>
    <p:sldId id="488" r:id="rId55"/>
    <p:sldId id="493" r:id="rId56"/>
    <p:sldId id="476" r:id="rId57"/>
    <p:sldId id="316" r:id="rId58"/>
    <p:sldId id="318" r:id="rId59"/>
    <p:sldId id="319" r:id="rId60"/>
    <p:sldId id="364" r:id="rId61"/>
    <p:sldId id="365" r:id="rId62"/>
    <p:sldId id="477" r:id="rId63"/>
    <p:sldId id="333" r:id="rId64"/>
    <p:sldId id="447" r:id="rId65"/>
    <p:sldId id="478" r:id="rId66"/>
    <p:sldId id="321" r:id="rId67"/>
    <p:sldId id="504" r:id="rId68"/>
    <p:sldId id="479" r:id="rId69"/>
    <p:sldId id="325" r:id="rId70"/>
    <p:sldId id="480" r:id="rId71"/>
    <p:sldId id="326" r:id="rId72"/>
    <p:sldId id="327" r:id="rId73"/>
    <p:sldId id="367" r:id="rId74"/>
    <p:sldId id="398" r:id="rId75"/>
    <p:sldId id="369" r:id="rId76"/>
    <p:sldId id="370" r:id="rId77"/>
    <p:sldId id="372" r:id="rId78"/>
    <p:sldId id="506" r:id="rId79"/>
    <p:sldId id="404" r:id="rId80"/>
    <p:sldId id="407" r:id="rId81"/>
    <p:sldId id="410" r:id="rId82"/>
    <p:sldId id="406" r:id="rId83"/>
    <p:sldId id="453" r:id="rId84"/>
    <p:sldId id="408" r:id="rId85"/>
    <p:sldId id="510" r:id="rId86"/>
    <p:sldId id="508" r:id="rId87"/>
    <p:sldId id="511" r:id="rId88"/>
  </p:sldIdLst>
  <p:sldSz cx="5327650" cy="7559675"/>
  <p:notesSz cx="9944100" cy="6805613"/>
  <p:defaultTextStyle>
    <a:defPPr>
      <a:defRPr lang="en-US"/>
    </a:defPPr>
    <a:lvl1pPr marL="0" algn="l" defTabSz="701776" rtl="0" eaLnBrk="1" latinLnBrk="0" hangingPunct="1">
      <a:defRPr sz="1380" kern="1200">
        <a:solidFill>
          <a:schemeClr val="tx1"/>
        </a:solidFill>
        <a:latin typeface="+mn-lt"/>
        <a:ea typeface="+mn-ea"/>
        <a:cs typeface="+mn-cs"/>
      </a:defRPr>
    </a:lvl1pPr>
    <a:lvl2pPr marL="350888" algn="l" defTabSz="701776" rtl="0" eaLnBrk="1" latinLnBrk="0" hangingPunct="1">
      <a:defRPr sz="1380" kern="1200">
        <a:solidFill>
          <a:schemeClr val="tx1"/>
        </a:solidFill>
        <a:latin typeface="+mn-lt"/>
        <a:ea typeface="+mn-ea"/>
        <a:cs typeface="+mn-cs"/>
      </a:defRPr>
    </a:lvl2pPr>
    <a:lvl3pPr marL="701776" algn="l" defTabSz="701776" rtl="0" eaLnBrk="1" latinLnBrk="0" hangingPunct="1">
      <a:defRPr sz="1380" kern="1200">
        <a:solidFill>
          <a:schemeClr val="tx1"/>
        </a:solidFill>
        <a:latin typeface="+mn-lt"/>
        <a:ea typeface="+mn-ea"/>
        <a:cs typeface="+mn-cs"/>
      </a:defRPr>
    </a:lvl3pPr>
    <a:lvl4pPr marL="1052664" algn="l" defTabSz="701776" rtl="0" eaLnBrk="1" latinLnBrk="0" hangingPunct="1">
      <a:defRPr sz="1380" kern="1200">
        <a:solidFill>
          <a:schemeClr val="tx1"/>
        </a:solidFill>
        <a:latin typeface="+mn-lt"/>
        <a:ea typeface="+mn-ea"/>
        <a:cs typeface="+mn-cs"/>
      </a:defRPr>
    </a:lvl4pPr>
    <a:lvl5pPr marL="1403552" algn="l" defTabSz="701776" rtl="0" eaLnBrk="1" latinLnBrk="0" hangingPunct="1">
      <a:defRPr sz="1380" kern="1200">
        <a:solidFill>
          <a:schemeClr val="tx1"/>
        </a:solidFill>
        <a:latin typeface="+mn-lt"/>
        <a:ea typeface="+mn-ea"/>
        <a:cs typeface="+mn-cs"/>
      </a:defRPr>
    </a:lvl5pPr>
    <a:lvl6pPr marL="1754440" algn="l" defTabSz="701776" rtl="0" eaLnBrk="1" latinLnBrk="0" hangingPunct="1">
      <a:defRPr sz="1380" kern="1200">
        <a:solidFill>
          <a:schemeClr val="tx1"/>
        </a:solidFill>
        <a:latin typeface="+mn-lt"/>
        <a:ea typeface="+mn-ea"/>
        <a:cs typeface="+mn-cs"/>
      </a:defRPr>
    </a:lvl6pPr>
    <a:lvl7pPr marL="2105328" algn="l" defTabSz="701776" rtl="0" eaLnBrk="1" latinLnBrk="0" hangingPunct="1">
      <a:defRPr sz="1380" kern="1200">
        <a:solidFill>
          <a:schemeClr val="tx1"/>
        </a:solidFill>
        <a:latin typeface="+mn-lt"/>
        <a:ea typeface="+mn-ea"/>
        <a:cs typeface="+mn-cs"/>
      </a:defRPr>
    </a:lvl7pPr>
    <a:lvl8pPr marL="2456216" algn="l" defTabSz="701776" rtl="0" eaLnBrk="1" latinLnBrk="0" hangingPunct="1">
      <a:defRPr sz="1380" kern="1200">
        <a:solidFill>
          <a:schemeClr val="tx1"/>
        </a:solidFill>
        <a:latin typeface="+mn-lt"/>
        <a:ea typeface="+mn-ea"/>
        <a:cs typeface="+mn-cs"/>
      </a:defRPr>
    </a:lvl8pPr>
    <a:lvl9pPr marL="2807104" algn="l" defTabSz="701776" rtl="0" eaLnBrk="1" latinLnBrk="0" hangingPunct="1">
      <a:defRPr sz="138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40" userDrawn="1">
          <p15:clr>
            <a:srgbClr val="A4A3A4"/>
          </p15:clr>
        </p15:guide>
        <p15:guide id="2" pos="272" userDrawn="1">
          <p15:clr>
            <a:srgbClr val="A4A3A4"/>
          </p15:clr>
        </p15:guide>
        <p15:guide id="3" orient="horz" pos="4558" userDrawn="1">
          <p15:clr>
            <a:srgbClr val="A4A3A4"/>
          </p15:clr>
        </p15:guide>
        <p15:guide id="4" pos="3084"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C00000"/>
    <a:srgbClr val="E60000"/>
    <a:srgbClr val="A6A6A6"/>
    <a:srgbClr val="283933"/>
    <a:srgbClr val="41152D"/>
    <a:srgbClr val="321426"/>
    <a:srgbClr val="331429"/>
    <a:srgbClr val="ACC777"/>
    <a:srgbClr val="99BA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6357" autoAdjust="0"/>
  </p:normalViewPr>
  <p:slideViewPr>
    <p:cSldViewPr snapToGrid="0">
      <p:cViewPr>
        <p:scale>
          <a:sx n="66" d="100"/>
          <a:sy n="66" d="100"/>
        </p:scale>
        <p:origin x="-2280" y="-72"/>
      </p:cViewPr>
      <p:guideLst>
        <p:guide orient="horz" pos="340"/>
        <p:guide orient="horz" pos="4558"/>
        <p:guide pos="272"/>
        <p:guide pos="30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9292"/>
    </p:cViewPr>
  </p:sorterViewPr>
  <p:notesViewPr>
    <p:cSldViewPr snapToGrid="0">
      <p:cViewPr varScale="1">
        <p:scale>
          <a:sx n="115" d="100"/>
          <a:sy n="115" d="100"/>
        </p:scale>
        <p:origin x="2130"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308801" cy="340227"/>
          </a:xfrm>
          <a:prstGeom prst="rect">
            <a:avLst/>
          </a:prstGeom>
        </p:spPr>
        <p:txBody>
          <a:bodyPr vert="horz" lIns="91504" tIns="45752" rIns="91504" bIns="45752" rtlCol="0"/>
          <a:lstStyle>
            <a:lvl1pPr algn="l">
              <a:defRPr sz="1200"/>
            </a:lvl1pPr>
          </a:lstStyle>
          <a:p>
            <a:endParaRPr lang="en-US" dirty="0"/>
          </a:p>
        </p:txBody>
      </p:sp>
      <p:sp>
        <p:nvSpPr>
          <p:cNvPr id="3" name="Date Placeholder 2"/>
          <p:cNvSpPr>
            <a:spLocks noGrp="1"/>
          </p:cNvSpPr>
          <p:nvPr>
            <p:ph type="dt" sz="quarter" idx="1"/>
          </p:nvPr>
        </p:nvSpPr>
        <p:spPr>
          <a:xfrm>
            <a:off x="5632984" y="1"/>
            <a:ext cx="4308801" cy="340227"/>
          </a:xfrm>
          <a:prstGeom prst="rect">
            <a:avLst/>
          </a:prstGeom>
        </p:spPr>
        <p:txBody>
          <a:bodyPr vert="horz" lIns="91504" tIns="45752" rIns="91504" bIns="45752" rtlCol="0"/>
          <a:lstStyle>
            <a:lvl1pPr algn="r">
              <a:defRPr sz="1200"/>
            </a:lvl1pPr>
          </a:lstStyle>
          <a:p>
            <a:fld id="{AA17CF3F-4065-4B8B-A91F-C5918FEA2463}" type="datetimeFigureOut">
              <a:rPr lang="en-US" smtClean="0"/>
              <a:pPr/>
              <a:t>2/27/2018</a:t>
            </a:fld>
            <a:endParaRPr lang="en-US" dirty="0"/>
          </a:p>
        </p:txBody>
      </p:sp>
      <p:sp>
        <p:nvSpPr>
          <p:cNvPr id="4" name="Footer Placeholder 3"/>
          <p:cNvSpPr>
            <a:spLocks noGrp="1"/>
          </p:cNvSpPr>
          <p:nvPr>
            <p:ph type="ftr" sz="quarter" idx="2"/>
          </p:nvPr>
        </p:nvSpPr>
        <p:spPr>
          <a:xfrm>
            <a:off x="2" y="6464302"/>
            <a:ext cx="4308801" cy="340226"/>
          </a:xfrm>
          <a:prstGeom prst="rect">
            <a:avLst/>
          </a:prstGeom>
        </p:spPr>
        <p:txBody>
          <a:bodyPr vert="horz" lIns="91504" tIns="45752" rIns="91504" bIns="45752" rtlCol="0" anchor="b"/>
          <a:lstStyle>
            <a:lvl1pPr algn="l">
              <a:defRPr sz="1200"/>
            </a:lvl1pPr>
          </a:lstStyle>
          <a:p>
            <a:endParaRPr lang="en-US" dirty="0"/>
          </a:p>
        </p:txBody>
      </p:sp>
      <p:sp>
        <p:nvSpPr>
          <p:cNvPr id="5" name="Slide Number Placeholder 4"/>
          <p:cNvSpPr>
            <a:spLocks noGrp="1"/>
          </p:cNvSpPr>
          <p:nvPr>
            <p:ph type="sldNum" sz="quarter" idx="3"/>
          </p:nvPr>
        </p:nvSpPr>
        <p:spPr>
          <a:xfrm>
            <a:off x="5632984" y="6464302"/>
            <a:ext cx="4308801" cy="340226"/>
          </a:xfrm>
          <a:prstGeom prst="rect">
            <a:avLst/>
          </a:prstGeom>
        </p:spPr>
        <p:txBody>
          <a:bodyPr vert="horz" lIns="91504" tIns="45752" rIns="91504" bIns="45752" rtlCol="0" anchor="b"/>
          <a:lstStyle>
            <a:lvl1pPr algn="r">
              <a:defRPr sz="1200"/>
            </a:lvl1pPr>
          </a:lstStyle>
          <a:p>
            <a:fld id="{E373B381-CF1F-4C8C-BC7C-75D482C06FCB}" type="slidenum">
              <a:rPr lang="en-US" smtClean="0"/>
              <a:pPr/>
              <a:t>‹nr.›</a:t>
            </a:fld>
            <a:endParaRPr lang="en-US" dirty="0"/>
          </a:p>
        </p:txBody>
      </p:sp>
    </p:spTree>
    <p:extLst>
      <p:ext uri="{BB962C8B-B14F-4D97-AF65-F5344CB8AC3E}">
        <p14:creationId xmlns:p14="http://schemas.microsoft.com/office/powerpoint/2010/main" val="424554565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4308801" cy="341313"/>
          </a:xfrm>
          <a:prstGeom prst="rect">
            <a:avLst/>
          </a:prstGeom>
        </p:spPr>
        <p:txBody>
          <a:bodyPr vert="horz" lIns="91504" tIns="45752" rIns="91504" bIns="45752" rtlCol="0"/>
          <a:lstStyle>
            <a:lvl1pPr algn="l">
              <a:defRPr sz="1200"/>
            </a:lvl1pPr>
          </a:lstStyle>
          <a:p>
            <a:endParaRPr lang="en-GB" dirty="0"/>
          </a:p>
        </p:txBody>
      </p:sp>
      <p:sp>
        <p:nvSpPr>
          <p:cNvPr id="3" name="Date Placeholder 2"/>
          <p:cNvSpPr>
            <a:spLocks noGrp="1"/>
          </p:cNvSpPr>
          <p:nvPr>
            <p:ph type="dt" idx="1"/>
          </p:nvPr>
        </p:nvSpPr>
        <p:spPr>
          <a:xfrm>
            <a:off x="5632984" y="2"/>
            <a:ext cx="4308801" cy="341313"/>
          </a:xfrm>
          <a:prstGeom prst="rect">
            <a:avLst/>
          </a:prstGeom>
        </p:spPr>
        <p:txBody>
          <a:bodyPr vert="horz" lIns="91504" tIns="45752" rIns="91504" bIns="45752" rtlCol="0"/>
          <a:lstStyle>
            <a:lvl1pPr algn="r">
              <a:defRPr sz="1200"/>
            </a:lvl1pPr>
          </a:lstStyle>
          <a:p>
            <a:fld id="{C3D0D56E-215C-4575-8E2F-1E16E7DFBAAF}" type="datetimeFigureOut">
              <a:rPr lang="en-GB" smtClean="0"/>
              <a:pPr/>
              <a:t>27/02/2018</a:t>
            </a:fld>
            <a:endParaRPr lang="en-GB" dirty="0"/>
          </a:p>
        </p:txBody>
      </p:sp>
      <p:sp>
        <p:nvSpPr>
          <p:cNvPr id="4" name="Slide Image Placeholder 3"/>
          <p:cNvSpPr>
            <a:spLocks noGrp="1" noRot="1" noChangeAspect="1"/>
          </p:cNvSpPr>
          <p:nvPr>
            <p:ph type="sldImg" idx="2"/>
          </p:nvPr>
        </p:nvSpPr>
        <p:spPr>
          <a:xfrm>
            <a:off x="4162425" y="850900"/>
            <a:ext cx="1619250" cy="2295525"/>
          </a:xfrm>
          <a:prstGeom prst="rect">
            <a:avLst/>
          </a:prstGeom>
          <a:noFill/>
          <a:ln w="12700">
            <a:solidFill>
              <a:prstClr val="black"/>
            </a:solidFill>
          </a:ln>
        </p:spPr>
        <p:txBody>
          <a:bodyPr vert="horz" lIns="91504" tIns="45752" rIns="91504" bIns="45752" rtlCol="0" anchor="ctr"/>
          <a:lstStyle/>
          <a:p>
            <a:endParaRPr lang="en-GB" dirty="0"/>
          </a:p>
        </p:txBody>
      </p:sp>
      <p:sp>
        <p:nvSpPr>
          <p:cNvPr id="5" name="Notes Placeholder 4"/>
          <p:cNvSpPr>
            <a:spLocks noGrp="1"/>
          </p:cNvSpPr>
          <p:nvPr>
            <p:ph type="body" sz="quarter" idx="3"/>
          </p:nvPr>
        </p:nvSpPr>
        <p:spPr>
          <a:xfrm>
            <a:off x="994875" y="3275086"/>
            <a:ext cx="7954353" cy="2679417"/>
          </a:xfrm>
          <a:prstGeom prst="rect">
            <a:avLst/>
          </a:prstGeom>
        </p:spPr>
        <p:txBody>
          <a:bodyPr vert="horz" lIns="91504" tIns="45752" rIns="91504" bIns="457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6464302"/>
            <a:ext cx="4308801" cy="341313"/>
          </a:xfrm>
          <a:prstGeom prst="rect">
            <a:avLst/>
          </a:prstGeom>
        </p:spPr>
        <p:txBody>
          <a:bodyPr vert="horz" lIns="91504" tIns="45752" rIns="91504" bIns="45752" rtlCol="0" anchor="b"/>
          <a:lstStyle>
            <a:lvl1pPr algn="l">
              <a:defRPr sz="1200"/>
            </a:lvl1pPr>
          </a:lstStyle>
          <a:p>
            <a:endParaRPr lang="en-GB" dirty="0"/>
          </a:p>
        </p:txBody>
      </p:sp>
      <p:sp>
        <p:nvSpPr>
          <p:cNvPr id="7" name="Slide Number Placeholder 6"/>
          <p:cNvSpPr>
            <a:spLocks noGrp="1"/>
          </p:cNvSpPr>
          <p:nvPr>
            <p:ph type="sldNum" sz="quarter" idx="5"/>
          </p:nvPr>
        </p:nvSpPr>
        <p:spPr>
          <a:xfrm>
            <a:off x="5632984" y="6464302"/>
            <a:ext cx="4308801" cy="341313"/>
          </a:xfrm>
          <a:prstGeom prst="rect">
            <a:avLst/>
          </a:prstGeom>
        </p:spPr>
        <p:txBody>
          <a:bodyPr vert="horz" lIns="91504" tIns="45752" rIns="91504" bIns="45752" rtlCol="0" anchor="b"/>
          <a:lstStyle>
            <a:lvl1pPr algn="r">
              <a:defRPr sz="1200"/>
            </a:lvl1pPr>
          </a:lstStyle>
          <a:p>
            <a:fld id="{0BD241FA-D8C4-412B-AA59-0C91F1938439}" type="slidenum">
              <a:rPr lang="en-GB" smtClean="0"/>
              <a:pPr/>
              <a:t>‹nr.›</a:t>
            </a:fld>
            <a:endParaRPr lang="en-GB" dirty="0"/>
          </a:p>
        </p:txBody>
      </p:sp>
    </p:spTree>
    <p:extLst>
      <p:ext uri="{BB962C8B-B14F-4D97-AF65-F5344CB8AC3E}">
        <p14:creationId xmlns:p14="http://schemas.microsoft.com/office/powerpoint/2010/main" val="72147149"/>
      </p:ext>
    </p:extLst>
  </p:cSld>
  <p:clrMap bg1="lt1" tx1="dk1" bg2="lt2" tx2="dk2" accent1="accent1" accent2="accent2" accent3="accent3" accent4="accent4" accent5="accent5" accent6="accent6" hlink="hlink" folHlink="folHlink"/>
  <p:hf sldNum="0" hdr="0" ftr="0" dt="0"/>
  <p:notesStyle>
    <a:lvl1pPr marL="0" algn="l" defTabSz="630753" rtl="0" eaLnBrk="1" latinLnBrk="0" hangingPunct="1">
      <a:defRPr sz="828" kern="1200">
        <a:solidFill>
          <a:schemeClr val="tx1"/>
        </a:solidFill>
        <a:latin typeface="+mn-lt"/>
        <a:ea typeface="+mn-ea"/>
        <a:cs typeface="+mn-cs"/>
      </a:defRPr>
    </a:lvl1pPr>
    <a:lvl2pPr marL="315377" algn="l" defTabSz="630753" rtl="0" eaLnBrk="1" latinLnBrk="0" hangingPunct="1">
      <a:defRPr sz="828" kern="1200">
        <a:solidFill>
          <a:schemeClr val="tx1"/>
        </a:solidFill>
        <a:latin typeface="+mn-lt"/>
        <a:ea typeface="+mn-ea"/>
        <a:cs typeface="+mn-cs"/>
      </a:defRPr>
    </a:lvl2pPr>
    <a:lvl3pPr marL="630753" algn="l" defTabSz="630753" rtl="0" eaLnBrk="1" latinLnBrk="0" hangingPunct="1">
      <a:defRPr sz="828" kern="1200">
        <a:solidFill>
          <a:schemeClr val="tx1"/>
        </a:solidFill>
        <a:latin typeface="+mn-lt"/>
        <a:ea typeface="+mn-ea"/>
        <a:cs typeface="+mn-cs"/>
      </a:defRPr>
    </a:lvl3pPr>
    <a:lvl4pPr marL="946130" algn="l" defTabSz="630753" rtl="0" eaLnBrk="1" latinLnBrk="0" hangingPunct="1">
      <a:defRPr sz="828" kern="1200">
        <a:solidFill>
          <a:schemeClr val="tx1"/>
        </a:solidFill>
        <a:latin typeface="+mn-lt"/>
        <a:ea typeface="+mn-ea"/>
        <a:cs typeface="+mn-cs"/>
      </a:defRPr>
    </a:lvl4pPr>
    <a:lvl5pPr marL="1261506" algn="l" defTabSz="630753" rtl="0" eaLnBrk="1" latinLnBrk="0" hangingPunct="1">
      <a:defRPr sz="828" kern="1200">
        <a:solidFill>
          <a:schemeClr val="tx1"/>
        </a:solidFill>
        <a:latin typeface="+mn-lt"/>
        <a:ea typeface="+mn-ea"/>
        <a:cs typeface="+mn-cs"/>
      </a:defRPr>
    </a:lvl5pPr>
    <a:lvl6pPr marL="1576883" algn="l" defTabSz="630753" rtl="0" eaLnBrk="1" latinLnBrk="0" hangingPunct="1">
      <a:defRPr sz="828" kern="1200">
        <a:solidFill>
          <a:schemeClr val="tx1"/>
        </a:solidFill>
        <a:latin typeface="+mn-lt"/>
        <a:ea typeface="+mn-ea"/>
        <a:cs typeface="+mn-cs"/>
      </a:defRPr>
    </a:lvl6pPr>
    <a:lvl7pPr marL="1892259" algn="l" defTabSz="630753" rtl="0" eaLnBrk="1" latinLnBrk="0" hangingPunct="1">
      <a:defRPr sz="828" kern="1200">
        <a:solidFill>
          <a:schemeClr val="tx1"/>
        </a:solidFill>
        <a:latin typeface="+mn-lt"/>
        <a:ea typeface="+mn-ea"/>
        <a:cs typeface="+mn-cs"/>
      </a:defRPr>
    </a:lvl7pPr>
    <a:lvl8pPr marL="2207636" algn="l" defTabSz="630753" rtl="0" eaLnBrk="1" latinLnBrk="0" hangingPunct="1">
      <a:defRPr sz="828" kern="1200">
        <a:solidFill>
          <a:schemeClr val="tx1"/>
        </a:solidFill>
        <a:latin typeface="+mn-lt"/>
        <a:ea typeface="+mn-ea"/>
        <a:cs typeface="+mn-cs"/>
      </a:defRPr>
    </a:lvl8pPr>
    <a:lvl9pPr marL="2523012" algn="l" defTabSz="630753" rtl="0" eaLnBrk="1" latinLnBrk="0" hangingPunct="1">
      <a:defRPr sz="8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3760547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45562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62425" y="850900"/>
            <a:ext cx="1619250" cy="2295525"/>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33045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9574" y="2221009"/>
            <a:ext cx="4528503" cy="1620430"/>
          </a:xfrm>
        </p:spPr>
        <p:txBody>
          <a:bodyPr/>
          <a:lstStyle/>
          <a:p>
            <a:r>
              <a:rPr lang="en-US"/>
              <a:t>Click to edit Master title style</a:t>
            </a:r>
            <a:endParaRPr lang="en-GB"/>
          </a:p>
        </p:txBody>
      </p:sp>
      <p:sp>
        <p:nvSpPr>
          <p:cNvPr id="3" name="Subtitle 2"/>
          <p:cNvSpPr>
            <a:spLocks noGrp="1"/>
          </p:cNvSpPr>
          <p:nvPr>
            <p:ph type="subTitle" idx="1"/>
          </p:nvPr>
        </p:nvSpPr>
        <p:spPr>
          <a:xfrm>
            <a:off x="799148" y="4283817"/>
            <a:ext cx="3729355" cy="1931916"/>
          </a:xfrm>
        </p:spPr>
        <p:txBody>
          <a:bodyPr/>
          <a:lstStyle>
            <a:lvl1pPr marL="0" indent="0" algn="ctr">
              <a:buNone/>
              <a:defRPr>
                <a:solidFill>
                  <a:schemeClr val="tx1">
                    <a:tint val="75000"/>
                  </a:schemeClr>
                </a:solidFill>
              </a:defRPr>
            </a:lvl1pPr>
            <a:lvl2pPr marL="348701" indent="0" algn="ctr">
              <a:buNone/>
              <a:defRPr>
                <a:solidFill>
                  <a:schemeClr val="tx1">
                    <a:tint val="75000"/>
                  </a:schemeClr>
                </a:solidFill>
              </a:defRPr>
            </a:lvl2pPr>
            <a:lvl3pPr marL="697401" indent="0" algn="ctr">
              <a:buNone/>
              <a:defRPr>
                <a:solidFill>
                  <a:schemeClr val="tx1">
                    <a:tint val="75000"/>
                  </a:schemeClr>
                </a:solidFill>
              </a:defRPr>
            </a:lvl3pPr>
            <a:lvl4pPr marL="1046102" indent="0" algn="ctr">
              <a:buNone/>
              <a:defRPr>
                <a:solidFill>
                  <a:schemeClr val="tx1">
                    <a:tint val="75000"/>
                  </a:schemeClr>
                </a:solidFill>
              </a:defRPr>
            </a:lvl4pPr>
            <a:lvl5pPr marL="1394803" indent="0" algn="ctr">
              <a:buNone/>
              <a:defRPr>
                <a:solidFill>
                  <a:schemeClr val="tx1">
                    <a:tint val="75000"/>
                  </a:schemeClr>
                </a:solidFill>
              </a:defRPr>
            </a:lvl5pPr>
            <a:lvl6pPr marL="1743503" indent="0" algn="ctr">
              <a:buNone/>
              <a:defRPr>
                <a:solidFill>
                  <a:schemeClr val="tx1">
                    <a:tint val="75000"/>
                  </a:schemeClr>
                </a:solidFill>
              </a:defRPr>
            </a:lvl6pPr>
            <a:lvl7pPr marL="2092204" indent="0" algn="ctr">
              <a:buNone/>
              <a:defRPr>
                <a:solidFill>
                  <a:schemeClr val="tx1">
                    <a:tint val="75000"/>
                  </a:schemeClr>
                </a:solidFill>
              </a:defRPr>
            </a:lvl7pPr>
            <a:lvl8pPr marL="2440904" indent="0" algn="ctr">
              <a:buNone/>
              <a:defRPr>
                <a:solidFill>
                  <a:schemeClr val="tx1">
                    <a:tint val="75000"/>
                  </a:schemeClr>
                </a:solidFill>
              </a:defRPr>
            </a:lvl8pPr>
            <a:lvl9pPr marL="2789605"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3F3B795-C77C-46C8-BC94-48AC6E36B3AC}" type="datetime1">
              <a:rPr lang="en-GB" smtClean="0"/>
              <a:t>27/02/2018</a:t>
            </a:fld>
            <a:endParaRPr lang="en-GB" dirty="0"/>
          </a:p>
        </p:txBody>
      </p:sp>
      <p:sp>
        <p:nvSpPr>
          <p:cNvPr id="5" name="Footer Placeholder 4"/>
          <p:cNvSpPr>
            <a:spLocks noGrp="1"/>
          </p:cNvSpPr>
          <p:nvPr>
            <p:ph type="ftr" sz="quarter" idx="11"/>
          </p:nvPr>
        </p:nvSpPr>
        <p:spPr/>
        <p:txBody>
          <a:bodyPr/>
          <a:lstStyle/>
          <a:p>
            <a:r>
              <a:rPr lang="en-GB" smtClean="0"/>
              <a:t>info@rodiko.com </a:t>
            </a:r>
            <a:endParaRPr lang="en-GB" dirty="0"/>
          </a:p>
        </p:txBody>
      </p:sp>
      <p:sp>
        <p:nvSpPr>
          <p:cNvPr id="6" name="Slide Number Placeholder 5"/>
          <p:cNvSpPr>
            <a:spLocks noGrp="1"/>
          </p:cNvSpPr>
          <p:nvPr>
            <p:ph type="sldNum" sz="quarter" idx="12"/>
          </p:nvPr>
        </p:nvSpPr>
        <p:spPr/>
        <p:txBody>
          <a:bodyPr/>
          <a:lstStyle/>
          <a:p>
            <a:fld id="{1F608A0C-37AC-4CBC-BA45-C60EE7E88642}" type="slidenum">
              <a:rPr lang="en-GB" smtClean="0"/>
              <a:pPr/>
              <a:t>‹nr.›</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AD6B770-7E4E-42D1-B7F9-C0C005B8A8C7}" type="datetime1">
              <a:rPr lang="en-GB" smtClean="0"/>
              <a:t>27/02/2018</a:t>
            </a:fld>
            <a:endParaRPr lang="en-GB" dirty="0"/>
          </a:p>
        </p:txBody>
      </p:sp>
      <p:sp>
        <p:nvSpPr>
          <p:cNvPr id="5" name="Footer Placeholder 4"/>
          <p:cNvSpPr>
            <a:spLocks noGrp="1"/>
          </p:cNvSpPr>
          <p:nvPr>
            <p:ph type="ftr" sz="quarter" idx="11"/>
          </p:nvPr>
        </p:nvSpPr>
        <p:spPr/>
        <p:txBody>
          <a:bodyPr/>
          <a:lstStyle/>
          <a:p>
            <a:r>
              <a:rPr lang="en-GB" smtClean="0"/>
              <a:t>info@rodiko.com </a:t>
            </a:r>
            <a:endParaRPr lang="en-GB" dirty="0"/>
          </a:p>
        </p:txBody>
      </p:sp>
      <p:sp>
        <p:nvSpPr>
          <p:cNvPr id="6" name="Slide Number Placeholder 5"/>
          <p:cNvSpPr>
            <a:spLocks noGrp="1"/>
          </p:cNvSpPr>
          <p:nvPr>
            <p:ph type="sldNum" sz="quarter" idx="12"/>
          </p:nvPr>
        </p:nvSpPr>
        <p:spPr/>
        <p:txBody>
          <a:bodyPr/>
          <a:lstStyle/>
          <a:p>
            <a:fld id="{1F608A0C-37AC-4CBC-BA45-C60EE7E88642}" type="slidenum">
              <a:rPr lang="en-GB" smtClean="0"/>
              <a:pPr/>
              <a:t>‹nr.›</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96911" y="437482"/>
            <a:ext cx="899041" cy="931659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99788" y="437482"/>
            <a:ext cx="2608329" cy="9316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9EDDF1C-5E63-40FD-BEB9-7F164EA54F0E}" type="datetime1">
              <a:rPr lang="en-GB" smtClean="0"/>
              <a:t>27/02/2018</a:t>
            </a:fld>
            <a:endParaRPr lang="en-GB" dirty="0"/>
          </a:p>
        </p:txBody>
      </p:sp>
      <p:sp>
        <p:nvSpPr>
          <p:cNvPr id="5" name="Footer Placeholder 4"/>
          <p:cNvSpPr>
            <a:spLocks noGrp="1"/>
          </p:cNvSpPr>
          <p:nvPr>
            <p:ph type="ftr" sz="quarter" idx="11"/>
          </p:nvPr>
        </p:nvSpPr>
        <p:spPr/>
        <p:txBody>
          <a:bodyPr/>
          <a:lstStyle/>
          <a:p>
            <a:r>
              <a:rPr lang="en-GB" smtClean="0"/>
              <a:t>info@rodiko.com </a:t>
            </a:r>
            <a:endParaRPr lang="en-GB" dirty="0"/>
          </a:p>
        </p:txBody>
      </p:sp>
      <p:sp>
        <p:nvSpPr>
          <p:cNvPr id="6" name="Slide Number Placeholder 5"/>
          <p:cNvSpPr>
            <a:spLocks noGrp="1"/>
          </p:cNvSpPr>
          <p:nvPr>
            <p:ph type="sldNum" sz="quarter" idx="12"/>
          </p:nvPr>
        </p:nvSpPr>
        <p:spPr/>
        <p:txBody>
          <a:bodyPr/>
          <a:lstStyle/>
          <a:p>
            <a:fld id="{1F608A0C-37AC-4CBC-BA45-C60EE7E88642}" type="slidenum">
              <a:rPr lang="en-GB" smtClean="0"/>
              <a:pPr/>
              <a:t>‹nr.›</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rot="19314886">
            <a:off x="266383" y="302738"/>
            <a:ext cx="4794885" cy="1259945"/>
          </a:xfrm>
        </p:spPr>
        <p:txBody>
          <a:bodyPr/>
          <a:lstStyle>
            <a:lvl1pPr>
              <a:defRPr>
                <a:solidFill>
                  <a:schemeClr val="bg1">
                    <a:lumMod val="95000"/>
                  </a:schemeClr>
                </a:solidFill>
              </a:defRPr>
            </a:lvl1pPr>
          </a:lstStyle>
          <a:p>
            <a:r>
              <a:rPr lang="en-US" dirty="0"/>
              <a:t>DRAFT</a:t>
            </a:r>
            <a:endParaRPr lang="en-GB" dirty="0"/>
          </a:p>
        </p:txBody>
      </p:sp>
      <p:sp>
        <p:nvSpPr>
          <p:cNvPr id="3" name="Content Placeholder 2"/>
          <p:cNvSpPr>
            <a:spLocks noGrp="1"/>
          </p:cNvSpPr>
          <p:nvPr>
            <p:ph idx="1"/>
          </p:nvPr>
        </p:nvSpPr>
        <p:spPr>
          <a:xfrm>
            <a:off x="266383" y="1763925"/>
            <a:ext cx="4794885" cy="49890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003BB290-3222-43BA-8123-3C247C0B7F9D}" type="datetime1">
              <a:rPr lang="en-GB" smtClean="0"/>
              <a:t>27/02/2018</a:t>
            </a:fld>
            <a:endParaRPr lang="en-GB" dirty="0"/>
          </a:p>
        </p:txBody>
      </p:sp>
      <p:sp>
        <p:nvSpPr>
          <p:cNvPr id="5" name="Footer Placeholder 4"/>
          <p:cNvSpPr>
            <a:spLocks noGrp="1"/>
          </p:cNvSpPr>
          <p:nvPr>
            <p:ph type="ftr" sz="quarter" idx="11"/>
          </p:nvPr>
        </p:nvSpPr>
        <p:spPr/>
        <p:txBody>
          <a:bodyPr/>
          <a:lstStyle/>
          <a:p>
            <a:r>
              <a:rPr lang="en-GB" smtClean="0"/>
              <a:t>info@rodiko.com </a:t>
            </a:r>
            <a:endParaRPr lang="en-GB" dirty="0"/>
          </a:p>
        </p:txBody>
      </p:sp>
      <p:sp>
        <p:nvSpPr>
          <p:cNvPr id="6" name="Slide Number Placeholder 5"/>
          <p:cNvSpPr>
            <a:spLocks noGrp="1"/>
          </p:cNvSpPr>
          <p:nvPr>
            <p:ph type="sldNum" sz="quarter" idx="12"/>
          </p:nvPr>
        </p:nvSpPr>
        <p:spPr/>
        <p:txBody>
          <a:bodyPr/>
          <a:lstStyle/>
          <a:p>
            <a:fld id="{1F608A0C-37AC-4CBC-BA45-C60EE7E88642}" type="slidenum">
              <a:rPr lang="en-GB" smtClean="0"/>
              <a:pPr/>
              <a:t>‹nr.›</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20847" y="4857792"/>
            <a:ext cx="4528503" cy="1501435"/>
          </a:xfrm>
        </p:spPr>
        <p:txBody>
          <a:bodyPr anchor="t"/>
          <a:lstStyle>
            <a:lvl1pPr algn="l">
              <a:defRPr sz="3085" b="1" cap="all"/>
            </a:lvl1pPr>
          </a:lstStyle>
          <a:p>
            <a:r>
              <a:rPr lang="en-US"/>
              <a:t>Click to edit Master title style</a:t>
            </a:r>
            <a:endParaRPr lang="en-GB"/>
          </a:p>
        </p:txBody>
      </p:sp>
      <p:sp>
        <p:nvSpPr>
          <p:cNvPr id="3" name="Text Placeholder 2"/>
          <p:cNvSpPr>
            <a:spLocks noGrp="1"/>
          </p:cNvSpPr>
          <p:nvPr>
            <p:ph type="body" idx="1"/>
          </p:nvPr>
        </p:nvSpPr>
        <p:spPr>
          <a:xfrm>
            <a:off x="420847" y="3204114"/>
            <a:ext cx="4528503" cy="1653679"/>
          </a:xfrm>
        </p:spPr>
        <p:txBody>
          <a:bodyPr anchor="b"/>
          <a:lstStyle>
            <a:lvl1pPr marL="0" indent="0">
              <a:buNone/>
              <a:defRPr sz="1508">
                <a:solidFill>
                  <a:schemeClr val="tx1">
                    <a:tint val="75000"/>
                  </a:schemeClr>
                </a:solidFill>
              </a:defRPr>
            </a:lvl1pPr>
            <a:lvl2pPr marL="348701" indent="0">
              <a:buNone/>
              <a:defRPr sz="1371">
                <a:solidFill>
                  <a:schemeClr val="tx1">
                    <a:tint val="75000"/>
                  </a:schemeClr>
                </a:solidFill>
              </a:defRPr>
            </a:lvl2pPr>
            <a:lvl3pPr marL="697401" indent="0">
              <a:buNone/>
              <a:defRPr sz="1234">
                <a:solidFill>
                  <a:schemeClr val="tx1">
                    <a:tint val="75000"/>
                  </a:schemeClr>
                </a:solidFill>
              </a:defRPr>
            </a:lvl3pPr>
            <a:lvl4pPr marL="1046102" indent="0">
              <a:buNone/>
              <a:defRPr sz="1097">
                <a:solidFill>
                  <a:schemeClr val="tx1">
                    <a:tint val="75000"/>
                  </a:schemeClr>
                </a:solidFill>
              </a:defRPr>
            </a:lvl4pPr>
            <a:lvl5pPr marL="1394803" indent="0">
              <a:buNone/>
              <a:defRPr sz="1097">
                <a:solidFill>
                  <a:schemeClr val="tx1">
                    <a:tint val="75000"/>
                  </a:schemeClr>
                </a:solidFill>
              </a:defRPr>
            </a:lvl5pPr>
            <a:lvl6pPr marL="1743503" indent="0">
              <a:buNone/>
              <a:defRPr sz="1097">
                <a:solidFill>
                  <a:schemeClr val="tx1">
                    <a:tint val="75000"/>
                  </a:schemeClr>
                </a:solidFill>
              </a:defRPr>
            </a:lvl6pPr>
            <a:lvl7pPr marL="2092204" indent="0">
              <a:buNone/>
              <a:defRPr sz="1097">
                <a:solidFill>
                  <a:schemeClr val="tx1">
                    <a:tint val="75000"/>
                  </a:schemeClr>
                </a:solidFill>
              </a:defRPr>
            </a:lvl7pPr>
            <a:lvl8pPr marL="2440904" indent="0">
              <a:buNone/>
              <a:defRPr sz="1097">
                <a:solidFill>
                  <a:schemeClr val="tx1">
                    <a:tint val="75000"/>
                  </a:schemeClr>
                </a:solidFill>
              </a:defRPr>
            </a:lvl8pPr>
            <a:lvl9pPr marL="2789605" indent="0">
              <a:buNone/>
              <a:defRPr sz="109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B69E57-F6F0-4F5F-A529-B6142AFB8553}" type="datetime1">
              <a:rPr lang="en-GB" smtClean="0"/>
              <a:t>27/02/2018</a:t>
            </a:fld>
            <a:endParaRPr lang="en-GB" dirty="0"/>
          </a:p>
        </p:txBody>
      </p:sp>
      <p:sp>
        <p:nvSpPr>
          <p:cNvPr id="5" name="Footer Placeholder 4"/>
          <p:cNvSpPr>
            <a:spLocks noGrp="1"/>
          </p:cNvSpPr>
          <p:nvPr>
            <p:ph type="ftr" sz="quarter" idx="11"/>
          </p:nvPr>
        </p:nvSpPr>
        <p:spPr/>
        <p:txBody>
          <a:bodyPr/>
          <a:lstStyle/>
          <a:p>
            <a:r>
              <a:rPr lang="en-GB" smtClean="0"/>
              <a:t>info@rodiko.com </a:t>
            </a:r>
            <a:endParaRPr lang="en-GB" dirty="0"/>
          </a:p>
        </p:txBody>
      </p:sp>
      <p:sp>
        <p:nvSpPr>
          <p:cNvPr id="6" name="Slide Number Placeholder 5"/>
          <p:cNvSpPr>
            <a:spLocks noGrp="1"/>
          </p:cNvSpPr>
          <p:nvPr>
            <p:ph type="sldNum" sz="quarter" idx="12"/>
          </p:nvPr>
        </p:nvSpPr>
        <p:spPr/>
        <p:txBody>
          <a:bodyPr/>
          <a:lstStyle/>
          <a:p>
            <a:fld id="{1F608A0C-37AC-4CBC-BA45-C60EE7E88642}" type="slidenum">
              <a:rPr lang="en-GB" smtClean="0"/>
              <a:pPr/>
              <a:t>‹nr.›</a:t>
            </a:fld>
            <a:endParaRPr lang="en-GB" dirty="0"/>
          </a:p>
        </p:txBody>
      </p:sp>
      <p:sp>
        <p:nvSpPr>
          <p:cNvPr id="7" name="Title 1">
            <a:extLst>
              <a:ext uri="{FF2B5EF4-FFF2-40B4-BE49-F238E27FC236}">
                <a16:creationId xmlns="" xmlns:a16="http://schemas.microsoft.com/office/drawing/2014/main" id="{40472678-1D23-484B-B044-E6F049C1C3E2}"/>
              </a:ext>
            </a:extLst>
          </p:cNvPr>
          <p:cNvSpPr txBox="1">
            <a:spLocks/>
          </p:cNvSpPr>
          <p:nvPr userDrawn="1"/>
        </p:nvSpPr>
        <p:spPr>
          <a:xfrm rot="19314886">
            <a:off x="266383" y="302738"/>
            <a:ext cx="4794885" cy="1259945"/>
          </a:xfrm>
          <a:prstGeom prst="rect">
            <a:avLst/>
          </a:prstGeom>
        </p:spPr>
        <p:txBody>
          <a:bodyPr vert="horz" lIns="101736" tIns="50868" rIns="101736" bIns="50868" rtlCol="0" anchor="ctr">
            <a:normAutofit/>
          </a:bodyPr>
          <a:lstStyle>
            <a:lvl1pPr algn="ctr" defTabSz="697401" rtl="0" eaLnBrk="1" latinLnBrk="0" hangingPunct="1">
              <a:spcBef>
                <a:spcPct val="0"/>
              </a:spcBef>
              <a:buNone/>
              <a:defRPr sz="3359" kern="1200">
                <a:solidFill>
                  <a:schemeClr val="bg1">
                    <a:lumMod val="95000"/>
                  </a:schemeClr>
                </a:solidFill>
                <a:latin typeface="+mj-lt"/>
                <a:ea typeface="+mj-ea"/>
                <a:cs typeface="+mj-cs"/>
              </a:defRPr>
            </a:lvl1pPr>
          </a:lstStyle>
          <a:p>
            <a:r>
              <a:rPr lang="en-US" dirty="0"/>
              <a:t>DRAFT</a:t>
            </a:r>
            <a:endParaRPr lang="en-GB" dirty="0"/>
          </a:p>
        </p:txBody>
      </p:sp>
      <p:sp>
        <p:nvSpPr>
          <p:cNvPr id="8" name="Title 1">
            <a:extLst>
              <a:ext uri="{FF2B5EF4-FFF2-40B4-BE49-F238E27FC236}">
                <a16:creationId xmlns="" xmlns:a16="http://schemas.microsoft.com/office/drawing/2014/main" id="{490DAF5B-4474-45C7-A2CE-8CE57D548E6C}"/>
              </a:ext>
            </a:extLst>
          </p:cNvPr>
          <p:cNvSpPr txBox="1">
            <a:spLocks/>
          </p:cNvSpPr>
          <p:nvPr userDrawn="1"/>
        </p:nvSpPr>
        <p:spPr>
          <a:xfrm rot="19314886">
            <a:off x="501911" y="3149864"/>
            <a:ext cx="4794885" cy="1259945"/>
          </a:xfrm>
          <a:prstGeom prst="rect">
            <a:avLst/>
          </a:prstGeom>
        </p:spPr>
        <p:txBody>
          <a:bodyPr vert="horz" lIns="101736" tIns="50868" rIns="101736" bIns="50868" rtlCol="0" anchor="ctr">
            <a:normAutofit/>
          </a:bodyPr>
          <a:lstStyle>
            <a:lvl1pPr algn="ctr" defTabSz="697401" rtl="0" eaLnBrk="1" latinLnBrk="0" hangingPunct="1">
              <a:spcBef>
                <a:spcPct val="0"/>
              </a:spcBef>
              <a:buNone/>
              <a:defRPr sz="3359" kern="1200">
                <a:solidFill>
                  <a:schemeClr val="bg1">
                    <a:lumMod val="95000"/>
                  </a:schemeClr>
                </a:solidFill>
                <a:latin typeface="+mj-lt"/>
                <a:ea typeface="+mj-ea"/>
                <a:cs typeface="+mj-cs"/>
              </a:defRPr>
            </a:lvl1pPr>
          </a:lstStyle>
          <a:p>
            <a:r>
              <a:rPr lang="en-US" dirty="0"/>
              <a:t>DRAFT</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99788" y="2547892"/>
            <a:ext cx="1753685" cy="7206191"/>
          </a:xfrm>
        </p:spPr>
        <p:txBody>
          <a:bodyPr/>
          <a:lstStyle>
            <a:lvl1pPr>
              <a:defRPr sz="2125"/>
            </a:lvl1pPr>
            <a:lvl2pPr>
              <a:defRPr sz="1851"/>
            </a:lvl2pPr>
            <a:lvl3pPr>
              <a:defRPr sz="1508"/>
            </a:lvl3pPr>
            <a:lvl4pPr>
              <a:defRPr sz="1371"/>
            </a:lvl4pPr>
            <a:lvl5pPr>
              <a:defRPr sz="1371"/>
            </a:lvl5pPr>
            <a:lvl6pPr>
              <a:defRPr sz="1371"/>
            </a:lvl6pPr>
            <a:lvl7pPr>
              <a:defRPr sz="1371"/>
            </a:lvl7pPr>
            <a:lvl8pPr>
              <a:defRPr sz="1371"/>
            </a:lvl8pPr>
            <a:lvl9pPr>
              <a:defRPr sz="137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042267" y="2547892"/>
            <a:ext cx="1753685" cy="7206191"/>
          </a:xfrm>
        </p:spPr>
        <p:txBody>
          <a:bodyPr/>
          <a:lstStyle>
            <a:lvl1pPr>
              <a:defRPr sz="2125"/>
            </a:lvl1pPr>
            <a:lvl2pPr>
              <a:defRPr sz="1851"/>
            </a:lvl2pPr>
            <a:lvl3pPr>
              <a:defRPr sz="1508"/>
            </a:lvl3pPr>
            <a:lvl4pPr>
              <a:defRPr sz="1371"/>
            </a:lvl4pPr>
            <a:lvl5pPr>
              <a:defRPr sz="1371"/>
            </a:lvl5pPr>
            <a:lvl6pPr>
              <a:defRPr sz="1371"/>
            </a:lvl6pPr>
            <a:lvl7pPr>
              <a:defRPr sz="1371"/>
            </a:lvl7pPr>
            <a:lvl8pPr>
              <a:defRPr sz="1371"/>
            </a:lvl8pPr>
            <a:lvl9pPr>
              <a:defRPr sz="137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34B39C7-E8D8-49EC-857C-5EC601309CAC}" type="datetime1">
              <a:rPr lang="en-GB" smtClean="0"/>
              <a:t>27/02/2018</a:t>
            </a:fld>
            <a:endParaRPr lang="en-GB" dirty="0"/>
          </a:p>
        </p:txBody>
      </p:sp>
      <p:sp>
        <p:nvSpPr>
          <p:cNvPr id="6" name="Footer Placeholder 5"/>
          <p:cNvSpPr>
            <a:spLocks noGrp="1"/>
          </p:cNvSpPr>
          <p:nvPr>
            <p:ph type="ftr" sz="quarter" idx="11"/>
          </p:nvPr>
        </p:nvSpPr>
        <p:spPr/>
        <p:txBody>
          <a:bodyPr/>
          <a:lstStyle/>
          <a:p>
            <a:r>
              <a:rPr lang="en-GB" smtClean="0"/>
              <a:t>info@rodiko.com </a:t>
            </a:r>
            <a:endParaRPr lang="en-GB" dirty="0"/>
          </a:p>
        </p:txBody>
      </p:sp>
      <p:sp>
        <p:nvSpPr>
          <p:cNvPr id="7" name="Slide Number Placeholder 6"/>
          <p:cNvSpPr>
            <a:spLocks noGrp="1"/>
          </p:cNvSpPr>
          <p:nvPr>
            <p:ph type="sldNum" sz="quarter" idx="12"/>
          </p:nvPr>
        </p:nvSpPr>
        <p:spPr/>
        <p:txBody>
          <a:bodyPr/>
          <a:lstStyle/>
          <a:p>
            <a:fld id="{1F608A0C-37AC-4CBC-BA45-C60EE7E88642}" type="slidenum">
              <a:rPr lang="en-GB" smtClean="0"/>
              <a:pPr/>
              <a:t>‹nr.›</a:t>
            </a:fld>
            <a:endParaRPr lang="en-GB" dirty="0"/>
          </a:p>
        </p:txBody>
      </p:sp>
      <p:sp>
        <p:nvSpPr>
          <p:cNvPr id="8" name="Title 1">
            <a:extLst>
              <a:ext uri="{FF2B5EF4-FFF2-40B4-BE49-F238E27FC236}">
                <a16:creationId xmlns="" xmlns:a16="http://schemas.microsoft.com/office/drawing/2014/main" id="{B25C6017-E005-4C3E-A84F-4055EFC804A6}"/>
              </a:ext>
            </a:extLst>
          </p:cNvPr>
          <p:cNvSpPr txBox="1">
            <a:spLocks/>
          </p:cNvSpPr>
          <p:nvPr userDrawn="1"/>
        </p:nvSpPr>
        <p:spPr>
          <a:xfrm rot="19314886">
            <a:off x="418783" y="455138"/>
            <a:ext cx="4794885" cy="1259945"/>
          </a:xfrm>
          <a:prstGeom prst="rect">
            <a:avLst/>
          </a:prstGeom>
        </p:spPr>
        <p:txBody>
          <a:bodyPr vert="horz" lIns="101736" tIns="50868" rIns="101736" bIns="50868" rtlCol="0" anchor="ctr">
            <a:normAutofit/>
          </a:bodyPr>
          <a:lstStyle>
            <a:lvl1pPr algn="ctr" defTabSz="697401" rtl="0" eaLnBrk="1" latinLnBrk="0" hangingPunct="1">
              <a:spcBef>
                <a:spcPct val="0"/>
              </a:spcBef>
              <a:buNone/>
              <a:defRPr sz="3359" kern="1200">
                <a:solidFill>
                  <a:schemeClr val="bg1">
                    <a:lumMod val="95000"/>
                  </a:schemeClr>
                </a:solidFill>
                <a:latin typeface="+mj-lt"/>
                <a:ea typeface="+mj-ea"/>
                <a:cs typeface="+mj-cs"/>
              </a:defRPr>
            </a:lvl1pPr>
          </a:lstStyle>
          <a:p>
            <a:r>
              <a:rPr lang="en-US" dirty="0"/>
              <a:t>DRAFT</a:t>
            </a:r>
            <a:endParaRPr lang="en-GB" dirty="0"/>
          </a:p>
        </p:txBody>
      </p:sp>
      <p:sp>
        <p:nvSpPr>
          <p:cNvPr id="9" name="Title 1">
            <a:extLst>
              <a:ext uri="{FF2B5EF4-FFF2-40B4-BE49-F238E27FC236}">
                <a16:creationId xmlns="" xmlns:a16="http://schemas.microsoft.com/office/drawing/2014/main" id="{5B2B2299-C7F3-4AC3-A918-961F42AB6852}"/>
              </a:ext>
            </a:extLst>
          </p:cNvPr>
          <p:cNvSpPr txBox="1">
            <a:spLocks/>
          </p:cNvSpPr>
          <p:nvPr userDrawn="1"/>
        </p:nvSpPr>
        <p:spPr>
          <a:xfrm rot="19314886">
            <a:off x="654607" y="3869922"/>
            <a:ext cx="4794885" cy="1259945"/>
          </a:xfrm>
          <a:prstGeom prst="rect">
            <a:avLst/>
          </a:prstGeom>
        </p:spPr>
        <p:txBody>
          <a:bodyPr vert="horz" lIns="101736" tIns="50868" rIns="101736" bIns="50868" rtlCol="0" anchor="ctr">
            <a:normAutofit/>
          </a:bodyPr>
          <a:lstStyle>
            <a:lvl1pPr algn="ctr" defTabSz="697401" rtl="0" eaLnBrk="1" latinLnBrk="0" hangingPunct="1">
              <a:spcBef>
                <a:spcPct val="0"/>
              </a:spcBef>
              <a:buNone/>
              <a:defRPr sz="3359" kern="1200">
                <a:solidFill>
                  <a:schemeClr val="bg1">
                    <a:lumMod val="95000"/>
                  </a:schemeClr>
                </a:solidFill>
                <a:latin typeface="+mj-lt"/>
                <a:ea typeface="+mj-ea"/>
                <a:cs typeface="+mj-cs"/>
              </a:defRPr>
            </a:lvl1pPr>
          </a:lstStyle>
          <a:p>
            <a:r>
              <a:rPr lang="en-US" dirty="0"/>
              <a:t>DRAFT</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6383" y="302738"/>
            <a:ext cx="4794885" cy="1259945"/>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266382" y="1692178"/>
            <a:ext cx="2353971" cy="705219"/>
          </a:xfrm>
        </p:spPr>
        <p:txBody>
          <a:bodyPr anchor="b"/>
          <a:lstStyle>
            <a:lvl1pPr marL="0" indent="0">
              <a:buNone/>
              <a:defRPr sz="1851" b="1"/>
            </a:lvl1pPr>
            <a:lvl2pPr marL="348701" indent="0">
              <a:buNone/>
              <a:defRPr sz="1508" b="1"/>
            </a:lvl2pPr>
            <a:lvl3pPr marL="697401" indent="0">
              <a:buNone/>
              <a:defRPr sz="1371" b="1"/>
            </a:lvl3pPr>
            <a:lvl4pPr marL="1046102" indent="0">
              <a:buNone/>
              <a:defRPr sz="1234" b="1"/>
            </a:lvl4pPr>
            <a:lvl5pPr marL="1394803" indent="0">
              <a:buNone/>
              <a:defRPr sz="1234" b="1"/>
            </a:lvl5pPr>
            <a:lvl6pPr marL="1743503" indent="0">
              <a:buNone/>
              <a:defRPr sz="1234" b="1"/>
            </a:lvl6pPr>
            <a:lvl7pPr marL="2092204" indent="0">
              <a:buNone/>
              <a:defRPr sz="1234" b="1"/>
            </a:lvl7pPr>
            <a:lvl8pPr marL="2440904" indent="0">
              <a:buNone/>
              <a:defRPr sz="1234" b="1"/>
            </a:lvl8pPr>
            <a:lvl9pPr marL="2789605" indent="0">
              <a:buNone/>
              <a:defRPr sz="1234" b="1"/>
            </a:lvl9pPr>
          </a:lstStyle>
          <a:p>
            <a:pPr lvl="0"/>
            <a:r>
              <a:rPr lang="en-US"/>
              <a:t>Click to edit Master text styles</a:t>
            </a:r>
          </a:p>
        </p:txBody>
      </p:sp>
      <p:sp>
        <p:nvSpPr>
          <p:cNvPr id="4" name="Content Placeholder 3"/>
          <p:cNvSpPr>
            <a:spLocks noGrp="1"/>
          </p:cNvSpPr>
          <p:nvPr>
            <p:ph sz="half" idx="2"/>
          </p:nvPr>
        </p:nvSpPr>
        <p:spPr>
          <a:xfrm>
            <a:off x="266382" y="2397397"/>
            <a:ext cx="2353971" cy="4355563"/>
          </a:xfrm>
        </p:spPr>
        <p:txBody>
          <a:bodyPr/>
          <a:lstStyle>
            <a:lvl1pPr>
              <a:defRPr sz="1851"/>
            </a:lvl1pPr>
            <a:lvl2pPr>
              <a:defRPr sz="1508"/>
            </a:lvl2pPr>
            <a:lvl3pPr>
              <a:defRPr sz="1371"/>
            </a:lvl3pPr>
            <a:lvl4pPr>
              <a:defRPr sz="1234"/>
            </a:lvl4pPr>
            <a:lvl5pPr>
              <a:defRPr sz="1234"/>
            </a:lvl5pPr>
            <a:lvl6pPr>
              <a:defRPr sz="1234"/>
            </a:lvl6pPr>
            <a:lvl7pPr>
              <a:defRPr sz="1234"/>
            </a:lvl7pPr>
            <a:lvl8pPr>
              <a:defRPr sz="1234"/>
            </a:lvl8pPr>
            <a:lvl9pPr>
              <a:defRPr sz="12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2706373" y="1692178"/>
            <a:ext cx="2354895" cy="705219"/>
          </a:xfrm>
        </p:spPr>
        <p:txBody>
          <a:bodyPr anchor="b"/>
          <a:lstStyle>
            <a:lvl1pPr marL="0" indent="0">
              <a:buNone/>
              <a:defRPr sz="1851" b="1"/>
            </a:lvl1pPr>
            <a:lvl2pPr marL="348701" indent="0">
              <a:buNone/>
              <a:defRPr sz="1508" b="1"/>
            </a:lvl2pPr>
            <a:lvl3pPr marL="697401" indent="0">
              <a:buNone/>
              <a:defRPr sz="1371" b="1"/>
            </a:lvl3pPr>
            <a:lvl4pPr marL="1046102" indent="0">
              <a:buNone/>
              <a:defRPr sz="1234" b="1"/>
            </a:lvl4pPr>
            <a:lvl5pPr marL="1394803" indent="0">
              <a:buNone/>
              <a:defRPr sz="1234" b="1"/>
            </a:lvl5pPr>
            <a:lvl6pPr marL="1743503" indent="0">
              <a:buNone/>
              <a:defRPr sz="1234" b="1"/>
            </a:lvl6pPr>
            <a:lvl7pPr marL="2092204" indent="0">
              <a:buNone/>
              <a:defRPr sz="1234" b="1"/>
            </a:lvl7pPr>
            <a:lvl8pPr marL="2440904" indent="0">
              <a:buNone/>
              <a:defRPr sz="1234" b="1"/>
            </a:lvl8pPr>
            <a:lvl9pPr marL="2789605" indent="0">
              <a:buNone/>
              <a:defRPr sz="1234" b="1"/>
            </a:lvl9pPr>
          </a:lstStyle>
          <a:p>
            <a:pPr lvl="0"/>
            <a:r>
              <a:rPr lang="en-US"/>
              <a:t>Click to edit Master text styles</a:t>
            </a:r>
          </a:p>
        </p:txBody>
      </p:sp>
      <p:sp>
        <p:nvSpPr>
          <p:cNvPr id="6" name="Content Placeholder 5"/>
          <p:cNvSpPr>
            <a:spLocks noGrp="1"/>
          </p:cNvSpPr>
          <p:nvPr>
            <p:ph sz="quarter" idx="4"/>
          </p:nvPr>
        </p:nvSpPr>
        <p:spPr>
          <a:xfrm>
            <a:off x="2706373" y="2397397"/>
            <a:ext cx="2354895" cy="4355563"/>
          </a:xfrm>
        </p:spPr>
        <p:txBody>
          <a:bodyPr/>
          <a:lstStyle>
            <a:lvl1pPr>
              <a:defRPr sz="1851"/>
            </a:lvl1pPr>
            <a:lvl2pPr>
              <a:defRPr sz="1508"/>
            </a:lvl2pPr>
            <a:lvl3pPr>
              <a:defRPr sz="1371"/>
            </a:lvl3pPr>
            <a:lvl4pPr>
              <a:defRPr sz="1234"/>
            </a:lvl4pPr>
            <a:lvl5pPr>
              <a:defRPr sz="1234"/>
            </a:lvl5pPr>
            <a:lvl6pPr>
              <a:defRPr sz="1234"/>
            </a:lvl6pPr>
            <a:lvl7pPr>
              <a:defRPr sz="1234"/>
            </a:lvl7pPr>
            <a:lvl8pPr>
              <a:defRPr sz="1234"/>
            </a:lvl8pPr>
            <a:lvl9pPr>
              <a:defRPr sz="12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C5EB6DB-2540-485A-A401-4A2CB6341B78}" type="datetime1">
              <a:rPr lang="en-GB" smtClean="0"/>
              <a:t>27/02/2018</a:t>
            </a:fld>
            <a:endParaRPr lang="en-GB" dirty="0"/>
          </a:p>
        </p:txBody>
      </p:sp>
      <p:sp>
        <p:nvSpPr>
          <p:cNvPr id="8" name="Footer Placeholder 7"/>
          <p:cNvSpPr>
            <a:spLocks noGrp="1"/>
          </p:cNvSpPr>
          <p:nvPr>
            <p:ph type="ftr" sz="quarter" idx="11"/>
          </p:nvPr>
        </p:nvSpPr>
        <p:spPr/>
        <p:txBody>
          <a:bodyPr/>
          <a:lstStyle/>
          <a:p>
            <a:r>
              <a:rPr lang="en-GB" smtClean="0"/>
              <a:t>info@rodiko.com </a:t>
            </a:r>
            <a:endParaRPr lang="en-GB" dirty="0"/>
          </a:p>
        </p:txBody>
      </p:sp>
      <p:sp>
        <p:nvSpPr>
          <p:cNvPr id="9" name="Slide Number Placeholder 8"/>
          <p:cNvSpPr>
            <a:spLocks noGrp="1"/>
          </p:cNvSpPr>
          <p:nvPr>
            <p:ph type="sldNum" sz="quarter" idx="12"/>
          </p:nvPr>
        </p:nvSpPr>
        <p:spPr/>
        <p:txBody>
          <a:bodyPr/>
          <a:lstStyle/>
          <a:p>
            <a:fld id="{1F608A0C-37AC-4CBC-BA45-C60EE7E88642}" type="slidenum">
              <a:rPr lang="en-GB" smtClean="0"/>
              <a:pPr/>
              <a:t>‹nr.›</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0E0DAD2-CC80-499F-A18B-A1581A13BC0D}" type="datetime1">
              <a:rPr lang="en-GB" smtClean="0"/>
              <a:t>27/02/2018</a:t>
            </a:fld>
            <a:endParaRPr lang="en-GB" dirty="0"/>
          </a:p>
        </p:txBody>
      </p:sp>
      <p:sp>
        <p:nvSpPr>
          <p:cNvPr id="4" name="Footer Placeholder 3"/>
          <p:cNvSpPr>
            <a:spLocks noGrp="1"/>
          </p:cNvSpPr>
          <p:nvPr>
            <p:ph type="ftr" sz="quarter" idx="11"/>
          </p:nvPr>
        </p:nvSpPr>
        <p:spPr/>
        <p:txBody>
          <a:bodyPr/>
          <a:lstStyle/>
          <a:p>
            <a:r>
              <a:rPr lang="en-GB" smtClean="0"/>
              <a:t>info@rodiko.com </a:t>
            </a:r>
            <a:endParaRPr lang="en-GB" dirty="0"/>
          </a:p>
        </p:txBody>
      </p:sp>
      <p:sp>
        <p:nvSpPr>
          <p:cNvPr id="5" name="Slide Number Placeholder 4"/>
          <p:cNvSpPr>
            <a:spLocks noGrp="1"/>
          </p:cNvSpPr>
          <p:nvPr>
            <p:ph type="sldNum" sz="quarter" idx="12"/>
          </p:nvPr>
        </p:nvSpPr>
        <p:spPr/>
        <p:txBody>
          <a:bodyPr/>
          <a:lstStyle/>
          <a:p>
            <a:fld id="{1F608A0C-37AC-4CBC-BA45-C60EE7E88642}" type="slidenum">
              <a:rPr lang="en-GB" smtClean="0"/>
              <a:pPr/>
              <a:t>‹nr.›</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E54062-AC7D-4255-A9F6-25DCD7BEAD91}" type="datetime1">
              <a:rPr lang="en-GB" smtClean="0"/>
              <a:t>27/02/2018</a:t>
            </a:fld>
            <a:endParaRPr lang="en-GB" dirty="0"/>
          </a:p>
        </p:txBody>
      </p:sp>
      <p:sp>
        <p:nvSpPr>
          <p:cNvPr id="3" name="Footer Placeholder 2"/>
          <p:cNvSpPr>
            <a:spLocks noGrp="1"/>
          </p:cNvSpPr>
          <p:nvPr>
            <p:ph type="ftr" sz="quarter" idx="11"/>
          </p:nvPr>
        </p:nvSpPr>
        <p:spPr/>
        <p:txBody>
          <a:bodyPr/>
          <a:lstStyle/>
          <a:p>
            <a:r>
              <a:rPr lang="en-GB" smtClean="0"/>
              <a:t>info@rodiko.com </a:t>
            </a:r>
            <a:endParaRPr lang="en-GB" dirty="0"/>
          </a:p>
        </p:txBody>
      </p:sp>
      <p:sp>
        <p:nvSpPr>
          <p:cNvPr id="4" name="Slide Number Placeholder 3"/>
          <p:cNvSpPr>
            <a:spLocks noGrp="1"/>
          </p:cNvSpPr>
          <p:nvPr>
            <p:ph type="sldNum" sz="quarter" idx="12"/>
          </p:nvPr>
        </p:nvSpPr>
        <p:spPr/>
        <p:txBody>
          <a:bodyPr/>
          <a:lstStyle/>
          <a:p>
            <a:fld id="{1F608A0C-37AC-4CBC-BA45-C60EE7E88642}" type="slidenum">
              <a:rPr lang="en-GB" smtClean="0"/>
              <a:pPr/>
              <a:t>‹nr.›</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6383" y="300988"/>
            <a:ext cx="1752760" cy="1280945"/>
          </a:xfrm>
        </p:spPr>
        <p:txBody>
          <a:bodyPr anchor="b"/>
          <a:lstStyle>
            <a:lvl1pPr algn="l">
              <a:defRPr sz="1508" b="1"/>
            </a:lvl1pPr>
          </a:lstStyle>
          <a:p>
            <a:r>
              <a:rPr lang="en-US"/>
              <a:t>Click to edit Master title style</a:t>
            </a:r>
            <a:endParaRPr lang="en-GB"/>
          </a:p>
        </p:txBody>
      </p:sp>
      <p:sp>
        <p:nvSpPr>
          <p:cNvPr id="3" name="Content Placeholder 2"/>
          <p:cNvSpPr>
            <a:spLocks noGrp="1"/>
          </p:cNvSpPr>
          <p:nvPr>
            <p:ph idx="1"/>
          </p:nvPr>
        </p:nvSpPr>
        <p:spPr>
          <a:xfrm>
            <a:off x="2082963" y="300988"/>
            <a:ext cx="2978305" cy="6451974"/>
          </a:xfrm>
        </p:spPr>
        <p:txBody>
          <a:bodyPr/>
          <a:lstStyle>
            <a:lvl1pPr>
              <a:defRPr sz="2468"/>
            </a:lvl1pPr>
            <a:lvl2pPr>
              <a:defRPr sz="2125"/>
            </a:lvl2pPr>
            <a:lvl3pPr>
              <a:defRPr sz="1851"/>
            </a:lvl3pPr>
            <a:lvl4pPr>
              <a:defRPr sz="1508"/>
            </a:lvl4pPr>
            <a:lvl5pPr>
              <a:defRPr sz="1508"/>
            </a:lvl5pPr>
            <a:lvl6pPr>
              <a:defRPr sz="1508"/>
            </a:lvl6pPr>
            <a:lvl7pPr>
              <a:defRPr sz="1508"/>
            </a:lvl7pPr>
            <a:lvl8pPr>
              <a:defRPr sz="1508"/>
            </a:lvl8pPr>
            <a:lvl9pPr>
              <a:defRPr sz="150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266383" y="1581933"/>
            <a:ext cx="1752760" cy="5171028"/>
          </a:xfrm>
        </p:spPr>
        <p:txBody>
          <a:bodyPr/>
          <a:lstStyle>
            <a:lvl1pPr marL="0" indent="0">
              <a:buNone/>
              <a:defRPr sz="1097"/>
            </a:lvl1pPr>
            <a:lvl2pPr marL="348701" indent="0">
              <a:buNone/>
              <a:defRPr sz="891"/>
            </a:lvl2pPr>
            <a:lvl3pPr marL="697401" indent="0">
              <a:buNone/>
              <a:defRPr sz="754"/>
            </a:lvl3pPr>
            <a:lvl4pPr marL="1046102" indent="0">
              <a:buNone/>
              <a:defRPr sz="686"/>
            </a:lvl4pPr>
            <a:lvl5pPr marL="1394803" indent="0">
              <a:buNone/>
              <a:defRPr sz="686"/>
            </a:lvl5pPr>
            <a:lvl6pPr marL="1743503" indent="0">
              <a:buNone/>
              <a:defRPr sz="686"/>
            </a:lvl6pPr>
            <a:lvl7pPr marL="2092204" indent="0">
              <a:buNone/>
              <a:defRPr sz="686"/>
            </a:lvl7pPr>
            <a:lvl8pPr marL="2440904" indent="0">
              <a:buNone/>
              <a:defRPr sz="686"/>
            </a:lvl8pPr>
            <a:lvl9pPr marL="2789605" indent="0">
              <a:buNone/>
              <a:defRPr sz="686"/>
            </a:lvl9pPr>
          </a:lstStyle>
          <a:p>
            <a:pPr lvl="0"/>
            <a:r>
              <a:rPr lang="en-US"/>
              <a:t>Click to edit Master text styles</a:t>
            </a:r>
          </a:p>
        </p:txBody>
      </p:sp>
      <p:sp>
        <p:nvSpPr>
          <p:cNvPr id="5" name="Date Placeholder 4"/>
          <p:cNvSpPr>
            <a:spLocks noGrp="1"/>
          </p:cNvSpPr>
          <p:nvPr>
            <p:ph type="dt" sz="half" idx="10"/>
          </p:nvPr>
        </p:nvSpPr>
        <p:spPr/>
        <p:txBody>
          <a:bodyPr/>
          <a:lstStyle/>
          <a:p>
            <a:fld id="{DB25CA09-04C1-481B-9903-086F770CBA90}" type="datetime1">
              <a:rPr lang="en-GB" smtClean="0"/>
              <a:t>27/02/2018</a:t>
            </a:fld>
            <a:endParaRPr lang="en-GB" dirty="0"/>
          </a:p>
        </p:txBody>
      </p:sp>
      <p:sp>
        <p:nvSpPr>
          <p:cNvPr id="6" name="Footer Placeholder 5"/>
          <p:cNvSpPr>
            <a:spLocks noGrp="1"/>
          </p:cNvSpPr>
          <p:nvPr>
            <p:ph type="ftr" sz="quarter" idx="11"/>
          </p:nvPr>
        </p:nvSpPr>
        <p:spPr/>
        <p:txBody>
          <a:bodyPr/>
          <a:lstStyle/>
          <a:p>
            <a:r>
              <a:rPr lang="en-GB" smtClean="0"/>
              <a:t>info@rodiko.com </a:t>
            </a:r>
            <a:endParaRPr lang="en-GB" dirty="0"/>
          </a:p>
        </p:txBody>
      </p:sp>
      <p:sp>
        <p:nvSpPr>
          <p:cNvPr id="7" name="Slide Number Placeholder 6"/>
          <p:cNvSpPr>
            <a:spLocks noGrp="1"/>
          </p:cNvSpPr>
          <p:nvPr>
            <p:ph type="sldNum" sz="quarter" idx="12"/>
          </p:nvPr>
        </p:nvSpPr>
        <p:spPr/>
        <p:txBody>
          <a:bodyPr/>
          <a:lstStyle/>
          <a:p>
            <a:fld id="{1F608A0C-37AC-4CBC-BA45-C60EE7E88642}" type="slidenum">
              <a:rPr lang="en-GB" smtClean="0"/>
              <a:pPr/>
              <a:t>‹nr.›</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4257" y="5291773"/>
            <a:ext cx="3196590" cy="624724"/>
          </a:xfrm>
        </p:spPr>
        <p:txBody>
          <a:bodyPr anchor="b"/>
          <a:lstStyle>
            <a:lvl1pPr algn="l">
              <a:defRPr sz="1508" b="1"/>
            </a:lvl1pPr>
          </a:lstStyle>
          <a:p>
            <a:r>
              <a:rPr lang="en-US"/>
              <a:t>Click to edit Master title style</a:t>
            </a:r>
            <a:endParaRPr lang="en-GB"/>
          </a:p>
        </p:txBody>
      </p:sp>
      <p:sp>
        <p:nvSpPr>
          <p:cNvPr id="3" name="Picture Placeholder 2"/>
          <p:cNvSpPr>
            <a:spLocks noGrp="1"/>
          </p:cNvSpPr>
          <p:nvPr>
            <p:ph type="pic" idx="1"/>
          </p:nvPr>
        </p:nvSpPr>
        <p:spPr>
          <a:xfrm>
            <a:off x="1044257" y="675471"/>
            <a:ext cx="3196590" cy="4535805"/>
          </a:xfrm>
        </p:spPr>
        <p:txBody>
          <a:bodyPr/>
          <a:lstStyle>
            <a:lvl1pPr marL="0" indent="0">
              <a:buNone/>
              <a:defRPr sz="2468"/>
            </a:lvl1pPr>
            <a:lvl2pPr marL="348701" indent="0">
              <a:buNone/>
              <a:defRPr sz="2125"/>
            </a:lvl2pPr>
            <a:lvl3pPr marL="697401" indent="0">
              <a:buNone/>
              <a:defRPr sz="1851"/>
            </a:lvl3pPr>
            <a:lvl4pPr marL="1046102" indent="0">
              <a:buNone/>
              <a:defRPr sz="1508"/>
            </a:lvl4pPr>
            <a:lvl5pPr marL="1394803" indent="0">
              <a:buNone/>
              <a:defRPr sz="1508"/>
            </a:lvl5pPr>
            <a:lvl6pPr marL="1743503" indent="0">
              <a:buNone/>
              <a:defRPr sz="1508"/>
            </a:lvl6pPr>
            <a:lvl7pPr marL="2092204" indent="0">
              <a:buNone/>
              <a:defRPr sz="1508"/>
            </a:lvl7pPr>
            <a:lvl8pPr marL="2440904" indent="0">
              <a:buNone/>
              <a:defRPr sz="1508"/>
            </a:lvl8pPr>
            <a:lvl9pPr marL="2789605" indent="0">
              <a:buNone/>
              <a:defRPr sz="1508"/>
            </a:lvl9pPr>
          </a:lstStyle>
          <a:p>
            <a:endParaRPr lang="en-GB" dirty="0"/>
          </a:p>
        </p:txBody>
      </p:sp>
      <p:sp>
        <p:nvSpPr>
          <p:cNvPr id="4" name="Text Placeholder 3"/>
          <p:cNvSpPr>
            <a:spLocks noGrp="1"/>
          </p:cNvSpPr>
          <p:nvPr>
            <p:ph type="body" sz="half" idx="2"/>
          </p:nvPr>
        </p:nvSpPr>
        <p:spPr>
          <a:xfrm>
            <a:off x="1044257" y="5916497"/>
            <a:ext cx="3196590" cy="887211"/>
          </a:xfrm>
        </p:spPr>
        <p:txBody>
          <a:bodyPr/>
          <a:lstStyle>
            <a:lvl1pPr marL="0" indent="0">
              <a:buNone/>
              <a:defRPr sz="1097"/>
            </a:lvl1pPr>
            <a:lvl2pPr marL="348701" indent="0">
              <a:buNone/>
              <a:defRPr sz="891"/>
            </a:lvl2pPr>
            <a:lvl3pPr marL="697401" indent="0">
              <a:buNone/>
              <a:defRPr sz="754"/>
            </a:lvl3pPr>
            <a:lvl4pPr marL="1046102" indent="0">
              <a:buNone/>
              <a:defRPr sz="686"/>
            </a:lvl4pPr>
            <a:lvl5pPr marL="1394803" indent="0">
              <a:buNone/>
              <a:defRPr sz="686"/>
            </a:lvl5pPr>
            <a:lvl6pPr marL="1743503" indent="0">
              <a:buNone/>
              <a:defRPr sz="686"/>
            </a:lvl6pPr>
            <a:lvl7pPr marL="2092204" indent="0">
              <a:buNone/>
              <a:defRPr sz="686"/>
            </a:lvl7pPr>
            <a:lvl8pPr marL="2440904" indent="0">
              <a:buNone/>
              <a:defRPr sz="686"/>
            </a:lvl8pPr>
            <a:lvl9pPr marL="2789605" indent="0">
              <a:buNone/>
              <a:defRPr sz="686"/>
            </a:lvl9pPr>
          </a:lstStyle>
          <a:p>
            <a:pPr lvl="0"/>
            <a:r>
              <a:rPr lang="en-US"/>
              <a:t>Click to edit Master text styles</a:t>
            </a:r>
          </a:p>
        </p:txBody>
      </p:sp>
      <p:sp>
        <p:nvSpPr>
          <p:cNvPr id="5" name="Date Placeholder 4"/>
          <p:cNvSpPr>
            <a:spLocks noGrp="1"/>
          </p:cNvSpPr>
          <p:nvPr>
            <p:ph type="dt" sz="half" idx="10"/>
          </p:nvPr>
        </p:nvSpPr>
        <p:spPr/>
        <p:txBody>
          <a:bodyPr/>
          <a:lstStyle/>
          <a:p>
            <a:fld id="{72122877-91BE-4F73-B6C6-52B1D65F6DEF}" type="datetime1">
              <a:rPr lang="en-GB" smtClean="0"/>
              <a:t>27/02/2018</a:t>
            </a:fld>
            <a:endParaRPr lang="en-GB" dirty="0"/>
          </a:p>
        </p:txBody>
      </p:sp>
      <p:sp>
        <p:nvSpPr>
          <p:cNvPr id="6" name="Footer Placeholder 5"/>
          <p:cNvSpPr>
            <a:spLocks noGrp="1"/>
          </p:cNvSpPr>
          <p:nvPr>
            <p:ph type="ftr" sz="quarter" idx="11"/>
          </p:nvPr>
        </p:nvSpPr>
        <p:spPr/>
        <p:txBody>
          <a:bodyPr/>
          <a:lstStyle/>
          <a:p>
            <a:r>
              <a:rPr lang="en-GB" smtClean="0"/>
              <a:t>info@rodiko.com </a:t>
            </a:r>
            <a:endParaRPr lang="en-GB" dirty="0"/>
          </a:p>
        </p:txBody>
      </p:sp>
      <p:sp>
        <p:nvSpPr>
          <p:cNvPr id="7" name="Slide Number Placeholder 6"/>
          <p:cNvSpPr>
            <a:spLocks noGrp="1"/>
          </p:cNvSpPr>
          <p:nvPr>
            <p:ph type="sldNum" sz="quarter" idx="12"/>
          </p:nvPr>
        </p:nvSpPr>
        <p:spPr/>
        <p:txBody>
          <a:bodyPr/>
          <a:lstStyle/>
          <a:p>
            <a:fld id="{1F608A0C-37AC-4CBC-BA45-C60EE7E88642}" type="slidenum">
              <a:rPr lang="en-GB" smtClean="0"/>
              <a:pPr/>
              <a:t>‹nr.›</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6383" y="302738"/>
            <a:ext cx="4794885" cy="1259945"/>
          </a:xfrm>
          <a:prstGeom prst="rect">
            <a:avLst/>
          </a:prstGeom>
        </p:spPr>
        <p:txBody>
          <a:bodyPr vert="horz" lIns="101736" tIns="50868" rIns="101736" bIns="50868"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266383" y="1763925"/>
            <a:ext cx="4794885" cy="4989036"/>
          </a:xfrm>
          <a:prstGeom prst="rect">
            <a:avLst/>
          </a:prstGeom>
        </p:spPr>
        <p:txBody>
          <a:bodyPr vert="horz" lIns="101736" tIns="50868" rIns="101736" bIns="5086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66383" y="7006700"/>
            <a:ext cx="1243118" cy="402483"/>
          </a:xfrm>
          <a:prstGeom prst="rect">
            <a:avLst/>
          </a:prstGeom>
        </p:spPr>
        <p:txBody>
          <a:bodyPr vert="horz" lIns="101736" tIns="50868" rIns="101736" bIns="50868" rtlCol="0" anchor="ctr"/>
          <a:lstStyle>
            <a:lvl1pPr algn="l">
              <a:defRPr sz="891">
                <a:solidFill>
                  <a:schemeClr val="tx1">
                    <a:tint val="75000"/>
                  </a:schemeClr>
                </a:solidFill>
              </a:defRPr>
            </a:lvl1pPr>
          </a:lstStyle>
          <a:p>
            <a:fld id="{DC0187D3-CE19-4F6A-8035-10C74DEE9BF9}" type="datetime1">
              <a:rPr lang="en-GB" smtClean="0"/>
              <a:t>27/02/2018</a:t>
            </a:fld>
            <a:endParaRPr lang="en-GB" dirty="0"/>
          </a:p>
        </p:txBody>
      </p:sp>
      <p:sp>
        <p:nvSpPr>
          <p:cNvPr id="5" name="Footer Placeholder 4"/>
          <p:cNvSpPr>
            <a:spLocks noGrp="1"/>
          </p:cNvSpPr>
          <p:nvPr>
            <p:ph type="ftr" sz="quarter" idx="3"/>
          </p:nvPr>
        </p:nvSpPr>
        <p:spPr>
          <a:xfrm>
            <a:off x="1820281" y="7006700"/>
            <a:ext cx="1687089" cy="402483"/>
          </a:xfrm>
          <a:prstGeom prst="rect">
            <a:avLst/>
          </a:prstGeom>
        </p:spPr>
        <p:txBody>
          <a:bodyPr vert="horz" lIns="101736" tIns="50868" rIns="101736" bIns="50868" rtlCol="0" anchor="ctr"/>
          <a:lstStyle>
            <a:lvl1pPr algn="ctr">
              <a:defRPr sz="891">
                <a:solidFill>
                  <a:schemeClr val="tx1">
                    <a:tint val="75000"/>
                  </a:schemeClr>
                </a:solidFill>
              </a:defRPr>
            </a:lvl1pPr>
          </a:lstStyle>
          <a:p>
            <a:r>
              <a:rPr lang="en-GB" smtClean="0"/>
              <a:t>info@rodiko.com </a:t>
            </a:r>
            <a:endParaRPr lang="en-GB" dirty="0"/>
          </a:p>
        </p:txBody>
      </p:sp>
      <p:sp>
        <p:nvSpPr>
          <p:cNvPr id="6" name="Slide Number Placeholder 5"/>
          <p:cNvSpPr>
            <a:spLocks noGrp="1"/>
          </p:cNvSpPr>
          <p:nvPr>
            <p:ph type="sldNum" sz="quarter" idx="4"/>
          </p:nvPr>
        </p:nvSpPr>
        <p:spPr>
          <a:xfrm>
            <a:off x="3818149" y="7006700"/>
            <a:ext cx="1243118" cy="402483"/>
          </a:xfrm>
          <a:prstGeom prst="rect">
            <a:avLst/>
          </a:prstGeom>
        </p:spPr>
        <p:txBody>
          <a:bodyPr vert="horz" lIns="101736" tIns="50868" rIns="101736" bIns="50868" rtlCol="0" anchor="ctr"/>
          <a:lstStyle>
            <a:lvl1pPr algn="r">
              <a:defRPr sz="891">
                <a:solidFill>
                  <a:schemeClr val="tx1">
                    <a:tint val="75000"/>
                  </a:schemeClr>
                </a:solidFill>
              </a:defRPr>
            </a:lvl1pPr>
          </a:lstStyle>
          <a:p>
            <a:fld id="{1F608A0C-37AC-4CBC-BA45-C60EE7E88642}" type="slidenum">
              <a:rPr lang="en-GB" smtClean="0"/>
              <a:pPr/>
              <a:t>‹nr.›</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697401" rtl="0" eaLnBrk="1" latinLnBrk="0" hangingPunct="1">
        <a:spcBef>
          <a:spcPct val="0"/>
        </a:spcBef>
        <a:buNone/>
        <a:defRPr sz="3359" kern="1200">
          <a:solidFill>
            <a:schemeClr val="tx1"/>
          </a:solidFill>
          <a:latin typeface="+mj-lt"/>
          <a:ea typeface="+mj-ea"/>
          <a:cs typeface="+mj-cs"/>
        </a:defRPr>
      </a:lvl1pPr>
    </p:titleStyle>
    <p:bodyStyle>
      <a:lvl1pPr marL="261526" indent="-261526" algn="l" defTabSz="697401" rtl="0" eaLnBrk="1" latinLnBrk="0" hangingPunct="1">
        <a:spcBef>
          <a:spcPct val="20000"/>
        </a:spcBef>
        <a:buFont typeface="Arial" pitchFamily="34" charset="0"/>
        <a:buChar char="•"/>
        <a:defRPr sz="2468" kern="1200">
          <a:solidFill>
            <a:schemeClr val="tx1"/>
          </a:solidFill>
          <a:latin typeface="+mn-lt"/>
          <a:ea typeface="+mn-ea"/>
          <a:cs typeface="+mn-cs"/>
        </a:defRPr>
      </a:lvl1pPr>
      <a:lvl2pPr marL="566638" indent="-217938" algn="l" defTabSz="697401" rtl="0" eaLnBrk="1" latinLnBrk="0" hangingPunct="1">
        <a:spcBef>
          <a:spcPct val="20000"/>
        </a:spcBef>
        <a:buFont typeface="Arial" pitchFamily="34" charset="0"/>
        <a:buChar char="–"/>
        <a:defRPr sz="2125" kern="1200">
          <a:solidFill>
            <a:schemeClr val="tx1"/>
          </a:solidFill>
          <a:latin typeface="+mn-lt"/>
          <a:ea typeface="+mn-ea"/>
          <a:cs typeface="+mn-cs"/>
        </a:defRPr>
      </a:lvl2pPr>
      <a:lvl3pPr marL="871752" indent="-174350" algn="l" defTabSz="697401" rtl="0" eaLnBrk="1" latinLnBrk="0" hangingPunct="1">
        <a:spcBef>
          <a:spcPct val="20000"/>
        </a:spcBef>
        <a:buFont typeface="Arial" pitchFamily="34" charset="0"/>
        <a:buChar char="•"/>
        <a:defRPr sz="1851" kern="1200">
          <a:solidFill>
            <a:schemeClr val="tx1"/>
          </a:solidFill>
          <a:latin typeface="+mn-lt"/>
          <a:ea typeface="+mn-ea"/>
          <a:cs typeface="+mn-cs"/>
        </a:defRPr>
      </a:lvl3pPr>
      <a:lvl4pPr marL="1220453" indent="-174350" algn="l" defTabSz="697401" rtl="0" eaLnBrk="1" latinLnBrk="0" hangingPunct="1">
        <a:spcBef>
          <a:spcPct val="20000"/>
        </a:spcBef>
        <a:buFont typeface="Arial" pitchFamily="34" charset="0"/>
        <a:buChar char="–"/>
        <a:defRPr sz="1508" kern="1200">
          <a:solidFill>
            <a:schemeClr val="tx1"/>
          </a:solidFill>
          <a:latin typeface="+mn-lt"/>
          <a:ea typeface="+mn-ea"/>
          <a:cs typeface="+mn-cs"/>
        </a:defRPr>
      </a:lvl4pPr>
      <a:lvl5pPr marL="1569153" indent="-174350" algn="l" defTabSz="697401" rtl="0" eaLnBrk="1" latinLnBrk="0" hangingPunct="1">
        <a:spcBef>
          <a:spcPct val="20000"/>
        </a:spcBef>
        <a:buFont typeface="Arial" pitchFamily="34" charset="0"/>
        <a:buChar char="»"/>
        <a:defRPr sz="1508" kern="1200">
          <a:solidFill>
            <a:schemeClr val="tx1"/>
          </a:solidFill>
          <a:latin typeface="+mn-lt"/>
          <a:ea typeface="+mn-ea"/>
          <a:cs typeface="+mn-cs"/>
        </a:defRPr>
      </a:lvl5pPr>
      <a:lvl6pPr marL="1917854" indent="-174350" algn="l" defTabSz="697401" rtl="0" eaLnBrk="1" latinLnBrk="0" hangingPunct="1">
        <a:spcBef>
          <a:spcPct val="20000"/>
        </a:spcBef>
        <a:buFont typeface="Arial" pitchFamily="34" charset="0"/>
        <a:buChar char="•"/>
        <a:defRPr sz="1508" kern="1200">
          <a:solidFill>
            <a:schemeClr val="tx1"/>
          </a:solidFill>
          <a:latin typeface="+mn-lt"/>
          <a:ea typeface="+mn-ea"/>
          <a:cs typeface="+mn-cs"/>
        </a:defRPr>
      </a:lvl6pPr>
      <a:lvl7pPr marL="2266554" indent="-174350" algn="l" defTabSz="697401" rtl="0" eaLnBrk="1" latinLnBrk="0" hangingPunct="1">
        <a:spcBef>
          <a:spcPct val="20000"/>
        </a:spcBef>
        <a:buFont typeface="Arial" pitchFamily="34" charset="0"/>
        <a:buChar char="•"/>
        <a:defRPr sz="1508" kern="1200">
          <a:solidFill>
            <a:schemeClr val="tx1"/>
          </a:solidFill>
          <a:latin typeface="+mn-lt"/>
          <a:ea typeface="+mn-ea"/>
          <a:cs typeface="+mn-cs"/>
        </a:defRPr>
      </a:lvl7pPr>
      <a:lvl8pPr marL="2615254" indent="-174350" algn="l" defTabSz="697401" rtl="0" eaLnBrk="1" latinLnBrk="0" hangingPunct="1">
        <a:spcBef>
          <a:spcPct val="20000"/>
        </a:spcBef>
        <a:buFont typeface="Arial" pitchFamily="34" charset="0"/>
        <a:buChar char="•"/>
        <a:defRPr sz="1508" kern="1200">
          <a:solidFill>
            <a:schemeClr val="tx1"/>
          </a:solidFill>
          <a:latin typeface="+mn-lt"/>
          <a:ea typeface="+mn-ea"/>
          <a:cs typeface="+mn-cs"/>
        </a:defRPr>
      </a:lvl8pPr>
      <a:lvl9pPr marL="2963955" indent="-174350" algn="l" defTabSz="697401" rtl="0" eaLnBrk="1" latinLnBrk="0" hangingPunct="1">
        <a:spcBef>
          <a:spcPct val="20000"/>
        </a:spcBef>
        <a:buFont typeface="Arial" pitchFamily="34" charset="0"/>
        <a:buChar char="•"/>
        <a:defRPr sz="1508" kern="1200">
          <a:solidFill>
            <a:schemeClr val="tx1"/>
          </a:solidFill>
          <a:latin typeface="+mn-lt"/>
          <a:ea typeface="+mn-ea"/>
          <a:cs typeface="+mn-cs"/>
        </a:defRPr>
      </a:lvl9pPr>
    </p:bodyStyle>
    <p:otherStyle>
      <a:defPPr>
        <a:defRPr lang="en-US"/>
      </a:defPPr>
      <a:lvl1pPr marL="0" algn="l" defTabSz="697401" rtl="0" eaLnBrk="1" latinLnBrk="0" hangingPunct="1">
        <a:defRPr sz="1371" kern="1200">
          <a:solidFill>
            <a:schemeClr val="tx1"/>
          </a:solidFill>
          <a:latin typeface="+mn-lt"/>
          <a:ea typeface="+mn-ea"/>
          <a:cs typeface="+mn-cs"/>
        </a:defRPr>
      </a:lvl1pPr>
      <a:lvl2pPr marL="348701" algn="l" defTabSz="697401" rtl="0" eaLnBrk="1" latinLnBrk="0" hangingPunct="1">
        <a:defRPr sz="1371" kern="1200">
          <a:solidFill>
            <a:schemeClr val="tx1"/>
          </a:solidFill>
          <a:latin typeface="+mn-lt"/>
          <a:ea typeface="+mn-ea"/>
          <a:cs typeface="+mn-cs"/>
        </a:defRPr>
      </a:lvl2pPr>
      <a:lvl3pPr marL="697401" algn="l" defTabSz="697401" rtl="0" eaLnBrk="1" latinLnBrk="0" hangingPunct="1">
        <a:defRPr sz="1371" kern="1200">
          <a:solidFill>
            <a:schemeClr val="tx1"/>
          </a:solidFill>
          <a:latin typeface="+mn-lt"/>
          <a:ea typeface="+mn-ea"/>
          <a:cs typeface="+mn-cs"/>
        </a:defRPr>
      </a:lvl3pPr>
      <a:lvl4pPr marL="1046102" algn="l" defTabSz="697401" rtl="0" eaLnBrk="1" latinLnBrk="0" hangingPunct="1">
        <a:defRPr sz="1371" kern="1200">
          <a:solidFill>
            <a:schemeClr val="tx1"/>
          </a:solidFill>
          <a:latin typeface="+mn-lt"/>
          <a:ea typeface="+mn-ea"/>
          <a:cs typeface="+mn-cs"/>
        </a:defRPr>
      </a:lvl4pPr>
      <a:lvl5pPr marL="1394803" algn="l" defTabSz="697401" rtl="0" eaLnBrk="1" latinLnBrk="0" hangingPunct="1">
        <a:defRPr sz="1371" kern="1200">
          <a:solidFill>
            <a:schemeClr val="tx1"/>
          </a:solidFill>
          <a:latin typeface="+mn-lt"/>
          <a:ea typeface="+mn-ea"/>
          <a:cs typeface="+mn-cs"/>
        </a:defRPr>
      </a:lvl5pPr>
      <a:lvl6pPr marL="1743503" algn="l" defTabSz="697401" rtl="0" eaLnBrk="1" latinLnBrk="0" hangingPunct="1">
        <a:defRPr sz="1371" kern="1200">
          <a:solidFill>
            <a:schemeClr val="tx1"/>
          </a:solidFill>
          <a:latin typeface="+mn-lt"/>
          <a:ea typeface="+mn-ea"/>
          <a:cs typeface="+mn-cs"/>
        </a:defRPr>
      </a:lvl6pPr>
      <a:lvl7pPr marL="2092204" algn="l" defTabSz="697401" rtl="0" eaLnBrk="1" latinLnBrk="0" hangingPunct="1">
        <a:defRPr sz="1371" kern="1200">
          <a:solidFill>
            <a:schemeClr val="tx1"/>
          </a:solidFill>
          <a:latin typeface="+mn-lt"/>
          <a:ea typeface="+mn-ea"/>
          <a:cs typeface="+mn-cs"/>
        </a:defRPr>
      </a:lvl7pPr>
      <a:lvl8pPr marL="2440904" algn="l" defTabSz="697401" rtl="0" eaLnBrk="1" latinLnBrk="0" hangingPunct="1">
        <a:defRPr sz="1371" kern="1200">
          <a:solidFill>
            <a:schemeClr val="tx1"/>
          </a:solidFill>
          <a:latin typeface="+mn-lt"/>
          <a:ea typeface="+mn-ea"/>
          <a:cs typeface="+mn-cs"/>
        </a:defRPr>
      </a:lvl8pPr>
      <a:lvl9pPr marL="2789605" algn="l" defTabSz="697401" rtl="0" eaLnBrk="1" latinLnBrk="0" hangingPunct="1">
        <a:defRPr sz="137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www.aestelecom.nl/" TargetMode="External"/><Relationship Id="rId4" Type="http://schemas.openxmlformats.org/officeDocument/2006/relationships/hyperlink" Target="mailto:info@rodiko.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6.png"/><Relationship Id="rId7" Type="http://schemas.openxmlformats.org/officeDocument/2006/relationships/image" Target="../media/image58.emf"/><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emf"/><Relationship Id="rId4" Type="http://schemas.openxmlformats.org/officeDocument/2006/relationships/image" Target="../media/image12.jpeg"/><Relationship Id="rId9" Type="http://schemas.openxmlformats.org/officeDocument/2006/relationships/image" Target="../media/image60.emf"/></Relationships>
</file>

<file path=ppt/slides/_rels/slide1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70.png"/><Relationship Id="rId18" Type="http://schemas.openxmlformats.org/officeDocument/2006/relationships/image" Target="../media/image74.png"/><Relationship Id="rId3" Type="http://schemas.openxmlformats.org/officeDocument/2006/relationships/image" Target="../media/image63.jpeg"/><Relationship Id="rId21" Type="http://schemas.openxmlformats.org/officeDocument/2006/relationships/image" Target="../media/image75.jpeg"/><Relationship Id="rId7" Type="http://schemas.openxmlformats.org/officeDocument/2006/relationships/image" Target="../media/image66.png"/><Relationship Id="rId12" Type="http://schemas.microsoft.com/office/2007/relationships/hdphoto" Target="../media/hdphoto12.wdp"/><Relationship Id="rId17" Type="http://schemas.openxmlformats.org/officeDocument/2006/relationships/image" Target="../media/image73.png"/><Relationship Id="rId2" Type="http://schemas.openxmlformats.org/officeDocument/2006/relationships/notesSlide" Target="../notesSlides/notesSlide2.xml"/><Relationship Id="rId16" Type="http://schemas.openxmlformats.org/officeDocument/2006/relationships/image" Target="../media/image72.png"/><Relationship Id="rId20" Type="http://schemas.openxmlformats.org/officeDocument/2006/relationships/image" Target="../media/image12.jpeg"/><Relationship Id="rId1" Type="http://schemas.openxmlformats.org/officeDocument/2006/relationships/slideLayout" Target="../slideLayouts/slideLayout1.xml"/><Relationship Id="rId6" Type="http://schemas.microsoft.com/office/2007/relationships/hdphoto" Target="../media/hdphoto10.wdp"/><Relationship Id="rId11" Type="http://schemas.openxmlformats.org/officeDocument/2006/relationships/image" Target="../media/image69.png"/><Relationship Id="rId5" Type="http://schemas.openxmlformats.org/officeDocument/2006/relationships/image" Target="../media/image65.png"/><Relationship Id="rId15" Type="http://schemas.openxmlformats.org/officeDocument/2006/relationships/image" Target="../media/image71.png"/><Relationship Id="rId23" Type="http://schemas.openxmlformats.org/officeDocument/2006/relationships/image" Target="../media/image77.png"/><Relationship Id="rId10" Type="http://schemas.openxmlformats.org/officeDocument/2006/relationships/image" Target="../media/image68.jpeg"/><Relationship Id="rId19" Type="http://schemas.microsoft.com/office/2007/relationships/hdphoto" Target="../media/hdphoto14.wdp"/><Relationship Id="rId4" Type="http://schemas.openxmlformats.org/officeDocument/2006/relationships/image" Target="../media/image64.jpeg"/><Relationship Id="rId9" Type="http://schemas.openxmlformats.org/officeDocument/2006/relationships/image" Target="../media/image67.jpeg"/><Relationship Id="rId14" Type="http://schemas.microsoft.com/office/2007/relationships/hdphoto" Target="../media/hdphoto13.wdp"/><Relationship Id="rId22" Type="http://schemas.openxmlformats.org/officeDocument/2006/relationships/image" Target="../media/image76.png"/></Relationships>
</file>

<file path=ppt/slides/_rels/slide14.xml.rels><?xml version="1.0" encoding="UTF-8" standalone="yes"?>
<Relationships xmlns="http://schemas.openxmlformats.org/package/2006/relationships"><Relationship Id="rId8" Type="http://schemas.openxmlformats.org/officeDocument/2006/relationships/image" Target="../media/image82.png"/><Relationship Id="rId13" Type="http://schemas.microsoft.com/office/2007/relationships/hdphoto" Target="../media/hdphoto17.wdp"/><Relationship Id="rId3" Type="http://schemas.openxmlformats.org/officeDocument/2006/relationships/image" Target="../media/image78.png"/><Relationship Id="rId7" Type="http://schemas.openxmlformats.org/officeDocument/2006/relationships/image" Target="../media/image81.png"/><Relationship Id="rId12" Type="http://schemas.openxmlformats.org/officeDocument/2006/relationships/image" Target="../media/image85.png"/><Relationship Id="rId2" Type="http://schemas.openxmlformats.org/officeDocument/2006/relationships/image" Target="../media/image59.png"/><Relationship Id="rId1" Type="http://schemas.openxmlformats.org/officeDocument/2006/relationships/slideLayout" Target="../slideLayouts/slideLayout2.xml"/><Relationship Id="rId6" Type="http://schemas.microsoft.com/office/2007/relationships/hdphoto" Target="../media/hdphoto15.wdp"/><Relationship Id="rId11" Type="http://schemas.openxmlformats.org/officeDocument/2006/relationships/image" Target="../media/image84.png"/><Relationship Id="rId5" Type="http://schemas.openxmlformats.org/officeDocument/2006/relationships/image" Target="../media/image80.png"/><Relationship Id="rId15" Type="http://schemas.openxmlformats.org/officeDocument/2006/relationships/image" Target="../media/image12.jpeg"/><Relationship Id="rId10" Type="http://schemas.microsoft.com/office/2007/relationships/hdphoto" Target="../media/hdphoto16.wdp"/><Relationship Id="rId4" Type="http://schemas.openxmlformats.org/officeDocument/2006/relationships/image" Target="../media/image79.png"/><Relationship Id="rId9" Type="http://schemas.openxmlformats.org/officeDocument/2006/relationships/image" Target="../media/image83.png"/><Relationship Id="rId14" Type="http://schemas.openxmlformats.org/officeDocument/2006/relationships/image" Target="../media/image86.png"/></Relationships>
</file>

<file path=ppt/slides/_rels/slide15.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88.jpeg"/><Relationship Id="rId7" Type="http://schemas.openxmlformats.org/officeDocument/2006/relationships/image" Target="../media/image80.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90.png"/><Relationship Id="rId4" Type="http://schemas.openxmlformats.org/officeDocument/2006/relationships/image" Target="../media/image89.png"/></Relationships>
</file>

<file path=ppt/slides/_rels/slide1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Layout" Target="../slideLayouts/slideLayout1.xml"/><Relationship Id="rId6" Type="http://schemas.microsoft.com/office/2007/relationships/hdphoto" Target="../media/hdphoto18.wdp"/><Relationship Id="rId11" Type="http://schemas.microsoft.com/office/2007/relationships/hdphoto" Target="../media/hdphoto19.wdp"/><Relationship Id="rId5" Type="http://schemas.openxmlformats.org/officeDocument/2006/relationships/image" Target="../media/image94.png"/><Relationship Id="rId10" Type="http://schemas.openxmlformats.org/officeDocument/2006/relationships/image" Target="../media/image97.png"/><Relationship Id="rId4" Type="http://schemas.openxmlformats.org/officeDocument/2006/relationships/image" Target="../media/image93.png"/><Relationship Id="rId9" Type="http://schemas.openxmlformats.org/officeDocument/2006/relationships/image" Target="../media/image12.jpeg"/></Relationships>
</file>

<file path=ppt/slides/_rels/slide17.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98.png"/><Relationship Id="rId7" Type="http://schemas.openxmlformats.org/officeDocument/2006/relationships/image" Target="../media/image94.png"/><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92.png"/><Relationship Id="rId11" Type="http://schemas.microsoft.com/office/2007/relationships/hdphoto" Target="../media/hdphoto19.wdp"/><Relationship Id="rId5" Type="http://schemas.openxmlformats.org/officeDocument/2006/relationships/image" Target="../media/image12.jpeg"/><Relationship Id="rId10" Type="http://schemas.openxmlformats.org/officeDocument/2006/relationships/image" Target="../media/image97.png"/><Relationship Id="rId4" Type="http://schemas.openxmlformats.org/officeDocument/2006/relationships/image" Target="../media/image99.png"/><Relationship Id="rId9" Type="http://schemas.openxmlformats.org/officeDocument/2006/relationships/image" Target="../media/image95.png"/></Relationships>
</file>

<file path=ppt/slides/_rels/slide1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46.png"/><Relationship Id="rId7"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emf"/><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png"/><Relationship Id="rId7" Type="http://schemas.openxmlformats.org/officeDocument/2006/relationships/image" Target="../media/image12.jpeg"/><Relationship Id="rId2" Type="http://schemas.openxmlformats.org/officeDocument/2006/relationships/image" Target="../media/image103.jpeg"/><Relationship Id="rId1" Type="http://schemas.openxmlformats.org/officeDocument/2006/relationships/slideLayout" Target="../slideLayouts/slideLayout1.xml"/><Relationship Id="rId6" Type="http://schemas.openxmlformats.org/officeDocument/2006/relationships/image" Target="../media/image106.jpeg"/><Relationship Id="rId5" Type="http://schemas.openxmlformats.org/officeDocument/2006/relationships/image" Target="../media/image105.png"/><Relationship Id="rId4" Type="http://schemas.microsoft.com/office/2007/relationships/hdphoto" Target="../media/hdphoto20.wdp"/></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22.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microsoft.com/office/2007/relationships/hdphoto" Target="../media/hdphoto21.wdp"/><Relationship Id="rId26" Type="http://schemas.openxmlformats.org/officeDocument/2006/relationships/image" Target="../media/image129.png"/><Relationship Id="rId3" Type="http://schemas.openxmlformats.org/officeDocument/2006/relationships/image" Target="../media/image110.png"/><Relationship Id="rId21" Type="http://schemas.openxmlformats.org/officeDocument/2006/relationships/image" Target="../media/image125.pn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2.png"/><Relationship Id="rId25" Type="http://schemas.openxmlformats.org/officeDocument/2006/relationships/image" Target="../media/image12.jpeg"/><Relationship Id="rId2" Type="http://schemas.openxmlformats.org/officeDocument/2006/relationships/image" Target="../media/image107.png"/><Relationship Id="rId16" Type="http://schemas.openxmlformats.org/officeDocument/2006/relationships/image" Target="../media/image121.png"/><Relationship Id="rId20"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18.png"/><Relationship Id="rId24" Type="http://schemas.openxmlformats.org/officeDocument/2006/relationships/image" Target="../media/image128.png"/><Relationship Id="rId5" Type="http://schemas.openxmlformats.org/officeDocument/2006/relationships/image" Target="../media/image112.png"/><Relationship Id="rId15" Type="http://schemas.openxmlformats.org/officeDocument/2006/relationships/image" Target="../media/image20.png"/><Relationship Id="rId23" Type="http://schemas.openxmlformats.org/officeDocument/2006/relationships/image" Target="../media/image127.png"/><Relationship Id="rId10" Type="http://schemas.openxmlformats.org/officeDocument/2006/relationships/image" Target="../media/image117.png"/><Relationship Id="rId19" Type="http://schemas.openxmlformats.org/officeDocument/2006/relationships/image" Target="../media/image123.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9.png"/><Relationship Id="rId22" Type="http://schemas.openxmlformats.org/officeDocument/2006/relationships/image" Target="../media/image126.png"/></Relationships>
</file>

<file path=ppt/slides/_rels/slide23.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0.png"/><Relationship Id="rId7" Type="http://schemas.openxmlformats.org/officeDocument/2006/relationships/image" Target="../media/image12.jpeg"/><Relationship Id="rId2" Type="http://schemas.openxmlformats.org/officeDocument/2006/relationships/image" Target="../media/image115.png"/><Relationship Id="rId1" Type="http://schemas.openxmlformats.org/officeDocument/2006/relationships/slideLayout" Target="../slideLayouts/slideLayout1.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24.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6.png"/><Relationship Id="rId7" Type="http://schemas.openxmlformats.org/officeDocument/2006/relationships/image" Target="../media/image12.jpeg"/><Relationship Id="rId2" Type="http://schemas.openxmlformats.org/officeDocument/2006/relationships/image" Target="../media/image135.png"/><Relationship Id="rId1" Type="http://schemas.openxmlformats.org/officeDocument/2006/relationships/slideLayout" Target="../slideLayouts/slideLayout1.xml"/><Relationship Id="rId6" Type="http://schemas.openxmlformats.org/officeDocument/2006/relationships/image" Target="../media/image138.png"/><Relationship Id="rId5" Type="http://schemas.openxmlformats.org/officeDocument/2006/relationships/image" Target="../media/image137.emf"/><Relationship Id="rId4" Type="http://schemas.microsoft.com/office/2007/relationships/hdphoto" Target="../media/hdphoto22.wdp"/><Relationship Id="rId9" Type="http://schemas.openxmlformats.org/officeDocument/2006/relationships/image" Target="../media/image140.jpeg"/></Relationships>
</file>

<file path=ppt/slides/_rels/slide25.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2.jpeg"/><Relationship Id="rId3" Type="http://schemas.openxmlformats.org/officeDocument/2006/relationships/image" Target="../media/image142.png"/><Relationship Id="rId7" Type="http://schemas.openxmlformats.org/officeDocument/2006/relationships/image" Target="../media/image135.png"/><Relationship Id="rId12" Type="http://schemas.microsoft.com/office/2007/relationships/hdphoto" Target="../media/hdphoto26.wdp"/><Relationship Id="rId2" Type="http://schemas.openxmlformats.org/officeDocument/2006/relationships/image" Target="../media/image141.jpeg"/><Relationship Id="rId1" Type="http://schemas.openxmlformats.org/officeDocument/2006/relationships/slideLayout" Target="../slideLayouts/slideLayout1.xml"/><Relationship Id="rId6" Type="http://schemas.microsoft.com/office/2007/relationships/hdphoto" Target="../media/hdphoto24.wdp"/><Relationship Id="rId11" Type="http://schemas.openxmlformats.org/officeDocument/2006/relationships/image" Target="../media/image145.png"/><Relationship Id="rId5" Type="http://schemas.openxmlformats.org/officeDocument/2006/relationships/image" Target="../media/image143.png"/><Relationship Id="rId10" Type="http://schemas.microsoft.com/office/2007/relationships/hdphoto" Target="../media/hdphoto25.wdp"/><Relationship Id="rId4" Type="http://schemas.microsoft.com/office/2007/relationships/hdphoto" Target="../media/hdphoto23.wdp"/><Relationship Id="rId9" Type="http://schemas.openxmlformats.org/officeDocument/2006/relationships/image" Target="../media/image144.png"/></Relationships>
</file>

<file path=ppt/slides/_rels/slide26.xml.rels><?xml version="1.0" encoding="UTF-8" standalone="yes"?>
<Relationships xmlns="http://schemas.openxmlformats.org/package/2006/relationships"><Relationship Id="rId8" Type="http://schemas.openxmlformats.org/officeDocument/2006/relationships/image" Target="../media/image147.png"/><Relationship Id="rId3" Type="http://schemas.microsoft.com/office/2007/relationships/hdphoto" Target="../media/hdphoto23.wdp"/><Relationship Id="rId7" Type="http://schemas.openxmlformats.org/officeDocument/2006/relationships/image" Target="../media/image146.png"/><Relationship Id="rId2" Type="http://schemas.openxmlformats.org/officeDocument/2006/relationships/image" Target="../media/image142.png"/><Relationship Id="rId1" Type="http://schemas.openxmlformats.org/officeDocument/2006/relationships/slideLayout" Target="../slideLayouts/slideLayout1.xml"/><Relationship Id="rId6" Type="http://schemas.openxmlformats.org/officeDocument/2006/relationships/image" Target="../media/image135.png"/><Relationship Id="rId5" Type="http://schemas.microsoft.com/office/2007/relationships/hdphoto" Target="../media/hdphoto24.wdp"/><Relationship Id="rId10" Type="http://schemas.openxmlformats.org/officeDocument/2006/relationships/image" Target="../media/image12.jpeg"/><Relationship Id="rId4" Type="http://schemas.openxmlformats.org/officeDocument/2006/relationships/image" Target="../media/image143.png"/><Relationship Id="rId9" Type="http://schemas.openxmlformats.org/officeDocument/2006/relationships/image" Target="../media/image138.png"/></Relationships>
</file>

<file path=ppt/slides/_rels/slide27.xml.rels><?xml version="1.0" encoding="UTF-8" standalone="yes"?>
<Relationships xmlns="http://schemas.openxmlformats.org/package/2006/relationships"><Relationship Id="rId3" Type="http://schemas.openxmlformats.org/officeDocument/2006/relationships/image" Target="../media/image148.emf"/><Relationship Id="rId7" Type="http://schemas.openxmlformats.org/officeDocument/2006/relationships/image" Target="../media/image12.jpeg"/><Relationship Id="rId2" Type="http://schemas.openxmlformats.org/officeDocument/2006/relationships/image" Target="../media/image135.png"/><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emf"/></Relationships>
</file>

<file path=ppt/slides/_rels/slide28.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54.png"/><Relationship Id="rId3" Type="http://schemas.openxmlformats.org/officeDocument/2006/relationships/image" Target="../media/image12.jpeg"/><Relationship Id="rId7" Type="http://schemas.openxmlformats.org/officeDocument/2006/relationships/image" Target="../media/image152.png"/><Relationship Id="rId12" Type="http://schemas.openxmlformats.org/officeDocument/2006/relationships/image" Target="../media/image153.png"/><Relationship Id="rId17" Type="http://schemas.openxmlformats.org/officeDocument/2006/relationships/image" Target="../media/image158.png"/><Relationship Id="rId2" Type="http://schemas.openxmlformats.org/officeDocument/2006/relationships/image" Target="../media/image107.png"/><Relationship Id="rId16"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124.png"/><Relationship Id="rId5" Type="http://schemas.openxmlformats.org/officeDocument/2006/relationships/image" Target="../media/image19.png"/><Relationship Id="rId15" Type="http://schemas.openxmlformats.org/officeDocument/2006/relationships/image" Target="../media/image156.png"/><Relationship Id="rId10" Type="http://schemas.openxmlformats.org/officeDocument/2006/relationships/image" Target="../media/image123.png"/><Relationship Id="rId4" Type="http://schemas.openxmlformats.org/officeDocument/2006/relationships/image" Target="../media/image110.png"/><Relationship Id="rId9" Type="http://schemas.microsoft.com/office/2007/relationships/hdphoto" Target="../media/hdphoto21.wdp"/><Relationship Id="rId14" Type="http://schemas.openxmlformats.org/officeDocument/2006/relationships/image" Target="../media/image155.png"/></Relationships>
</file>

<file path=ppt/slides/_rels/slide29.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emf"/><Relationship Id="rId7" Type="http://schemas.openxmlformats.org/officeDocument/2006/relationships/image" Target="../media/image163.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emf"/><Relationship Id="rId9" Type="http://schemas.openxmlformats.org/officeDocument/2006/relationships/image" Target="../media/image15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28.wdp"/><Relationship Id="rId3" Type="http://schemas.openxmlformats.org/officeDocument/2006/relationships/image" Target="../media/image165.emf"/><Relationship Id="rId7" Type="http://schemas.openxmlformats.org/officeDocument/2006/relationships/image" Target="../media/image168.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7.emf"/><Relationship Id="rId5" Type="http://schemas.microsoft.com/office/2007/relationships/hdphoto" Target="../media/hdphoto27.wdp"/><Relationship Id="rId10" Type="http://schemas.openxmlformats.org/officeDocument/2006/relationships/image" Target="../media/image158.png"/><Relationship Id="rId4" Type="http://schemas.openxmlformats.org/officeDocument/2006/relationships/image" Target="../media/image166.png"/><Relationship Id="rId9" Type="http://schemas.openxmlformats.org/officeDocument/2006/relationships/image" Target="../media/image169.png"/></Relationships>
</file>

<file path=ppt/slides/_rels/slide31.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70.png"/><Relationship Id="rId7" Type="http://schemas.microsoft.com/office/2007/relationships/hdphoto" Target="../media/hdphoto20.wdp"/><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72.png"/><Relationship Id="rId11" Type="http://schemas.openxmlformats.org/officeDocument/2006/relationships/image" Target="../media/image175.png"/><Relationship Id="rId5" Type="http://schemas.microsoft.com/office/2007/relationships/hdphoto" Target="../media/hdphoto29.wdp"/><Relationship Id="rId10" Type="http://schemas.openxmlformats.org/officeDocument/2006/relationships/image" Target="../media/image174.png"/><Relationship Id="rId4" Type="http://schemas.openxmlformats.org/officeDocument/2006/relationships/image" Target="../media/image171.png"/><Relationship Id="rId9" Type="http://schemas.microsoft.com/office/2007/relationships/hdphoto" Target="../media/hdphoto30.wdp"/></Relationships>
</file>

<file path=ppt/slides/_rels/slide32.xml.rels><?xml version="1.0" encoding="UTF-8" standalone="yes"?>
<Relationships xmlns="http://schemas.openxmlformats.org/package/2006/relationships"><Relationship Id="rId3" Type="http://schemas.openxmlformats.org/officeDocument/2006/relationships/image" Target="../media/image176.emf"/><Relationship Id="rId7" Type="http://schemas.openxmlformats.org/officeDocument/2006/relationships/image" Target="../media/image180.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79.emf"/><Relationship Id="rId5" Type="http://schemas.openxmlformats.org/officeDocument/2006/relationships/image" Target="../media/image178.emf"/><Relationship Id="rId4" Type="http://schemas.openxmlformats.org/officeDocument/2006/relationships/image" Target="../media/image177.emf"/></Relationships>
</file>

<file path=ppt/slides/_rels/slide33.xml.rels><?xml version="1.0" encoding="UTF-8" standalone="yes"?>
<Relationships xmlns="http://schemas.openxmlformats.org/package/2006/relationships"><Relationship Id="rId3" Type="http://schemas.openxmlformats.org/officeDocument/2006/relationships/image" Target="../media/image182.emf"/><Relationship Id="rId2" Type="http://schemas.openxmlformats.org/officeDocument/2006/relationships/image" Target="../media/image181.emf"/><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83.png"/></Relationships>
</file>

<file path=ppt/slides/_rels/slide3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emf"/><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86.png"/><Relationship Id="rId4" Type="http://schemas.microsoft.com/office/2007/relationships/hdphoto" Target="../media/hdphoto31.wdp"/></Relationships>
</file>

<file path=ppt/slides/_rels/slide3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89.png"/><Relationship Id="rId4" Type="http://schemas.microsoft.com/office/2007/relationships/hdphoto" Target="../media/hdphoto32.wdp"/></Relationships>
</file>

<file path=ppt/slides/_rels/slide36.xml.rels><?xml version="1.0" encoding="UTF-8" standalone="yes"?>
<Relationships xmlns="http://schemas.openxmlformats.org/package/2006/relationships"><Relationship Id="rId3" Type="http://schemas.openxmlformats.org/officeDocument/2006/relationships/image" Target="../media/image191.emf"/><Relationship Id="rId2" Type="http://schemas.openxmlformats.org/officeDocument/2006/relationships/image" Target="../media/image190.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92.png"/></Relationships>
</file>

<file path=ppt/slides/_rels/slide37.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5.png"/><Relationship Id="rId7" Type="http://schemas.microsoft.com/office/2007/relationships/hdphoto" Target="../media/hdphoto33.wdp"/><Relationship Id="rId2" Type="http://schemas.openxmlformats.org/officeDocument/2006/relationships/image" Target="../media/image194.png"/><Relationship Id="rId1" Type="http://schemas.openxmlformats.org/officeDocument/2006/relationships/slideLayout" Target="../slideLayouts/slideLayout1.xml"/><Relationship Id="rId6" Type="http://schemas.openxmlformats.org/officeDocument/2006/relationships/image" Target="../media/image197.png"/><Relationship Id="rId5" Type="http://schemas.openxmlformats.org/officeDocument/2006/relationships/image" Target="../media/image12.jpeg"/><Relationship Id="rId4" Type="http://schemas.openxmlformats.org/officeDocument/2006/relationships/image" Target="../media/image196.png"/></Relationships>
</file>

<file path=ppt/slides/_rels/slide39.xml.rels><?xml version="1.0" encoding="UTF-8" standalone="yes"?>
<Relationships xmlns="http://schemas.openxmlformats.org/package/2006/relationships"><Relationship Id="rId8" Type="http://schemas.openxmlformats.org/officeDocument/2006/relationships/image" Target="../media/image203.jpeg"/><Relationship Id="rId13" Type="http://schemas.openxmlformats.org/officeDocument/2006/relationships/image" Target="../media/image207.png"/><Relationship Id="rId3" Type="http://schemas.microsoft.com/office/2007/relationships/hdphoto" Target="../media/hdphoto34.wdp"/><Relationship Id="rId7" Type="http://schemas.openxmlformats.org/officeDocument/2006/relationships/image" Target="../media/image202.jpeg"/><Relationship Id="rId12" Type="http://schemas.openxmlformats.org/officeDocument/2006/relationships/image" Target="../media/image12.jpeg"/><Relationship Id="rId2" Type="http://schemas.openxmlformats.org/officeDocument/2006/relationships/image" Target="../media/image199.png"/><Relationship Id="rId1" Type="http://schemas.openxmlformats.org/officeDocument/2006/relationships/slideLayout" Target="../slideLayouts/slideLayout1.xml"/><Relationship Id="rId6" Type="http://schemas.microsoft.com/office/2007/relationships/hdphoto" Target="../media/hdphoto35.wdp"/><Relationship Id="rId11" Type="http://schemas.openxmlformats.org/officeDocument/2006/relationships/image" Target="../media/image206.jpeg"/><Relationship Id="rId5" Type="http://schemas.openxmlformats.org/officeDocument/2006/relationships/image" Target="../media/image201.png"/><Relationship Id="rId10" Type="http://schemas.openxmlformats.org/officeDocument/2006/relationships/image" Target="../media/image205.jpeg"/><Relationship Id="rId4" Type="http://schemas.openxmlformats.org/officeDocument/2006/relationships/image" Target="../media/image200.emf"/><Relationship Id="rId9" Type="http://schemas.openxmlformats.org/officeDocument/2006/relationships/image" Target="../media/image204.jpeg"/><Relationship Id="rId14" Type="http://schemas.openxmlformats.org/officeDocument/2006/relationships/image" Target="../media/image208.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2.jpe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41.xml.rels><?xml version="1.0" encoding="UTF-8" standalone="yes"?>
<Relationships xmlns="http://schemas.openxmlformats.org/package/2006/relationships"><Relationship Id="rId8" Type="http://schemas.openxmlformats.org/officeDocument/2006/relationships/image" Target="../media/image215.emf"/><Relationship Id="rId13" Type="http://schemas.openxmlformats.org/officeDocument/2006/relationships/image" Target="../media/image218.png"/><Relationship Id="rId3" Type="http://schemas.openxmlformats.org/officeDocument/2006/relationships/image" Target="../media/image212.emf"/><Relationship Id="rId7" Type="http://schemas.openxmlformats.org/officeDocument/2006/relationships/image" Target="../media/image211.wmf"/><Relationship Id="rId12"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38.png"/><Relationship Id="rId5" Type="http://schemas.openxmlformats.org/officeDocument/2006/relationships/image" Target="../media/image214.png"/><Relationship Id="rId10" Type="http://schemas.openxmlformats.org/officeDocument/2006/relationships/image" Target="../media/image217.png"/><Relationship Id="rId4" Type="http://schemas.openxmlformats.org/officeDocument/2006/relationships/image" Target="../media/image213.emf"/><Relationship Id="rId9" Type="http://schemas.openxmlformats.org/officeDocument/2006/relationships/image" Target="../media/image216.png"/></Relationships>
</file>

<file path=ppt/slides/_rels/slide42.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226.png"/><Relationship Id="rId13" Type="http://schemas.openxmlformats.org/officeDocument/2006/relationships/image" Target="../media/image230.png"/><Relationship Id="rId3" Type="http://schemas.openxmlformats.org/officeDocument/2006/relationships/image" Target="../media/image221.png"/><Relationship Id="rId7" Type="http://schemas.openxmlformats.org/officeDocument/2006/relationships/image" Target="../media/image225.png"/><Relationship Id="rId12" Type="http://schemas.openxmlformats.org/officeDocument/2006/relationships/image" Target="../media/image12.jpeg"/><Relationship Id="rId17" Type="http://schemas.openxmlformats.org/officeDocument/2006/relationships/image" Target="../media/image233.png"/><Relationship Id="rId2" Type="http://schemas.openxmlformats.org/officeDocument/2006/relationships/image" Target="../media/image220.jpeg"/><Relationship Id="rId16" Type="http://schemas.openxmlformats.org/officeDocument/2006/relationships/image" Target="../media/image232.png"/><Relationship Id="rId1" Type="http://schemas.openxmlformats.org/officeDocument/2006/relationships/slideLayout" Target="../slideLayouts/slideLayout1.xml"/><Relationship Id="rId6" Type="http://schemas.openxmlformats.org/officeDocument/2006/relationships/image" Target="../media/image224.png"/><Relationship Id="rId11" Type="http://schemas.openxmlformats.org/officeDocument/2006/relationships/image" Target="../media/image229.png"/><Relationship Id="rId5" Type="http://schemas.openxmlformats.org/officeDocument/2006/relationships/image" Target="../media/image223.png"/><Relationship Id="rId15" Type="http://schemas.openxmlformats.org/officeDocument/2006/relationships/image" Target="../media/image231.png"/><Relationship Id="rId10" Type="http://schemas.openxmlformats.org/officeDocument/2006/relationships/image" Target="../media/image228.jpeg"/><Relationship Id="rId4" Type="http://schemas.openxmlformats.org/officeDocument/2006/relationships/image" Target="../media/image222.png"/><Relationship Id="rId9" Type="http://schemas.openxmlformats.org/officeDocument/2006/relationships/image" Target="../media/image227.png"/><Relationship Id="rId14" Type="http://schemas.microsoft.com/office/2007/relationships/hdphoto" Target="../media/hdphoto36.wdp"/></Relationships>
</file>

<file path=ppt/slides/_rels/slide44.xml.rels><?xml version="1.0" encoding="UTF-8" standalone="yes"?>
<Relationships xmlns="http://schemas.openxmlformats.org/package/2006/relationships"><Relationship Id="rId8" Type="http://schemas.openxmlformats.org/officeDocument/2006/relationships/image" Target="../media/image239.png"/><Relationship Id="rId13" Type="http://schemas.openxmlformats.org/officeDocument/2006/relationships/image" Target="../media/image243.png"/><Relationship Id="rId18" Type="http://schemas.openxmlformats.org/officeDocument/2006/relationships/image" Target="../media/image248.png"/><Relationship Id="rId3" Type="http://schemas.openxmlformats.org/officeDocument/2006/relationships/image" Target="../media/image235.png"/><Relationship Id="rId21" Type="http://schemas.openxmlformats.org/officeDocument/2006/relationships/image" Target="../media/image250.png"/><Relationship Id="rId7" Type="http://schemas.openxmlformats.org/officeDocument/2006/relationships/image" Target="../media/image12.jpeg"/><Relationship Id="rId12" Type="http://schemas.openxmlformats.org/officeDocument/2006/relationships/image" Target="../media/image242.png"/><Relationship Id="rId17" Type="http://schemas.openxmlformats.org/officeDocument/2006/relationships/image" Target="../media/image247.png"/><Relationship Id="rId2" Type="http://schemas.openxmlformats.org/officeDocument/2006/relationships/image" Target="../media/image234.png"/><Relationship Id="rId16" Type="http://schemas.openxmlformats.org/officeDocument/2006/relationships/image" Target="../media/image246.png"/><Relationship Id="rId20" Type="http://schemas.microsoft.com/office/2007/relationships/hdphoto" Target="../media/hdphoto37.wdp"/><Relationship Id="rId1" Type="http://schemas.openxmlformats.org/officeDocument/2006/relationships/slideLayout" Target="../slideLayouts/slideLayout2.xml"/><Relationship Id="rId6" Type="http://schemas.openxmlformats.org/officeDocument/2006/relationships/image" Target="../media/image238.jpeg"/><Relationship Id="rId11" Type="http://schemas.openxmlformats.org/officeDocument/2006/relationships/image" Target="../media/image241.png"/><Relationship Id="rId24" Type="http://schemas.openxmlformats.org/officeDocument/2006/relationships/image" Target="../media/image252.png"/><Relationship Id="rId5" Type="http://schemas.openxmlformats.org/officeDocument/2006/relationships/image" Target="../media/image237.jpeg"/><Relationship Id="rId15" Type="http://schemas.openxmlformats.org/officeDocument/2006/relationships/image" Target="../media/image245.png"/><Relationship Id="rId23" Type="http://schemas.openxmlformats.org/officeDocument/2006/relationships/image" Target="../media/image251.jpeg"/><Relationship Id="rId10" Type="http://schemas.openxmlformats.org/officeDocument/2006/relationships/image" Target="../media/image229.png"/><Relationship Id="rId19" Type="http://schemas.openxmlformats.org/officeDocument/2006/relationships/image" Target="../media/image249.png"/><Relationship Id="rId4" Type="http://schemas.openxmlformats.org/officeDocument/2006/relationships/image" Target="../media/image236.png"/><Relationship Id="rId9" Type="http://schemas.openxmlformats.org/officeDocument/2006/relationships/image" Target="../media/image240.jpeg"/><Relationship Id="rId14" Type="http://schemas.openxmlformats.org/officeDocument/2006/relationships/image" Target="../media/image244.png"/><Relationship Id="rId22" Type="http://schemas.microsoft.com/office/2007/relationships/hdphoto" Target="../media/hdphoto38.wdp"/></Relationships>
</file>

<file path=ppt/slides/_rels/slide45.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46.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56.png"/><Relationship Id="rId7" Type="http://schemas.openxmlformats.org/officeDocument/2006/relationships/image" Target="../media/image259.png"/><Relationship Id="rId2" Type="http://schemas.openxmlformats.org/officeDocument/2006/relationships/image" Target="../media/image255.jpeg"/><Relationship Id="rId1" Type="http://schemas.openxmlformats.org/officeDocument/2006/relationships/slideLayout" Target="../slideLayouts/slideLayout1.xml"/><Relationship Id="rId6" Type="http://schemas.openxmlformats.org/officeDocument/2006/relationships/image" Target="../media/image258.png"/><Relationship Id="rId5" Type="http://schemas.openxmlformats.org/officeDocument/2006/relationships/image" Target="../media/image12.jpeg"/><Relationship Id="rId4" Type="http://schemas.openxmlformats.org/officeDocument/2006/relationships/image" Target="../media/image257.png"/></Relationships>
</file>

<file path=ppt/slides/_rels/slide47.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image" Target="../media/image262.png"/><Relationship Id="rId7" Type="http://schemas.openxmlformats.org/officeDocument/2006/relationships/image" Target="../media/image264.png"/><Relationship Id="rId2" Type="http://schemas.openxmlformats.org/officeDocument/2006/relationships/image" Target="../media/image261.jpeg"/><Relationship Id="rId1" Type="http://schemas.openxmlformats.org/officeDocument/2006/relationships/slideLayout" Target="../slideLayouts/slideLayout1.xml"/><Relationship Id="rId6" Type="http://schemas.openxmlformats.org/officeDocument/2006/relationships/image" Target="../media/image263.png"/><Relationship Id="rId5" Type="http://schemas.openxmlformats.org/officeDocument/2006/relationships/image" Target="../media/image256.png"/><Relationship Id="rId4" Type="http://schemas.openxmlformats.org/officeDocument/2006/relationships/image" Target="../media/image12.jpeg"/><Relationship Id="rId9" Type="http://schemas.openxmlformats.org/officeDocument/2006/relationships/image" Target="../media/image260.png"/></Relationships>
</file>

<file path=ppt/slides/_rels/slide48.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266.emf"/><Relationship Id="rId7" Type="http://schemas.openxmlformats.org/officeDocument/2006/relationships/image" Target="../media/image270.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269.emf"/><Relationship Id="rId5" Type="http://schemas.openxmlformats.org/officeDocument/2006/relationships/image" Target="../media/image268.emf"/><Relationship Id="rId4" Type="http://schemas.openxmlformats.org/officeDocument/2006/relationships/image" Target="../media/image267.emf"/><Relationship Id="rId9" Type="http://schemas.openxmlformats.org/officeDocument/2006/relationships/image" Target="../media/image272.emf"/></Relationships>
</file>

<file path=ppt/slides/_rels/slide49.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276.png"/><Relationship Id="rId4" Type="http://schemas.openxmlformats.org/officeDocument/2006/relationships/image" Target="../media/image275.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2.jpeg"/><Relationship Id="rId3" Type="http://schemas.openxmlformats.org/officeDocument/2006/relationships/image" Target="../media/image13.jpe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9.png"/><Relationship Id="rId5" Type="http://schemas.microsoft.com/office/2007/relationships/hdphoto" Target="../media/hdphoto3.wdp"/><Relationship Id="rId1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281.png"/><Relationship Id="rId13" Type="http://schemas.microsoft.com/office/2007/relationships/hdphoto" Target="../media/hdphoto36.wdp"/><Relationship Id="rId3" Type="http://schemas.openxmlformats.org/officeDocument/2006/relationships/image" Target="../media/image12.jpeg"/><Relationship Id="rId7" Type="http://schemas.openxmlformats.org/officeDocument/2006/relationships/image" Target="../media/image229.png"/><Relationship Id="rId12" Type="http://schemas.openxmlformats.org/officeDocument/2006/relationships/image" Target="../media/image230.png"/><Relationship Id="rId2" Type="http://schemas.openxmlformats.org/officeDocument/2006/relationships/image" Target="../media/image277.png"/><Relationship Id="rId16" Type="http://schemas.openxmlformats.org/officeDocument/2006/relationships/image" Target="../media/image158.png"/><Relationship Id="rId1" Type="http://schemas.openxmlformats.org/officeDocument/2006/relationships/slideLayout" Target="../slideLayouts/slideLayout1.xml"/><Relationship Id="rId6" Type="http://schemas.openxmlformats.org/officeDocument/2006/relationships/image" Target="../media/image280.jpeg"/><Relationship Id="rId11" Type="http://schemas.openxmlformats.org/officeDocument/2006/relationships/image" Target="../media/image284.png"/><Relationship Id="rId5" Type="http://schemas.openxmlformats.org/officeDocument/2006/relationships/image" Target="../media/image279.png"/><Relationship Id="rId15" Type="http://schemas.openxmlformats.org/officeDocument/2006/relationships/image" Target="../media/image286.png"/><Relationship Id="rId10" Type="http://schemas.openxmlformats.org/officeDocument/2006/relationships/image" Target="../media/image283.png"/><Relationship Id="rId4" Type="http://schemas.openxmlformats.org/officeDocument/2006/relationships/image" Target="../media/image278.png"/><Relationship Id="rId9" Type="http://schemas.openxmlformats.org/officeDocument/2006/relationships/image" Target="../media/image282.png"/><Relationship Id="rId14" Type="http://schemas.openxmlformats.org/officeDocument/2006/relationships/image" Target="../media/image285.png"/></Relationships>
</file>

<file path=ppt/slides/_rels/slide51.xml.rels><?xml version="1.0" encoding="UTF-8" standalone="yes"?>
<Relationships xmlns="http://schemas.openxmlformats.org/package/2006/relationships"><Relationship Id="rId8" Type="http://schemas.openxmlformats.org/officeDocument/2006/relationships/image" Target="../media/image235.png"/><Relationship Id="rId13" Type="http://schemas.openxmlformats.org/officeDocument/2006/relationships/image" Target="../media/image239.png"/><Relationship Id="rId18" Type="http://schemas.openxmlformats.org/officeDocument/2006/relationships/image" Target="../media/image243.png"/><Relationship Id="rId3" Type="http://schemas.openxmlformats.org/officeDocument/2006/relationships/image" Target="../media/image249.png"/><Relationship Id="rId21" Type="http://schemas.openxmlformats.org/officeDocument/2006/relationships/image" Target="../media/image246.png"/><Relationship Id="rId7" Type="http://schemas.openxmlformats.org/officeDocument/2006/relationships/image" Target="../media/image234.png"/><Relationship Id="rId12" Type="http://schemas.openxmlformats.org/officeDocument/2006/relationships/image" Target="../media/image12.jpeg"/><Relationship Id="rId17" Type="http://schemas.openxmlformats.org/officeDocument/2006/relationships/image" Target="../media/image242.png"/><Relationship Id="rId25" Type="http://schemas.openxmlformats.org/officeDocument/2006/relationships/image" Target="../media/image158.png"/><Relationship Id="rId2" Type="http://schemas.openxmlformats.org/officeDocument/2006/relationships/image" Target="../media/image248.png"/><Relationship Id="rId16" Type="http://schemas.openxmlformats.org/officeDocument/2006/relationships/image" Target="../media/image241.png"/><Relationship Id="rId20" Type="http://schemas.openxmlformats.org/officeDocument/2006/relationships/image" Target="../media/image245.png"/><Relationship Id="rId1" Type="http://schemas.openxmlformats.org/officeDocument/2006/relationships/slideLayout" Target="../slideLayouts/slideLayout2.xml"/><Relationship Id="rId6" Type="http://schemas.microsoft.com/office/2007/relationships/hdphoto" Target="../media/hdphoto38.wdp"/><Relationship Id="rId11" Type="http://schemas.openxmlformats.org/officeDocument/2006/relationships/image" Target="../media/image238.jpeg"/><Relationship Id="rId24" Type="http://schemas.openxmlformats.org/officeDocument/2006/relationships/image" Target="../media/image252.png"/><Relationship Id="rId5" Type="http://schemas.openxmlformats.org/officeDocument/2006/relationships/image" Target="../media/image250.png"/><Relationship Id="rId15" Type="http://schemas.openxmlformats.org/officeDocument/2006/relationships/image" Target="../media/image229.png"/><Relationship Id="rId23" Type="http://schemas.openxmlformats.org/officeDocument/2006/relationships/image" Target="../media/image251.jpeg"/><Relationship Id="rId10" Type="http://schemas.openxmlformats.org/officeDocument/2006/relationships/image" Target="../media/image237.jpeg"/><Relationship Id="rId19" Type="http://schemas.openxmlformats.org/officeDocument/2006/relationships/image" Target="../media/image244.png"/><Relationship Id="rId4" Type="http://schemas.microsoft.com/office/2007/relationships/hdphoto" Target="../media/hdphoto37.wdp"/><Relationship Id="rId9" Type="http://schemas.openxmlformats.org/officeDocument/2006/relationships/image" Target="../media/image236.png"/><Relationship Id="rId14" Type="http://schemas.openxmlformats.org/officeDocument/2006/relationships/image" Target="../media/image240.jpeg"/><Relationship Id="rId22" Type="http://schemas.openxmlformats.org/officeDocument/2006/relationships/image" Target="../media/image247.png"/></Relationships>
</file>

<file path=ppt/slides/_rels/slide52.xml.rels><?xml version="1.0" encoding="UTF-8" standalone="yes"?>
<Relationships xmlns="http://schemas.openxmlformats.org/package/2006/relationships"><Relationship Id="rId8" Type="http://schemas.openxmlformats.org/officeDocument/2006/relationships/image" Target="../media/image269.emf"/><Relationship Id="rId13" Type="http://schemas.openxmlformats.org/officeDocument/2006/relationships/image" Target="../media/image293.png"/><Relationship Id="rId3" Type="http://schemas.openxmlformats.org/officeDocument/2006/relationships/image" Target="../media/image288.jpeg"/><Relationship Id="rId7" Type="http://schemas.openxmlformats.org/officeDocument/2006/relationships/image" Target="../media/image268.emf"/><Relationship Id="rId12" Type="http://schemas.openxmlformats.org/officeDocument/2006/relationships/image" Target="../media/image292.png"/><Relationship Id="rId2" Type="http://schemas.openxmlformats.org/officeDocument/2006/relationships/image" Target="../media/image287.png"/><Relationship Id="rId1" Type="http://schemas.openxmlformats.org/officeDocument/2006/relationships/slideLayout" Target="../slideLayouts/slideLayout2.xml"/><Relationship Id="rId6" Type="http://schemas.openxmlformats.org/officeDocument/2006/relationships/image" Target="../media/image258.png"/><Relationship Id="rId11" Type="http://schemas.openxmlformats.org/officeDocument/2006/relationships/image" Target="../media/image291.png"/><Relationship Id="rId5" Type="http://schemas.openxmlformats.org/officeDocument/2006/relationships/image" Target="../media/image12.jpeg"/><Relationship Id="rId10" Type="http://schemas.openxmlformats.org/officeDocument/2006/relationships/image" Target="../media/image290.png"/><Relationship Id="rId4" Type="http://schemas.openxmlformats.org/officeDocument/2006/relationships/image" Target="../media/image257.png"/><Relationship Id="rId9" Type="http://schemas.openxmlformats.org/officeDocument/2006/relationships/image" Target="../media/image289.png"/></Relationships>
</file>

<file path=ppt/slides/_rels/slide53.xml.rels><?xml version="1.0" encoding="UTF-8" standalone="yes"?>
<Relationships xmlns="http://schemas.openxmlformats.org/package/2006/relationships"><Relationship Id="rId8" Type="http://schemas.openxmlformats.org/officeDocument/2006/relationships/image" Target="../media/image289.png"/><Relationship Id="rId13" Type="http://schemas.openxmlformats.org/officeDocument/2006/relationships/image" Target="../media/image293.png"/><Relationship Id="rId3" Type="http://schemas.openxmlformats.org/officeDocument/2006/relationships/image" Target="../media/image12.jpeg"/><Relationship Id="rId7" Type="http://schemas.openxmlformats.org/officeDocument/2006/relationships/image" Target="../media/image267.emf"/><Relationship Id="rId12" Type="http://schemas.openxmlformats.org/officeDocument/2006/relationships/image" Target="../media/image292.png"/><Relationship Id="rId2" Type="http://schemas.openxmlformats.org/officeDocument/2006/relationships/image" Target="../media/image294.jpeg"/><Relationship Id="rId1" Type="http://schemas.openxmlformats.org/officeDocument/2006/relationships/slideLayout" Target="../slideLayouts/slideLayout2.xml"/><Relationship Id="rId6" Type="http://schemas.openxmlformats.org/officeDocument/2006/relationships/image" Target="../media/image266.emf"/><Relationship Id="rId11" Type="http://schemas.openxmlformats.org/officeDocument/2006/relationships/image" Target="../media/image291.png"/><Relationship Id="rId5" Type="http://schemas.openxmlformats.org/officeDocument/2006/relationships/image" Target="../media/image263.png"/><Relationship Id="rId10" Type="http://schemas.openxmlformats.org/officeDocument/2006/relationships/image" Target="../media/image290.png"/><Relationship Id="rId4" Type="http://schemas.openxmlformats.org/officeDocument/2006/relationships/image" Target="../media/image262.png"/><Relationship Id="rId9" Type="http://schemas.openxmlformats.org/officeDocument/2006/relationships/image" Target="../media/image287.png"/></Relationships>
</file>

<file path=ppt/slides/_rels/slide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298.png"/><Relationship Id="rId3" Type="http://schemas.openxmlformats.org/officeDocument/2006/relationships/image" Target="../media/image5.jpeg"/><Relationship Id="rId7" Type="http://schemas.openxmlformats.org/officeDocument/2006/relationships/image" Target="../media/image297.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296.png"/><Relationship Id="rId5" Type="http://schemas.openxmlformats.org/officeDocument/2006/relationships/image" Target="../media/image7.png"/><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8" Type="http://schemas.openxmlformats.org/officeDocument/2006/relationships/image" Target="../media/image298.png"/><Relationship Id="rId3" Type="http://schemas.openxmlformats.org/officeDocument/2006/relationships/image" Target="../media/image300.png"/><Relationship Id="rId7" Type="http://schemas.openxmlformats.org/officeDocument/2006/relationships/image" Target="../media/image12.jpeg"/><Relationship Id="rId2" Type="http://schemas.openxmlformats.org/officeDocument/2006/relationships/image" Target="../media/image299.jpeg"/><Relationship Id="rId1" Type="http://schemas.openxmlformats.org/officeDocument/2006/relationships/slideLayout" Target="../slideLayouts/slideLayout1.xml"/><Relationship Id="rId6" Type="http://schemas.openxmlformats.org/officeDocument/2006/relationships/image" Target="../media/image296.png"/><Relationship Id="rId5" Type="http://schemas.openxmlformats.org/officeDocument/2006/relationships/image" Target="../media/image301.png"/><Relationship Id="rId4" Type="http://schemas.microsoft.com/office/2007/relationships/hdphoto" Target="../media/hdphoto39.wdp"/></Relationships>
</file>

<file path=ppt/slides/_rels/slide59.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302.png"/><Relationship Id="rId1" Type="http://schemas.openxmlformats.org/officeDocument/2006/relationships/slideLayout" Target="../slideLayouts/slideLayout1.xml"/><Relationship Id="rId6" Type="http://schemas.microsoft.com/office/2007/relationships/hdphoto" Target="../media/hdphoto40.wdp"/><Relationship Id="rId5" Type="http://schemas.openxmlformats.org/officeDocument/2006/relationships/image" Target="../media/image30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2.wdp"/><Relationship Id="rId3" Type="http://schemas.openxmlformats.org/officeDocument/2006/relationships/image" Target="../media/image22.emf"/><Relationship Id="rId7" Type="http://schemas.openxmlformats.org/officeDocument/2006/relationships/image" Target="../media/image25.png"/><Relationship Id="rId12"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4.jpeg"/><Relationship Id="rId11" Type="http://schemas.openxmlformats.org/officeDocument/2006/relationships/image" Target="../media/image12.jpeg"/><Relationship Id="rId5" Type="http://schemas.microsoft.com/office/2007/relationships/hdphoto" Target="../media/hdphoto5.wdp"/><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15.png"/></Relationships>
</file>

<file path=ppt/slides/_rels/slide60.xml.rels><?xml version="1.0" encoding="UTF-8" standalone="yes"?>
<Relationships xmlns="http://schemas.openxmlformats.org/package/2006/relationships"><Relationship Id="rId8" Type="http://schemas.openxmlformats.org/officeDocument/2006/relationships/image" Target="../media/image307.png"/><Relationship Id="rId3" Type="http://schemas.openxmlformats.org/officeDocument/2006/relationships/image" Target="../media/image305.png"/><Relationship Id="rId7" Type="http://schemas.openxmlformats.org/officeDocument/2006/relationships/image" Target="../media/image306.png"/><Relationship Id="rId2" Type="http://schemas.openxmlformats.org/officeDocument/2006/relationships/image" Target="../media/image304.png"/><Relationship Id="rId1" Type="http://schemas.openxmlformats.org/officeDocument/2006/relationships/slideLayout" Target="../slideLayouts/slideLayout1.xml"/><Relationship Id="rId6" Type="http://schemas.openxmlformats.org/officeDocument/2006/relationships/image" Target="../media/image296.png"/><Relationship Id="rId5" Type="http://schemas.openxmlformats.org/officeDocument/2006/relationships/image" Target="../media/image12.jpeg"/><Relationship Id="rId10" Type="http://schemas.openxmlformats.org/officeDocument/2006/relationships/image" Target="../media/image309.png"/><Relationship Id="rId4" Type="http://schemas.microsoft.com/office/2007/relationships/hdphoto" Target="../media/hdphoto41.wdp"/><Relationship Id="rId9" Type="http://schemas.openxmlformats.org/officeDocument/2006/relationships/image" Target="../media/image308.png"/></Relationships>
</file>

<file path=ppt/slides/_rels/slide61.xml.rels><?xml version="1.0" encoding="UTF-8" standalone="yes"?>
<Relationships xmlns="http://schemas.openxmlformats.org/package/2006/relationships"><Relationship Id="rId8" Type="http://schemas.openxmlformats.org/officeDocument/2006/relationships/image" Target="../media/image315.emf"/><Relationship Id="rId3" Type="http://schemas.openxmlformats.org/officeDocument/2006/relationships/image" Target="../media/image311.emf"/><Relationship Id="rId7" Type="http://schemas.openxmlformats.org/officeDocument/2006/relationships/image" Target="../media/image314.png"/><Relationship Id="rId2" Type="http://schemas.openxmlformats.org/officeDocument/2006/relationships/image" Target="../media/image310.emf"/><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image" Target="../media/image318.emf"/><Relationship Id="rId5" Type="http://schemas.openxmlformats.org/officeDocument/2006/relationships/image" Target="../media/image313.png"/><Relationship Id="rId10" Type="http://schemas.openxmlformats.org/officeDocument/2006/relationships/image" Target="../media/image317.emf"/><Relationship Id="rId4" Type="http://schemas.openxmlformats.org/officeDocument/2006/relationships/image" Target="../media/image312.emf"/><Relationship Id="rId9" Type="http://schemas.openxmlformats.org/officeDocument/2006/relationships/image" Target="../media/image316.emf"/></Relationships>
</file>

<file path=ppt/slides/_rels/slide62.xml.rels><?xml version="1.0" encoding="UTF-8" standalone="yes"?>
<Relationships xmlns="http://schemas.openxmlformats.org/package/2006/relationships"><Relationship Id="rId2" Type="http://schemas.openxmlformats.org/officeDocument/2006/relationships/image" Target="../media/image31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hdphoto" Target="../media/hdphoto12.wdp"/><Relationship Id="rId18" Type="http://schemas.openxmlformats.org/officeDocument/2006/relationships/image" Target="../media/image73.png"/><Relationship Id="rId3" Type="http://schemas.openxmlformats.org/officeDocument/2006/relationships/image" Target="../media/image321.jpeg"/><Relationship Id="rId21" Type="http://schemas.openxmlformats.org/officeDocument/2006/relationships/image" Target="../media/image326.png"/><Relationship Id="rId7" Type="http://schemas.openxmlformats.org/officeDocument/2006/relationships/image" Target="../media/image12.jpeg"/><Relationship Id="rId12" Type="http://schemas.openxmlformats.org/officeDocument/2006/relationships/image" Target="../media/image69.png"/><Relationship Id="rId17" Type="http://schemas.openxmlformats.org/officeDocument/2006/relationships/image" Target="../media/image325.png"/><Relationship Id="rId2" Type="http://schemas.openxmlformats.org/officeDocument/2006/relationships/image" Target="../media/image320.png"/><Relationship Id="rId16" Type="http://schemas.openxmlformats.org/officeDocument/2006/relationships/image" Target="../media/image72.png"/><Relationship Id="rId20" Type="http://schemas.microsoft.com/office/2007/relationships/hdphoto" Target="../media/hdphoto14.wdp"/><Relationship Id="rId1" Type="http://schemas.openxmlformats.org/officeDocument/2006/relationships/slideLayout" Target="../slideLayouts/slideLayout1.xml"/><Relationship Id="rId6" Type="http://schemas.openxmlformats.org/officeDocument/2006/relationships/image" Target="../media/image324.jpeg"/><Relationship Id="rId11" Type="http://schemas.openxmlformats.org/officeDocument/2006/relationships/image" Target="../media/image68.jpeg"/><Relationship Id="rId24" Type="http://schemas.openxmlformats.org/officeDocument/2006/relationships/image" Target="../media/image77.png"/><Relationship Id="rId5" Type="http://schemas.openxmlformats.org/officeDocument/2006/relationships/image" Target="../media/image323.jpeg"/><Relationship Id="rId15" Type="http://schemas.microsoft.com/office/2007/relationships/hdphoto" Target="../media/hdphoto13.wdp"/><Relationship Id="rId23" Type="http://schemas.openxmlformats.org/officeDocument/2006/relationships/image" Target="../media/image76.png"/><Relationship Id="rId10" Type="http://schemas.openxmlformats.org/officeDocument/2006/relationships/image" Target="../media/image67.jpeg"/><Relationship Id="rId19" Type="http://schemas.openxmlformats.org/officeDocument/2006/relationships/image" Target="../media/image74.png"/><Relationship Id="rId4" Type="http://schemas.openxmlformats.org/officeDocument/2006/relationships/image" Target="../media/image322.jpeg"/><Relationship Id="rId9" Type="http://schemas.microsoft.com/office/2007/relationships/hdphoto" Target="../media/hdphoto10.wdp"/><Relationship Id="rId14" Type="http://schemas.openxmlformats.org/officeDocument/2006/relationships/image" Target="../media/image70.png"/><Relationship Id="rId22" Type="http://schemas.openxmlformats.org/officeDocument/2006/relationships/image" Target="../media/image327.png"/></Relationships>
</file>

<file path=ppt/slides/_rels/slide64.xml.rels><?xml version="1.0" encoding="UTF-8" standalone="yes"?>
<Relationships xmlns="http://schemas.openxmlformats.org/package/2006/relationships"><Relationship Id="rId3" Type="http://schemas.openxmlformats.org/officeDocument/2006/relationships/image" Target="../media/image329.emf"/><Relationship Id="rId2" Type="http://schemas.openxmlformats.org/officeDocument/2006/relationships/image" Target="../media/image328.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331.jpeg"/><Relationship Id="rId4" Type="http://schemas.openxmlformats.org/officeDocument/2006/relationships/image" Target="../media/image330.emf"/></Relationships>
</file>

<file path=ppt/slides/_rels/slide65.xml.rels><?xml version="1.0" encoding="UTF-8" standalone="yes"?>
<Relationships xmlns="http://schemas.openxmlformats.org/package/2006/relationships"><Relationship Id="rId2" Type="http://schemas.openxmlformats.org/officeDocument/2006/relationships/image" Target="../media/image33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333.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334.jpeg"/></Relationships>
</file>

<file path=ppt/slides/_rels/slide67.xml.rels><?xml version="1.0" encoding="UTF-8" standalone="yes"?>
<Relationships xmlns="http://schemas.openxmlformats.org/package/2006/relationships"><Relationship Id="rId3" Type="http://schemas.openxmlformats.org/officeDocument/2006/relationships/image" Target="../media/image335.jpeg"/><Relationship Id="rId7" Type="http://schemas.openxmlformats.org/officeDocument/2006/relationships/image" Target="../media/image338.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337.jpeg"/><Relationship Id="rId5" Type="http://schemas.openxmlformats.org/officeDocument/2006/relationships/image" Target="../media/image336.png"/><Relationship Id="rId4" Type="http://schemas.openxmlformats.org/officeDocument/2006/relationships/image" Target="../media/image290.png"/></Relationships>
</file>

<file path=ppt/slides/_rels/slide68.xml.rels><?xml version="1.0" encoding="UTF-8" standalone="yes"?>
<Relationships xmlns="http://schemas.openxmlformats.org/package/2006/relationships"><Relationship Id="rId2" Type="http://schemas.openxmlformats.org/officeDocument/2006/relationships/image" Target="../media/image33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344.png"/><Relationship Id="rId3" Type="http://schemas.openxmlformats.org/officeDocument/2006/relationships/image" Target="../media/image341.jpeg"/><Relationship Id="rId7" Type="http://schemas.openxmlformats.org/officeDocument/2006/relationships/image" Target="../media/image343.png"/><Relationship Id="rId2" Type="http://schemas.openxmlformats.org/officeDocument/2006/relationships/image" Target="../media/image340.png"/><Relationship Id="rId1" Type="http://schemas.openxmlformats.org/officeDocument/2006/relationships/slideLayout" Target="../slideLayouts/slideLayout1.xml"/><Relationship Id="rId6" Type="http://schemas.openxmlformats.org/officeDocument/2006/relationships/image" Target="../media/image123.png"/><Relationship Id="rId5" Type="http://schemas.openxmlformats.org/officeDocument/2006/relationships/image" Target="../media/image342.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jpeg"/><Relationship Id="rId7" Type="http://schemas.openxmlformats.org/officeDocument/2006/relationships/image" Target="../media/image12.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image" Target="../media/image34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image" Target="../media/image346.png"/><Relationship Id="rId1" Type="http://schemas.openxmlformats.org/officeDocument/2006/relationships/slideLayout" Target="../slideLayouts/slideLayout1.xml"/><Relationship Id="rId6" Type="http://schemas.openxmlformats.org/officeDocument/2006/relationships/image" Target="../media/image158.png"/><Relationship Id="rId5" Type="http://schemas.openxmlformats.org/officeDocument/2006/relationships/image" Target="../media/image12.jpeg"/><Relationship Id="rId4" Type="http://schemas.microsoft.com/office/2007/relationships/hdphoto" Target="../media/hdphoto43.wdp"/></Relationships>
</file>

<file path=ppt/slides/_rels/slide72.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349.png"/><Relationship Id="rId7" Type="http://schemas.openxmlformats.org/officeDocument/2006/relationships/image" Target="../media/image12.jpeg"/><Relationship Id="rId2" Type="http://schemas.openxmlformats.org/officeDocument/2006/relationships/image" Target="../media/image348.png"/><Relationship Id="rId1" Type="http://schemas.openxmlformats.org/officeDocument/2006/relationships/slideLayout" Target="../slideLayouts/slideLayout1.xml"/><Relationship Id="rId6" Type="http://schemas.microsoft.com/office/2007/relationships/hdphoto" Target="../media/hdphoto44.wdp"/><Relationship Id="rId5" Type="http://schemas.openxmlformats.org/officeDocument/2006/relationships/image" Target="../media/image350.png"/><Relationship Id="rId4" Type="http://schemas.openxmlformats.org/officeDocument/2006/relationships/image" Target="../media/image170.png"/></Relationships>
</file>

<file path=ppt/slides/_rels/slide73.xml.rels><?xml version="1.0" encoding="UTF-8" standalone="yes"?>
<Relationships xmlns="http://schemas.openxmlformats.org/package/2006/relationships"><Relationship Id="rId8" Type="http://schemas.openxmlformats.org/officeDocument/2006/relationships/image" Target="../media/image259.png"/><Relationship Id="rId3" Type="http://schemas.microsoft.com/office/2007/relationships/hdphoto" Target="../media/hdphoto44.wdp"/><Relationship Id="rId7" Type="http://schemas.openxmlformats.org/officeDocument/2006/relationships/image" Target="../media/image12.jpeg"/><Relationship Id="rId2" Type="http://schemas.openxmlformats.org/officeDocument/2006/relationships/image" Target="../media/image350.png"/><Relationship Id="rId1" Type="http://schemas.openxmlformats.org/officeDocument/2006/relationships/slideLayout" Target="../slideLayouts/slideLayout1.xml"/><Relationship Id="rId6" Type="http://schemas.openxmlformats.org/officeDocument/2006/relationships/image" Target="../media/image352.png"/><Relationship Id="rId5" Type="http://schemas.microsoft.com/office/2007/relationships/hdphoto" Target="../media/hdphoto45.wdp"/><Relationship Id="rId10" Type="http://schemas.openxmlformats.org/officeDocument/2006/relationships/image" Target="../media/image158.png"/><Relationship Id="rId4" Type="http://schemas.openxmlformats.org/officeDocument/2006/relationships/image" Target="../media/image351.png"/><Relationship Id="rId9" Type="http://schemas.openxmlformats.org/officeDocument/2006/relationships/image" Target="../media/image353.png"/></Relationships>
</file>

<file path=ppt/slides/_rels/slide74.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47.png"/><Relationship Id="rId7" Type="http://schemas.openxmlformats.org/officeDocument/2006/relationships/image" Target="../media/image353.png"/><Relationship Id="rId2" Type="http://schemas.openxmlformats.org/officeDocument/2006/relationships/image" Target="../media/image354.png"/><Relationship Id="rId1" Type="http://schemas.openxmlformats.org/officeDocument/2006/relationships/slideLayout" Target="../slideLayouts/slideLayout1.xml"/><Relationship Id="rId6" Type="http://schemas.openxmlformats.org/officeDocument/2006/relationships/image" Target="../media/image259.png"/><Relationship Id="rId5" Type="http://schemas.openxmlformats.org/officeDocument/2006/relationships/image" Target="../media/image352.png"/><Relationship Id="rId4" Type="http://schemas.openxmlformats.org/officeDocument/2006/relationships/image" Target="../media/image12.jpeg"/></Relationships>
</file>

<file path=ppt/slides/_rels/slide75.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2.jpeg"/><Relationship Id="rId7" Type="http://schemas.openxmlformats.org/officeDocument/2006/relationships/image" Target="../media/image35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56.jpeg"/><Relationship Id="rId5" Type="http://schemas.openxmlformats.org/officeDocument/2006/relationships/image" Target="../media/image355.jpeg"/><Relationship Id="rId4" Type="http://schemas.openxmlformats.org/officeDocument/2006/relationships/image" Target="../media/image352.png"/></Relationships>
</file>

<file path=ppt/slides/_rels/slide76.xml.rels><?xml version="1.0" encoding="UTF-8" standalone="yes"?>
<Relationships xmlns="http://schemas.openxmlformats.org/package/2006/relationships"><Relationship Id="rId3" Type="http://schemas.openxmlformats.org/officeDocument/2006/relationships/image" Target="../media/image358.png"/><Relationship Id="rId7" Type="http://schemas.openxmlformats.org/officeDocument/2006/relationships/image" Target="../media/image158.png"/><Relationship Id="rId2" Type="http://schemas.openxmlformats.org/officeDocument/2006/relationships/image" Target="../media/image357.png"/><Relationship Id="rId1" Type="http://schemas.openxmlformats.org/officeDocument/2006/relationships/slideLayout" Target="../slideLayouts/slideLayout1.xml"/><Relationship Id="rId6" Type="http://schemas.openxmlformats.org/officeDocument/2006/relationships/image" Target="../media/image353.png"/><Relationship Id="rId5" Type="http://schemas.openxmlformats.org/officeDocument/2006/relationships/image" Target="../media/image352.png"/><Relationship Id="rId4" Type="http://schemas.openxmlformats.org/officeDocument/2006/relationships/image" Target="../media/image12.jpeg"/></Relationships>
</file>

<file path=ppt/slides/_rels/slide77.xml.rels><?xml version="1.0" encoding="UTF-8" standalone="yes"?>
<Relationships xmlns="http://schemas.openxmlformats.org/package/2006/relationships"><Relationship Id="rId8" Type="http://schemas.openxmlformats.org/officeDocument/2006/relationships/image" Target="../media/image363.emf"/><Relationship Id="rId3" Type="http://schemas.openxmlformats.org/officeDocument/2006/relationships/image" Target="../media/image360.emf"/><Relationship Id="rId7" Type="http://schemas.microsoft.com/office/2007/relationships/hdphoto" Target="../media/hdphoto46.wdp"/><Relationship Id="rId2" Type="http://schemas.openxmlformats.org/officeDocument/2006/relationships/image" Target="../media/image359.png"/><Relationship Id="rId1" Type="http://schemas.openxmlformats.org/officeDocument/2006/relationships/slideLayout" Target="../slideLayouts/slideLayout1.xml"/><Relationship Id="rId6" Type="http://schemas.openxmlformats.org/officeDocument/2006/relationships/image" Target="../media/image362.png"/><Relationship Id="rId5" Type="http://schemas.openxmlformats.org/officeDocument/2006/relationships/image" Target="../media/image12.jpeg"/><Relationship Id="rId10" Type="http://schemas.openxmlformats.org/officeDocument/2006/relationships/image" Target="../media/image158.png"/><Relationship Id="rId4" Type="http://schemas.openxmlformats.org/officeDocument/2006/relationships/image" Target="../media/image361.png"/><Relationship Id="rId9" Type="http://schemas.openxmlformats.org/officeDocument/2006/relationships/image" Target="../media/image364.emf"/></Relationships>
</file>

<file path=ppt/slides/_rels/slide78.xml.rels><?xml version="1.0" encoding="UTF-8" standalone="yes"?>
<Relationships xmlns="http://schemas.openxmlformats.org/package/2006/relationships"><Relationship Id="rId8" Type="http://schemas.openxmlformats.org/officeDocument/2006/relationships/image" Target="../media/image368.emf"/><Relationship Id="rId3" Type="http://schemas.openxmlformats.org/officeDocument/2006/relationships/image" Target="../media/image365.png"/><Relationship Id="rId7" Type="http://schemas.openxmlformats.org/officeDocument/2006/relationships/image" Target="../media/image367.emf"/><Relationship Id="rId2" Type="http://schemas.openxmlformats.org/officeDocument/2006/relationships/image" Target="../media/image12.jpeg"/><Relationship Id="rId1" Type="http://schemas.openxmlformats.org/officeDocument/2006/relationships/slideLayout" Target="../slideLayouts/slideLayout2.xml"/><Relationship Id="rId6" Type="http://schemas.microsoft.com/office/2007/relationships/hdphoto" Target="../media/hdphoto48.wdp"/><Relationship Id="rId11" Type="http://schemas.microsoft.com/office/2007/relationships/hdphoto" Target="../media/hdphoto49.wdp"/><Relationship Id="rId5" Type="http://schemas.openxmlformats.org/officeDocument/2006/relationships/image" Target="../media/image366.png"/><Relationship Id="rId10" Type="http://schemas.openxmlformats.org/officeDocument/2006/relationships/image" Target="../media/image370.png"/><Relationship Id="rId4" Type="http://schemas.microsoft.com/office/2007/relationships/hdphoto" Target="../media/hdphoto47.wdp"/><Relationship Id="rId9" Type="http://schemas.openxmlformats.org/officeDocument/2006/relationships/image" Target="../media/image369.emf"/></Relationships>
</file>

<file path=ppt/slides/_rels/slide79.xml.rels><?xml version="1.0" encoding="UTF-8" standalone="yes"?>
<Relationships xmlns="http://schemas.openxmlformats.org/package/2006/relationships"><Relationship Id="rId2" Type="http://schemas.openxmlformats.org/officeDocument/2006/relationships/image" Target="../media/image37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2.jpeg"/><Relationship Id="rId3" Type="http://schemas.microsoft.com/office/2007/relationships/hdphoto" Target="../media/hdphoto6.wdp"/><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32.png"/><Relationship Id="rId5" Type="http://schemas.microsoft.com/office/2007/relationships/hdphoto" Target="../media/hdphoto7.wdp"/><Relationship Id="rId15" Type="http://schemas.openxmlformats.org/officeDocument/2006/relationships/image" Target="../media/image41.png"/><Relationship Id="rId10" Type="http://schemas.microsoft.com/office/2007/relationships/hdphoto" Target="../media/hdphoto8.wdp"/><Relationship Id="rId4" Type="http://schemas.openxmlformats.org/officeDocument/2006/relationships/image" Target="../media/image35.png"/><Relationship Id="rId9" Type="http://schemas.openxmlformats.org/officeDocument/2006/relationships/image" Target="../media/image39.png"/><Relationship Id="rId1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72.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7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378.png"/><Relationship Id="rId3" Type="http://schemas.microsoft.com/office/2007/relationships/hdphoto" Target="../media/hdphoto50.wdp"/><Relationship Id="rId7" Type="http://schemas.openxmlformats.org/officeDocument/2006/relationships/image" Target="../media/image377.jpeg"/><Relationship Id="rId2" Type="http://schemas.openxmlformats.org/officeDocument/2006/relationships/image" Target="../media/image374.png"/><Relationship Id="rId1" Type="http://schemas.openxmlformats.org/officeDocument/2006/relationships/slideLayout" Target="../slideLayouts/slideLayout1.xml"/><Relationship Id="rId6" Type="http://schemas.openxmlformats.org/officeDocument/2006/relationships/image" Target="../media/image376.jpeg"/><Relationship Id="rId5" Type="http://schemas.microsoft.com/office/2007/relationships/hdphoto" Target="../media/hdphoto51.wdp"/><Relationship Id="rId4" Type="http://schemas.openxmlformats.org/officeDocument/2006/relationships/image" Target="../media/image375.png"/><Relationship Id="rId9" Type="http://schemas.openxmlformats.org/officeDocument/2006/relationships/image" Target="../media/image12.jpeg"/></Relationships>
</file>

<file path=ppt/slides/_rels/slide83.xml.rels><?xml version="1.0" encoding="UTF-8" standalone="yes"?>
<Relationships xmlns="http://schemas.openxmlformats.org/package/2006/relationships"><Relationship Id="rId8" Type="http://schemas.openxmlformats.org/officeDocument/2006/relationships/image" Target="../media/image377.jpeg"/><Relationship Id="rId3" Type="http://schemas.openxmlformats.org/officeDocument/2006/relationships/image" Target="../media/image379.png"/><Relationship Id="rId7" Type="http://schemas.openxmlformats.org/officeDocument/2006/relationships/image" Target="../media/image376.jpeg"/><Relationship Id="rId2" Type="http://schemas.openxmlformats.org/officeDocument/2006/relationships/image" Target="../media/image12.jpeg"/><Relationship Id="rId1" Type="http://schemas.openxmlformats.org/officeDocument/2006/relationships/slideLayout" Target="../slideLayouts/slideLayout1.xml"/><Relationship Id="rId6" Type="http://schemas.microsoft.com/office/2007/relationships/hdphoto" Target="../media/hdphoto53.wdp"/><Relationship Id="rId5" Type="http://schemas.openxmlformats.org/officeDocument/2006/relationships/image" Target="../media/image380.png"/><Relationship Id="rId4" Type="http://schemas.microsoft.com/office/2007/relationships/hdphoto" Target="../media/hdphoto52.wdp"/></Relationships>
</file>

<file path=ppt/slides/_rels/slide84.xml.rels><?xml version="1.0" encoding="UTF-8" standalone="yes"?>
<Relationships xmlns="http://schemas.openxmlformats.org/package/2006/relationships"><Relationship Id="rId8" Type="http://schemas.openxmlformats.org/officeDocument/2006/relationships/image" Target="../media/image386.emf"/><Relationship Id="rId3" Type="http://schemas.openxmlformats.org/officeDocument/2006/relationships/image" Target="../media/image382.jpeg"/><Relationship Id="rId7" Type="http://schemas.openxmlformats.org/officeDocument/2006/relationships/image" Target="../media/image12.jpeg"/><Relationship Id="rId2" Type="http://schemas.openxmlformats.org/officeDocument/2006/relationships/image" Target="../media/image381.jpeg"/><Relationship Id="rId1" Type="http://schemas.openxmlformats.org/officeDocument/2006/relationships/slideLayout" Target="../slideLayouts/slideLayout2.xml"/><Relationship Id="rId6" Type="http://schemas.openxmlformats.org/officeDocument/2006/relationships/image" Target="../media/image385.png"/><Relationship Id="rId5" Type="http://schemas.openxmlformats.org/officeDocument/2006/relationships/image" Target="../media/image384.emf"/><Relationship Id="rId4" Type="http://schemas.openxmlformats.org/officeDocument/2006/relationships/image" Target="../media/image383.emf"/></Relationships>
</file>

<file path=ppt/slides/_rels/slide8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hyperlink" Target="http://www.xprgroup.com/" TargetMode="External"/><Relationship Id="rId3" Type="http://schemas.openxmlformats.org/officeDocument/2006/relationships/image" Target="../media/image2.jpeg"/><Relationship Id="rId7" Type="http://schemas.openxmlformats.org/officeDocument/2006/relationships/hyperlink" Target="http://www.i-tec.com.pt/" TargetMode="External"/><Relationship Id="rId2" Type="http://schemas.openxmlformats.org/officeDocument/2006/relationships/image" Target="../media/image387.jpeg"/><Relationship Id="rId1" Type="http://schemas.openxmlformats.org/officeDocument/2006/relationships/slideLayout" Target="../slideLayouts/slideLayout2.xml"/><Relationship Id="rId6" Type="http://schemas.openxmlformats.org/officeDocument/2006/relationships/hyperlink" Target="http://www.aestelecom.nl/" TargetMode="External"/><Relationship Id="rId5" Type="http://schemas.openxmlformats.org/officeDocument/2006/relationships/hyperlink" Target="http://www.rodiko.com/" TargetMode="External"/><Relationship Id="rId4" Type="http://schemas.openxmlformats.org/officeDocument/2006/relationships/hyperlink" Target="mailto:info@rodiko.com"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6.wdp"/><Relationship Id="rId7" Type="http://schemas.openxmlformats.org/officeDocument/2006/relationships/image" Target="../media/image45.png"/><Relationship Id="rId12" Type="http://schemas.openxmlformats.org/officeDocument/2006/relationships/image" Target="../media/image11.png"/><Relationship Id="rId2" Type="http://schemas.openxmlformats.org/officeDocument/2006/relationships/image" Target="../media/image42.png"/><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12.jpe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8F69390A-970D-4E62-9D44-01918F57A5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84" y="0"/>
            <a:ext cx="5327650" cy="7558679"/>
          </a:xfrm>
          <a:prstGeom prst="rect">
            <a:avLst/>
          </a:prstGeom>
        </p:spPr>
      </p:pic>
      <p:pic>
        <p:nvPicPr>
          <p:cNvPr id="5122" name="Picture 2" descr="C:\Users\Leo\Desktop\logo rodik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624" y="0"/>
            <a:ext cx="2326442" cy="1559625"/>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0" y="6812135"/>
            <a:ext cx="5312066" cy="729430"/>
          </a:xfrm>
          <a:prstGeom prst="rect">
            <a:avLst/>
          </a:prstGeom>
          <a:noFill/>
        </p:spPr>
        <p:txBody>
          <a:bodyPr wrap="square" rtlCol="0">
            <a:spAutoFit/>
          </a:bodyPr>
          <a:lstStyle/>
          <a:p>
            <a:pPr algn="ctr"/>
            <a:r>
              <a:rPr lang="nl-NL" b="1" dirty="0" smtClean="0"/>
              <a:t>Rodiko Benelux BV </a:t>
            </a:r>
            <a:r>
              <a:rPr lang="nl-NL" dirty="0" smtClean="0"/>
              <a:t>Rumpsterweg 16 A 3981 AK </a:t>
            </a:r>
            <a:r>
              <a:rPr lang="nl-NL" dirty="0" smtClean="0"/>
              <a:t>Bunnik</a:t>
            </a:r>
          </a:p>
          <a:p>
            <a:pPr algn="ctr"/>
            <a:r>
              <a:rPr lang="nl-NL" dirty="0" smtClean="0">
                <a:hlinkClick r:id="rId4"/>
              </a:rPr>
              <a:t>info@rodiko.com</a:t>
            </a:r>
            <a:r>
              <a:rPr lang="nl-NL" dirty="0"/>
              <a:t> </a:t>
            </a:r>
            <a:r>
              <a:rPr lang="nl-NL" dirty="0" smtClean="0"/>
              <a:t>  +31 497 750 274 </a:t>
            </a:r>
            <a:r>
              <a:rPr lang="nl-NL" dirty="0" smtClean="0">
                <a:hlinkClick r:id="rId5"/>
              </a:rPr>
              <a:t>www.aestelecom.nl</a:t>
            </a:r>
            <a:endParaRPr lang="nl-NL" dirty="0" smtClean="0"/>
          </a:p>
          <a:p>
            <a:pPr algn="ctr"/>
            <a:endParaRPr lang="nl-NL" dirty="0" smtClean="0"/>
          </a:p>
        </p:txBody>
      </p:sp>
    </p:spTree>
    <p:extLst>
      <p:ext uri="{BB962C8B-B14F-4D97-AF65-F5344CB8AC3E}">
        <p14:creationId xmlns:p14="http://schemas.microsoft.com/office/powerpoint/2010/main" val="42597282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55DC84F5-FBBD-44EE-A997-AE6D5ADF4487}"/>
              </a:ext>
            </a:extLst>
          </p:cNvPr>
          <p:cNvSpPr txBox="1"/>
          <p:nvPr/>
        </p:nvSpPr>
        <p:spPr>
          <a:xfrm>
            <a:off x="862633" y="841896"/>
            <a:ext cx="1750828" cy="507831"/>
          </a:xfrm>
          <a:prstGeom prst="rect">
            <a:avLst/>
          </a:prstGeom>
          <a:noFill/>
        </p:spPr>
        <p:txBody>
          <a:bodyPr wrap="square" rtlCol="0">
            <a:spAutoFit/>
          </a:bodyPr>
          <a:lstStyle/>
          <a:p>
            <a:pPr algn="ctr"/>
            <a:r>
              <a:rPr lang="en-GB" sz="900" b="1" dirty="0">
                <a:latin typeface="Century Gothic" panose="020B0502020202020204" pitchFamily="34" charset="0"/>
              </a:rPr>
              <a:t>603-IMP OPROEP PANEL</a:t>
            </a:r>
          </a:p>
          <a:p>
            <a:pPr algn="ctr"/>
            <a:r>
              <a:rPr lang="en-GB" sz="900" b="1" dirty="0">
                <a:latin typeface="Century Gothic" panose="020B0502020202020204" pitchFamily="34" charset="0"/>
              </a:rPr>
              <a:t/>
            </a:r>
            <a:br>
              <a:rPr lang="en-GB" sz="900" b="1" dirty="0">
                <a:latin typeface="Century Gothic" panose="020B0502020202020204" pitchFamily="34" charset="0"/>
              </a:rPr>
            </a:br>
            <a:endParaRPr lang="en-GB" sz="900" b="1" dirty="0">
              <a:latin typeface="Century Gothic" panose="020B0502020202020204" pitchFamily="34" charset="0"/>
            </a:endParaRPr>
          </a:p>
        </p:txBody>
      </p:sp>
      <p:sp>
        <p:nvSpPr>
          <p:cNvPr id="16" name="TextBox 15">
            <a:extLst>
              <a:ext uri="{FF2B5EF4-FFF2-40B4-BE49-F238E27FC236}">
                <a16:creationId xmlns="" xmlns:a16="http://schemas.microsoft.com/office/drawing/2014/main" id="{72DFFD34-65CB-4615-9D27-9862733FE36B}"/>
              </a:ext>
            </a:extLst>
          </p:cNvPr>
          <p:cNvSpPr txBox="1"/>
          <p:nvPr/>
        </p:nvSpPr>
        <p:spPr>
          <a:xfrm>
            <a:off x="2925477" y="841896"/>
            <a:ext cx="1473597" cy="507831"/>
          </a:xfrm>
          <a:prstGeom prst="rect">
            <a:avLst/>
          </a:prstGeom>
          <a:noFill/>
        </p:spPr>
        <p:txBody>
          <a:bodyPr wrap="square" rtlCol="0">
            <a:spAutoFit/>
          </a:bodyPr>
          <a:lstStyle/>
          <a:p>
            <a:pPr algn="ctr"/>
            <a:r>
              <a:rPr lang="en-GB" sz="900" b="1" dirty="0">
                <a:latin typeface="Century Gothic" panose="020B0502020202020204" pitchFamily="34" charset="0"/>
              </a:rPr>
              <a:t>603-IMP OPROEP PANEL</a:t>
            </a:r>
          </a:p>
          <a:p>
            <a:pPr algn="ctr"/>
            <a:r>
              <a:rPr lang="en-GB" sz="900" b="1" dirty="0">
                <a:latin typeface="Century Gothic" panose="020B0502020202020204" pitchFamily="34" charset="0"/>
              </a:rPr>
              <a:t/>
            </a:r>
            <a:br>
              <a:rPr lang="en-GB" sz="900" b="1" dirty="0">
                <a:latin typeface="Century Gothic" panose="020B0502020202020204" pitchFamily="34" charset="0"/>
              </a:rPr>
            </a:br>
            <a:endParaRPr lang="en-GB" sz="900" b="1" dirty="0">
              <a:latin typeface="Century Gothic" panose="020B0502020202020204" pitchFamily="34" charset="0"/>
            </a:endParaRPr>
          </a:p>
        </p:txBody>
      </p:sp>
      <p:sp>
        <p:nvSpPr>
          <p:cNvPr id="17" name="TextBox 16">
            <a:extLst>
              <a:ext uri="{FF2B5EF4-FFF2-40B4-BE49-F238E27FC236}">
                <a16:creationId xmlns="" xmlns:a16="http://schemas.microsoft.com/office/drawing/2014/main" id="{393A9C36-8AA3-433E-85BA-1119E1A5D606}"/>
              </a:ext>
            </a:extLst>
          </p:cNvPr>
          <p:cNvSpPr txBox="1"/>
          <p:nvPr/>
        </p:nvSpPr>
        <p:spPr>
          <a:xfrm>
            <a:off x="806951" y="2812293"/>
            <a:ext cx="1995408" cy="507831"/>
          </a:xfrm>
          <a:prstGeom prst="rect">
            <a:avLst/>
          </a:prstGeom>
          <a:noFill/>
        </p:spPr>
        <p:txBody>
          <a:bodyPr wrap="square" rtlCol="0">
            <a:spAutoFit/>
          </a:bodyPr>
          <a:lstStyle/>
          <a:p>
            <a:pPr algn="ctr"/>
            <a:r>
              <a:rPr lang="en-GB" sz="900" b="1" dirty="0">
                <a:latin typeface="Century Gothic" panose="020B0502020202020204" pitchFamily="34" charset="0"/>
              </a:rPr>
              <a:t>603-AB/AS OPROEP PANEL</a:t>
            </a:r>
          </a:p>
          <a:p>
            <a:pPr algn="ctr"/>
            <a:r>
              <a:rPr lang="en-GB" sz="900" b="1" dirty="0">
                <a:latin typeface="Century Gothic" panose="020B0502020202020204" pitchFamily="34" charset="0"/>
              </a:rPr>
              <a:t/>
            </a:r>
            <a:br>
              <a:rPr lang="en-GB" sz="900" b="1" dirty="0">
                <a:latin typeface="Century Gothic" panose="020B0502020202020204" pitchFamily="34" charset="0"/>
              </a:rPr>
            </a:br>
            <a:endParaRPr lang="en-GB" sz="900" b="1" dirty="0">
              <a:latin typeface="Century Gothic" panose="020B0502020202020204" pitchFamily="34" charset="0"/>
            </a:endParaRPr>
          </a:p>
        </p:txBody>
      </p:sp>
      <p:sp>
        <p:nvSpPr>
          <p:cNvPr id="18" name="TextBox 17">
            <a:extLst>
              <a:ext uri="{FF2B5EF4-FFF2-40B4-BE49-F238E27FC236}">
                <a16:creationId xmlns="" xmlns:a16="http://schemas.microsoft.com/office/drawing/2014/main" id="{7182024C-0816-423D-8681-CBC73205465D}"/>
              </a:ext>
            </a:extLst>
          </p:cNvPr>
          <p:cNvSpPr txBox="1"/>
          <p:nvPr/>
        </p:nvSpPr>
        <p:spPr>
          <a:xfrm>
            <a:off x="2851358" y="2801564"/>
            <a:ext cx="1665538" cy="646331"/>
          </a:xfrm>
          <a:prstGeom prst="rect">
            <a:avLst/>
          </a:prstGeom>
          <a:noFill/>
        </p:spPr>
        <p:txBody>
          <a:bodyPr wrap="square" rtlCol="0">
            <a:spAutoFit/>
          </a:bodyPr>
          <a:lstStyle/>
          <a:p>
            <a:pPr algn="ctr"/>
            <a:r>
              <a:rPr lang="en-GB" sz="900" b="1" dirty="0">
                <a:latin typeface="Century Gothic" panose="020B0502020202020204" pitchFamily="34" charset="0"/>
              </a:rPr>
              <a:t>603-ABK/ASK OPROEP PANEL</a:t>
            </a:r>
          </a:p>
          <a:p>
            <a:pPr algn="ctr"/>
            <a:r>
              <a:rPr lang="en-GB" sz="900" b="1" dirty="0">
                <a:latin typeface="Century Gothic" panose="020B0502020202020204" pitchFamily="34" charset="0"/>
              </a:rPr>
              <a:t/>
            </a:r>
            <a:br>
              <a:rPr lang="en-GB" sz="900" b="1" dirty="0">
                <a:latin typeface="Century Gothic" panose="020B0502020202020204" pitchFamily="34" charset="0"/>
              </a:rPr>
            </a:br>
            <a:endParaRPr lang="en-GB" sz="900" b="1" dirty="0">
              <a:latin typeface="Century Gothic" panose="020B0502020202020204" pitchFamily="34" charset="0"/>
            </a:endParaRPr>
          </a:p>
        </p:txBody>
      </p:sp>
      <p:sp>
        <p:nvSpPr>
          <p:cNvPr id="19" name="TextBox 18">
            <a:extLst>
              <a:ext uri="{FF2B5EF4-FFF2-40B4-BE49-F238E27FC236}">
                <a16:creationId xmlns="" xmlns:a16="http://schemas.microsoft.com/office/drawing/2014/main" id="{948EF009-9479-49DB-B43F-8C9975D14EE5}"/>
              </a:ext>
            </a:extLst>
          </p:cNvPr>
          <p:cNvSpPr txBox="1"/>
          <p:nvPr/>
        </p:nvSpPr>
        <p:spPr>
          <a:xfrm>
            <a:off x="2093809" y="4970015"/>
            <a:ext cx="1597248" cy="369332"/>
          </a:xfrm>
          <a:prstGeom prst="rect">
            <a:avLst/>
          </a:prstGeom>
          <a:noFill/>
        </p:spPr>
        <p:txBody>
          <a:bodyPr wrap="square" rtlCol="0">
            <a:spAutoFit/>
          </a:bodyPr>
          <a:lstStyle/>
          <a:p>
            <a:pPr algn="ctr"/>
            <a:r>
              <a:rPr lang="en-GB" sz="900" b="1" dirty="0">
                <a:latin typeface="Century Gothic" panose="020B0502020202020204" pitchFamily="34" charset="0"/>
              </a:rPr>
              <a:t>603-iB OPROEP PANEL</a:t>
            </a:r>
          </a:p>
          <a:p>
            <a:pPr algn="ctr"/>
            <a:endParaRPr lang="en-GB" sz="900" b="1" dirty="0">
              <a:latin typeface="Century Gothic" panose="020B0502020202020204" pitchFamily="34" charset="0"/>
            </a:endParaRPr>
          </a:p>
        </p:txBody>
      </p:sp>
      <p:sp>
        <p:nvSpPr>
          <p:cNvPr id="20" name="TextBox 19">
            <a:extLst>
              <a:ext uri="{FF2B5EF4-FFF2-40B4-BE49-F238E27FC236}">
                <a16:creationId xmlns="" xmlns:a16="http://schemas.microsoft.com/office/drawing/2014/main" id="{F7069674-AFB7-4E2F-AB9E-1CDB16122100}"/>
              </a:ext>
            </a:extLst>
          </p:cNvPr>
          <p:cNvSpPr txBox="1"/>
          <p:nvPr/>
        </p:nvSpPr>
        <p:spPr>
          <a:xfrm>
            <a:off x="2188678" y="6074865"/>
            <a:ext cx="1473597" cy="369332"/>
          </a:xfrm>
          <a:prstGeom prst="rect">
            <a:avLst/>
          </a:prstGeom>
          <a:noFill/>
        </p:spPr>
        <p:txBody>
          <a:bodyPr wrap="square" rtlCol="0">
            <a:spAutoFit/>
          </a:bodyPr>
          <a:lstStyle/>
          <a:p>
            <a:pPr algn="ctr"/>
            <a:r>
              <a:rPr lang="en-GB" sz="900" b="1" dirty="0">
                <a:latin typeface="Century Gothic" panose="020B0502020202020204" pitchFamily="34" charset="0"/>
              </a:rPr>
              <a:t>603-Ibk OPROEP PANEL</a:t>
            </a:r>
          </a:p>
          <a:p>
            <a:pPr algn="ctr"/>
            <a:endParaRPr lang="en-GB" sz="900" b="1" dirty="0">
              <a:latin typeface="Century Gothic" panose="020B0502020202020204" pitchFamily="34" charset="0"/>
            </a:endParaRPr>
          </a:p>
        </p:txBody>
      </p:sp>
      <p:cxnSp>
        <p:nvCxnSpPr>
          <p:cNvPr id="27" name="Straight Connector 26">
            <a:extLst>
              <a:ext uri="{FF2B5EF4-FFF2-40B4-BE49-F238E27FC236}">
                <a16:creationId xmlns="" xmlns:a16="http://schemas.microsoft.com/office/drawing/2014/main" id="{7706D8C8-47F7-44EC-B6B2-A63CD6280620}"/>
              </a:ext>
            </a:extLst>
          </p:cNvPr>
          <p:cNvCxnSpPr>
            <a:cxnSpLocks/>
          </p:cNvCxnSpPr>
          <p:nvPr/>
        </p:nvCxnSpPr>
        <p:spPr>
          <a:xfrm flipH="1">
            <a:off x="810743" y="2721710"/>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 xmlns:a16="http://schemas.microsoft.com/office/drawing/2014/main" id="{3A531C87-A5B0-471C-928A-852267EB33DB}"/>
              </a:ext>
            </a:extLst>
          </p:cNvPr>
          <p:cNvCxnSpPr>
            <a:cxnSpLocks/>
          </p:cNvCxnSpPr>
          <p:nvPr/>
        </p:nvCxnSpPr>
        <p:spPr>
          <a:xfrm>
            <a:off x="2665051" y="1211228"/>
            <a:ext cx="0" cy="1305325"/>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 xmlns:a16="http://schemas.microsoft.com/office/drawing/2014/main" id="{3040BDF3-C486-4D8D-8395-7EB0FD2A292B}"/>
              </a:ext>
            </a:extLst>
          </p:cNvPr>
          <p:cNvCxnSpPr>
            <a:cxnSpLocks/>
          </p:cNvCxnSpPr>
          <p:nvPr/>
        </p:nvCxnSpPr>
        <p:spPr>
          <a:xfrm flipH="1">
            <a:off x="808219" y="4826621"/>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 xmlns:a16="http://schemas.microsoft.com/office/drawing/2014/main" id="{31A95255-5009-48BF-89D4-B2D0F3F77129}"/>
              </a:ext>
            </a:extLst>
          </p:cNvPr>
          <p:cNvCxnSpPr>
            <a:cxnSpLocks/>
          </p:cNvCxnSpPr>
          <p:nvPr/>
        </p:nvCxnSpPr>
        <p:spPr>
          <a:xfrm>
            <a:off x="2663825" y="3138904"/>
            <a:ext cx="0" cy="1305325"/>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 xmlns:a16="http://schemas.microsoft.com/office/drawing/2014/main" id="{C72F4476-2903-42E1-8CE0-802441986ED5}"/>
              </a:ext>
            </a:extLst>
          </p:cNvPr>
          <p:cNvCxnSpPr/>
          <p:nvPr/>
        </p:nvCxnSpPr>
        <p:spPr>
          <a:xfrm>
            <a:off x="878273" y="957072"/>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 xmlns:a16="http://schemas.microsoft.com/office/drawing/2014/main" id="{63BD8B0D-866A-445B-B075-10D3129EA39F}"/>
              </a:ext>
            </a:extLst>
          </p:cNvPr>
          <p:cNvCxnSpPr/>
          <p:nvPr/>
        </p:nvCxnSpPr>
        <p:spPr>
          <a:xfrm>
            <a:off x="2808519" y="955681"/>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 xmlns:a16="http://schemas.microsoft.com/office/drawing/2014/main" id="{8972E290-32C5-4487-9212-D7802C1DED15}"/>
              </a:ext>
            </a:extLst>
          </p:cNvPr>
          <p:cNvCxnSpPr/>
          <p:nvPr/>
        </p:nvCxnSpPr>
        <p:spPr>
          <a:xfrm>
            <a:off x="862633" y="2926938"/>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 xmlns:a16="http://schemas.microsoft.com/office/drawing/2014/main" id="{7E1C9CEA-54E9-4B7E-BCD3-3490607CC34E}"/>
              </a:ext>
            </a:extLst>
          </p:cNvPr>
          <p:cNvCxnSpPr/>
          <p:nvPr/>
        </p:nvCxnSpPr>
        <p:spPr>
          <a:xfrm>
            <a:off x="2792879" y="2925547"/>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 xmlns:a16="http://schemas.microsoft.com/office/drawing/2014/main" id="{12948E36-675C-444B-A638-92DBBD5ECB70}"/>
              </a:ext>
            </a:extLst>
          </p:cNvPr>
          <p:cNvCxnSpPr/>
          <p:nvPr/>
        </p:nvCxnSpPr>
        <p:spPr>
          <a:xfrm>
            <a:off x="2003624" y="5079310"/>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 xmlns:a16="http://schemas.microsoft.com/office/drawing/2014/main" id="{25B26E97-6CDE-4E01-8EEE-1D8C79AE2FDE}"/>
              </a:ext>
            </a:extLst>
          </p:cNvPr>
          <p:cNvCxnSpPr/>
          <p:nvPr/>
        </p:nvCxnSpPr>
        <p:spPr>
          <a:xfrm>
            <a:off x="2038203" y="6175221"/>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pic>
        <p:nvPicPr>
          <p:cNvPr id="42" name="Picture 41">
            <a:extLst>
              <a:ext uri="{FF2B5EF4-FFF2-40B4-BE49-F238E27FC236}">
                <a16:creationId xmlns="" xmlns:a16="http://schemas.microsoft.com/office/drawing/2014/main" id="{3CBFD388-D533-4460-B67C-5B7B8B8E8E8D}"/>
              </a:ext>
            </a:extLst>
          </p:cNvPr>
          <p:cNvPicPr>
            <a:picLocks noChangeAspect="1"/>
          </p:cNvPicPr>
          <p:nvPr/>
        </p:nvPicPr>
        <p:blipFill>
          <a:blip r:embed="rId2">
            <a:biLevel thresh="75000"/>
          </a:blip>
          <a:stretch>
            <a:fillRect/>
          </a:stretch>
        </p:blipFill>
        <p:spPr>
          <a:xfrm>
            <a:off x="1399020" y="6084709"/>
            <a:ext cx="3095332" cy="1464657"/>
          </a:xfrm>
          <a:prstGeom prst="rect">
            <a:avLst/>
          </a:prstGeom>
        </p:spPr>
      </p:pic>
      <p:pic>
        <p:nvPicPr>
          <p:cNvPr id="43" name="Picture 42">
            <a:extLst>
              <a:ext uri="{FF2B5EF4-FFF2-40B4-BE49-F238E27FC236}">
                <a16:creationId xmlns="" xmlns:a16="http://schemas.microsoft.com/office/drawing/2014/main" id="{46B1B3CC-A9E7-4F27-8D08-C4606206E038}"/>
              </a:ext>
            </a:extLst>
          </p:cNvPr>
          <p:cNvPicPr>
            <a:picLocks noChangeAspect="1"/>
          </p:cNvPicPr>
          <p:nvPr/>
        </p:nvPicPr>
        <p:blipFill>
          <a:blip r:embed="rId3">
            <a:biLevel thresh="75000"/>
          </a:blip>
          <a:stretch>
            <a:fillRect/>
          </a:stretch>
        </p:blipFill>
        <p:spPr>
          <a:xfrm>
            <a:off x="1524062" y="4613719"/>
            <a:ext cx="3194971" cy="1346672"/>
          </a:xfrm>
          <a:prstGeom prst="rect">
            <a:avLst/>
          </a:prstGeom>
        </p:spPr>
      </p:pic>
      <p:pic>
        <p:nvPicPr>
          <p:cNvPr id="44" name="Picture 43">
            <a:extLst>
              <a:ext uri="{FF2B5EF4-FFF2-40B4-BE49-F238E27FC236}">
                <a16:creationId xmlns="" xmlns:a16="http://schemas.microsoft.com/office/drawing/2014/main" id="{93915FC7-3EFB-4341-91B7-55D200768110}"/>
              </a:ext>
            </a:extLst>
          </p:cNvPr>
          <p:cNvPicPr>
            <a:picLocks noChangeAspect="1"/>
          </p:cNvPicPr>
          <p:nvPr/>
        </p:nvPicPr>
        <p:blipFill>
          <a:blip r:embed="rId4">
            <a:biLevel thresh="75000"/>
          </a:blip>
          <a:stretch>
            <a:fillRect/>
          </a:stretch>
        </p:blipFill>
        <p:spPr>
          <a:xfrm>
            <a:off x="84066" y="1270890"/>
            <a:ext cx="2629909" cy="1580505"/>
          </a:xfrm>
          <a:prstGeom prst="rect">
            <a:avLst/>
          </a:prstGeom>
        </p:spPr>
      </p:pic>
      <p:pic>
        <p:nvPicPr>
          <p:cNvPr id="45" name="Picture 44">
            <a:extLst>
              <a:ext uri="{FF2B5EF4-FFF2-40B4-BE49-F238E27FC236}">
                <a16:creationId xmlns="" xmlns:a16="http://schemas.microsoft.com/office/drawing/2014/main" id="{5A41A3AC-4830-43C6-AC83-7D214A709BE0}"/>
              </a:ext>
            </a:extLst>
          </p:cNvPr>
          <p:cNvPicPr>
            <a:picLocks noChangeAspect="1"/>
          </p:cNvPicPr>
          <p:nvPr/>
        </p:nvPicPr>
        <p:blipFill>
          <a:blip r:embed="rId5">
            <a:biLevel thresh="75000"/>
          </a:blip>
          <a:stretch>
            <a:fillRect/>
          </a:stretch>
        </p:blipFill>
        <p:spPr>
          <a:xfrm>
            <a:off x="2605201" y="1276564"/>
            <a:ext cx="2325336" cy="1330214"/>
          </a:xfrm>
          <a:prstGeom prst="rect">
            <a:avLst/>
          </a:prstGeom>
        </p:spPr>
      </p:pic>
      <p:pic>
        <p:nvPicPr>
          <p:cNvPr id="46" name="Picture 45">
            <a:extLst>
              <a:ext uri="{FF2B5EF4-FFF2-40B4-BE49-F238E27FC236}">
                <a16:creationId xmlns="" xmlns:a16="http://schemas.microsoft.com/office/drawing/2014/main" id="{8582FBD4-0759-45F4-A14B-4D4A4DF65C1F}"/>
              </a:ext>
            </a:extLst>
          </p:cNvPr>
          <p:cNvPicPr>
            <a:picLocks noChangeAspect="1"/>
          </p:cNvPicPr>
          <p:nvPr/>
        </p:nvPicPr>
        <p:blipFill>
          <a:blip r:embed="rId6" cstate="print">
            <a:biLevel thresh="75000"/>
          </a:blip>
          <a:stretch>
            <a:fillRect/>
          </a:stretch>
        </p:blipFill>
        <p:spPr>
          <a:xfrm>
            <a:off x="566830" y="3405813"/>
            <a:ext cx="2038371" cy="1038415"/>
          </a:xfrm>
          <a:prstGeom prst="rect">
            <a:avLst/>
          </a:prstGeom>
        </p:spPr>
      </p:pic>
      <p:pic>
        <p:nvPicPr>
          <p:cNvPr id="47" name="Picture 46">
            <a:extLst>
              <a:ext uri="{FF2B5EF4-FFF2-40B4-BE49-F238E27FC236}">
                <a16:creationId xmlns="" xmlns:a16="http://schemas.microsoft.com/office/drawing/2014/main" id="{6EA202AE-256A-452E-B49D-72A88E0C9D83}"/>
              </a:ext>
            </a:extLst>
          </p:cNvPr>
          <p:cNvPicPr>
            <a:picLocks noChangeAspect="1"/>
          </p:cNvPicPr>
          <p:nvPr/>
        </p:nvPicPr>
        <p:blipFill>
          <a:blip r:embed="rId7" cstate="print">
            <a:biLevel thresh="75000"/>
          </a:blip>
          <a:stretch>
            <a:fillRect/>
          </a:stretch>
        </p:blipFill>
        <p:spPr>
          <a:xfrm>
            <a:off x="2663819" y="3238333"/>
            <a:ext cx="2259868" cy="1588288"/>
          </a:xfrm>
          <a:prstGeom prst="rect">
            <a:avLst/>
          </a:prstGeom>
        </p:spPr>
      </p:pic>
      <p:grpSp>
        <p:nvGrpSpPr>
          <p:cNvPr id="48" name="Group 47">
            <a:extLst>
              <a:ext uri="{FF2B5EF4-FFF2-40B4-BE49-F238E27FC236}">
                <a16:creationId xmlns="" xmlns:a16="http://schemas.microsoft.com/office/drawing/2014/main" id="{0CC96AFD-A8FE-4C69-B94E-094E7FD8FAB3}"/>
              </a:ext>
            </a:extLst>
          </p:cNvPr>
          <p:cNvGrpSpPr/>
          <p:nvPr/>
        </p:nvGrpSpPr>
        <p:grpSpPr>
          <a:xfrm>
            <a:off x="433337" y="254810"/>
            <a:ext cx="4864341" cy="299372"/>
            <a:chOff x="433337" y="254810"/>
            <a:chExt cx="4864341" cy="299372"/>
          </a:xfrm>
        </p:grpSpPr>
        <p:pic>
          <p:nvPicPr>
            <p:cNvPr id="49" name="Picture 48">
              <a:extLst>
                <a:ext uri="{FF2B5EF4-FFF2-40B4-BE49-F238E27FC236}">
                  <a16:creationId xmlns="" xmlns:a16="http://schemas.microsoft.com/office/drawing/2014/main" id="{E1BD4C0A-3E56-444E-B09C-D925FA0807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50" name="Straight Connector 49">
              <a:extLst>
                <a:ext uri="{FF2B5EF4-FFF2-40B4-BE49-F238E27FC236}">
                  <a16:creationId xmlns="" xmlns:a16="http://schemas.microsoft.com/office/drawing/2014/main" id="{ECCA5182-AF87-47E2-9A6A-9CAE5240726B}"/>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51" name="TextBox 50">
              <a:extLst>
                <a:ext uri="{FF2B5EF4-FFF2-40B4-BE49-F238E27FC236}">
                  <a16:creationId xmlns="" xmlns:a16="http://schemas.microsoft.com/office/drawing/2014/main" id="{D67056A3-8F86-4B92-B93F-0706BE3018C2}"/>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603 D.E.C.T</a:t>
              </a:r>
            </a:p>
          </p:txBody>
        </p:sp>
      </p:grpSp>
      <p:cxnSp>
        <p:nvCxnSpPr>
          <p:cNvPr id="56" name="Straight Connector 55">
            <a:extLst>
              <a:ext uri="{FF2B5EF4-FFF2-40B4-BE49-F238E27FC236}">
                <a16:creationId xmlns="" xmlns:a16="http://schemas.microsoft.com/office/drawing/2014/main" id="{3FAA73E4-8A2C-44EA-8F1B-B8E27B911C69}"/>
              </a:ext>
            </a:extLst>
          </p:cNvPr>
          <p:cNvCxnSpPr>
            <a:cxnSpLocks/>
          </p:cNvCxnSpPr>
          <p:nvPr/>
        </p:nvCxnSpPr>
        <p:spPr>
          <a:xfrm flipH="1">
            <a:off x="1830271" y="5983605"/>
            <a:ext cx="1860786"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58" name="Rectangle 57">
            <a:extLst>
              <a:ext uri="{FF2B5EF4-FFF2-40B4-BE49-F238E27FC236}">
                <a16:creationId xmlns="" xmlns:a16="http://schemas.microsoft.com/office/drawing/2014/main" id="{BD54549D-0FDC-4340-ADC2-2B01735D979E}"/>
              </a:ext>
            </a:extLst>
          </p:cNvPr>
          <p:cNvSpPr/>
          <p:nvPr/>
        </p:nvSpPr>
        <p:spPr>
          <a:xfrm>
            <a:off x="448794" y="590058"/>
            <a:ext cx="1671788" cy="2156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TextBox 58">
            <a:extLst>
              <a:ext uri="{FF2B5EF4-FFF2-40B4-BE49-F238E27FC236}">
                <a16:creationId xmlns="" xmlns:a16="http://schemas.microsoft.com/office/drawing/2014/main" id="{A57FAB1E-29D2-41E5-889E-DEA34BD7F8A9}"/>
              </a:ext>
            </a:extLst>
          </p:cNvPr>
          <p:cNvSpPr txBox="1"/>
          <p:nvPr/>
        </p:nvSpPr>
        <p:spPr>
          <a:xfrm>
            <a:off x="433337" y="591375"/>
            <a:ext cx="1711112" cy="408074"/>
          </a:xfrm>
          <a:prstGeom prst="rect">
            <a:avLst/>
          </a:prstGeom>
          <a:noFill/>
        </p:spPr>
        <p:txBody>
          <a:bodyPr wrap="square" lIns="69736" tIns="34868" rIns="69736" bIns="34868" rtlCol="0">
            <a:spAutoFit/>
          </a:bodyPr>
          <a:lstStyle/>
          <a:p>
            <a:pPr>
              <a:buClr>
                <a:srgbClr val="C00000"/>
              </a:buClr>
              <a:buSzPct val="140000"/>
            </a:pPr>
            <a:r>
              <a:rPr lang="en-GB" sz="754" dirty="0">
                <a:latin typeface="Century Gothic" panose="020B0502020202020204" pitchFamily="34" charset="0"/>
                <a:cs typeface="Arial" panose="020B0604020202020204" pitchFamily="34" charset="0"/>
              </a:rPr>
              <a:t>Oproep Panel afmetingen</a:t>
            </a:r>
          </a:p>
          <a:p>
            <a:pPr>
              <a:buClr>
                <a:srgbClr val="C00000"/>
              </a:buClr>
              <a:buSzPct val="140000"/>
            </a:pPr>
            <a:r>
              <a:rPr lang="en-GB" sz="754" dirty="0">
                <a:latin typeface="Century Gothic" panose="020B0502020202020204" pitchFamily="34" charset="0"/>
                <a:cs typeface="Arial" panose="020B0604020202020204" pitchFamily="34" charset="0"/>
              </a:rPr>
              <a:t/>
            </a:r>
            <a:br>
              <a:rPr lang="en-GB" sz="754" dirty="0">
                <a:latin typeface="Century Gothic" panose="020B0502020202020204" pitchFamily="34" charset="0"/>
                <a:cs typeface="Arial" panose="020B0604020202020204" pitchFamily="34" charset="0"/>
              </a:rPr>
            </a:br>
            <a:endParaRPr lang="en-GB" sz="686" dirty="0">
              <a:latin typeface="Century Gothic" panose="020B0502020202020204" pitchFamily="34" charset="0"/>
              <a:cs typeface="Arial" panose="020B0604020202020204" pitchFamily="34" charset="0"/>
            </a:endParaRPr>
          </a:p>
        </p:txBody>
      </p:sp>
      <p:grpSp>
        <p:nvGrpSpPr>
          <p:cNvPr id="60" name="Group 59">
            <a:extLst>
              <a:ext uri="{FF2B5EF4-FFF2-40B4-BE49-F238E27FC236}">
                <a16:creationId xmlns="" xmlns:a16="http://schemas.microsoft.com/office/drawing/2014/main" id="{8751905D-FF5F-4891-8E2B-3C9E77F7D22C}"/>
              </a:ext>
            </a:extLst>
          </p:cNvPr>
          <p:cNvGrpSpPr/>
          <p:nvPr/>
        </p:nvGrpSpPr>
        <p:grpSpPr>
          <a:xfrm>
            <a:off x="-146132" y="7209698"/>
            <a:ext cx="5041982" cy="233315"/>
            <a:chOff x="-146132" y="7235825"/>
            <a:chExt cx="5041982" cy="233315"/>
          </a:xfrm>
        </p:grpSpPr>
        <p:cxnSp>
          <p:nvCxnSpPr>
            <p:cNvPr id="61" name="Straight Connector 60">
              <a:extLst>
                <a:ext uri="{FF2B5EF4-FFF2-40B4-BE49-F238E27FC236}">
                  <a16:creationId xmlns="" xmlns:a16="http://schemas.microsoft.com/office/drawing/2014/main" id="{D7C0A706-2656-46DE-B024-08E38769BFCC}"/>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62" name="TextBox 61">
              <a:extLst>
                <a:ext uri="{FF2B5EF4-FFF2-40B4-BE49-F238E27FC236}">
                  <a16:creationId xmlns="" xmlns:a16="http://schemas.microsoft.com/office/drawing/2014/main" id="{898C6D43-D713-4DE1-85AD-A3E0BF437FC8}"/>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7</a:t>
              </a:r>
            </a:p>
          </p:txBody>
        </p:sp>
      </p:grpSp>
    </p:spTree>
    <p:extLst>
      <p:ext uri="{BB962C8B-B14F-4D97-AF65-F5344CB8AC3E}">
        <p14:creationId xmlns:p14="http://schemas.microsoft.com/office/powerpoint/2010/main" val="109574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 xmlns:a16="http://schemas.microsoft.com/office/drawing/2014/main" id="{C8692D13-2845-4356-BFA8-FC607B97B854}"/>
              </a:ext>
            </a:extLst>
          </p:cNvPr>
          <p:cNvSpPr txBox="1"/>
          <p:nvPr/>
        </p:nvSpPr>
        <p:spPr>
          <a:xfrm>
            <a:off x="810743" y="2500592"/>
            <a:ext cx="3706147" cy="584775"/>
          </a:xfrm>
          <a:prstGeom prst="rect">
            <a:avLst/>
          </a:prstGeom>
          <a:noFill/>
        </p:spPr>
        <p:txBody>
          <a:bodyPr wrap="square" rtlCol="0">
            <a:spAutoFit/>
          </a:bodyPr>
          <a:lstStyle/>
          <a:p>
            <a:r>
              <a:rPr lang="nl-NL" sz="800" dirty="0">
                <a:latin typeface="Century Gothic" panose="020B0502020202020204" pitchFamily="34" charset="0"/>
              </a:rPr>
              <a:t>Extra handsets (tot in totaal 4 max per intercom, kunnen een mix en match van beide stijlen.)</a:t>
            </a:r>
          </a:p>
          <a:p>
            <a:r>
              <a:rPr lang="nl-NL" sz="800" dirty="0">
                <a:latin typeface="Century Gothic" panose="020B0502020202020204" pitchFamily="34" charset="0"/>
              </a:rPr>
              <a:t/>
            </a:r>
            <a:br>
              <a:rPr lang="nl-NL" sz="800" dirty="0">
                <a:latin typeface="Century Gothic" panose="020B0502020202020204" pitchFamily="34" charset="0"/>
              </a:rPr>
            </a:br>
            <a:endParaRPr lang="en-GB" sz="800" dirty="0">
              <a:latin typeface="Century Gothic" panose="020B0502020202020204" pitchFamily="34" charset="0"/>
            </a:endParaRPr>
          </a:p>
        </p:txBody>
      </p:sp>
      <p:sp>
        <p:nvSpPr>
          <p:cNvPr id="36" name="TextBox 35">
            <a:extLst>
              <a:ext uri="{FF2B5EF4-FFF2-40B4-BE49-F238E27FC236}">
                <a16:creationId xmlns="" xmlns:a16="http://schemas.microsoft.com/office/drawing/2014/main" id="{DB604350-E291-43E1-9190-9EEB4A165F01}"/>
              </a:ext>
            </a:extLst>
          </p:cNvPr>
          <p:cNvSpPr txBox="1"/>
          <p:nvPr/>
        </p:nvSpPr>
        <p:spPr>
          <a:xfrm>
            <a:off x="810743" y="842171"/>
            <a:ext cx="1031642" cy="230832"/>
          </a:xfrm>
          <a:prstGeom prst="rect">
            <a:avLst/>
          </a:prstGeom>
          <a:noFill/>
        </p:spPr>
        <p:txBody>
          <a:bodyPr wrap="square" rtlCol="0">
            <a:spAutoFit/>
          </a:bodyPr>
          <a:lstStyle/>
          <a:p>
            <a:pPr algn="ctr"/>
            <a:r>
              <a:rPr lang="en-GB" sz="900" b="1" dirty="0">
                <a:latin typeface="Century Gothic" panose="020B0502020202020204" pitchFamily="34" charset="0"/>
              </a:rPr>
              <a:t>603-EH</a:t>
            </a:r>
          </a:p>
        </p:txBody>
      </p:sp>
      <p:sp>
        <p:nvSpPr>
          <p:cNvPr id="37" name="TextBox 36">
            <a:extLst>
              <a:ext uri="{FF2B5EF4-FFF2-40B4-BE49-F238E27FC236}">
                <a16:creationId xmlns="" xmlns:a16="http://schemas.microsoft.com/office/drawing/2014/main" id="{85BE5C8F-FEB9-4AB3-8E3B-9ACF0252AEC4}"/>
              </a:ext>
            </a:extLst>
          </p:cNvPr>
          <p:cNvSpPr txBox="1"/>
          <p:nvPr/>
        </p:nvSpPr>
        <p:spPr>
          <a:xfrm>
            <a:off x="2745254" y="842171"/>
            <a:ext cx="1031642" cy="230832"/>
          </a:xfrm>
          <a:prstGeom prst="rect">
            <a:avLst/>
          </a:prstGeom>
          <a:noFill/>
        </p:spPr>
        <p:txBody>
          <a:bodyPr wrap="square" rtlCol="0">
            <a:spAutoFit/>
          </a:bodyPr>
          <a:lstStyle/>
          <a:p>
            <a:pPr algn="ctr"/>
            <a:r>
              <a:rPr lang="en-GB" sz="900" b="1" dirty="0">
                <a:latin typeface="Century Gothic" panose="020B0502020202020204" pitchFamily="34" charset="0"/>
              </a:rPr>
              <a:t>603-HF</a:t>
            </a:r>
          </a:p>
        </p:txBody>
      </p:sp>
      <p:pic>
        <p:nvPicPr>
          <p:cNvPr id="38" name="Picture 2" descr="\\GOFLEX_HOME\GoFlex Home Public\AES Distribution Server\product images 2013\605-AB.png">
            <a:extLst>
              <a:ext uri="{FF2B5EF4-FFF2-40B4-BE49-F238E27FC236}">
                <a16:creationId xmlns="" xmlns:a16="http://schemas.microsoft.com/office/drawing/2014/main" id="{B97539EE-FD8E-4171-9FD8-0176BA73552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965" t="4544" r="5759" b="18783"/>
          <a:stretch/>
        </p:blipFill>
        <p:spPr bwMode="auto">
          <a:xfrm>
            <a:off x="1326564" y="5404416"/>
            <a:ext cx="660819" cy="116395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 xmlns:a16="http://schemas.microsoft.com/office/drawing/2014/main" id="{74506FF3-8515-4BBA-BF80-0B4304C3D88E}"/>
              </a:ext>
            </a:extLst>
          </p:cNvPr>
          <p:cNvSpPr txBox="1"/>
          <p:nvPr/>
        </p:nvSpPr>
        <p:spPr>
          <a:xfrm>
            <a:off x="945623" y="5162492"/>
            <a:ext cx="1031642" cy="230832"/>
          </a:xfrm>
          <a:prstGeom prst="rect">
            <a:avLst/>
          </a:prstGeom>
          <a:noFill/>
        </p:spPr>
        <p:txBody>
          <a:bodyPr wrap="square" rtlCol="0">
            <a:spAutoFit/>
          </a:bodyPr>
          <a:lstStyle/>
          <a:p>
            <a:pPr algn="ctr"/>
            <a:r>
              <a:rPr lang="en-GB" sz="900" b="1" dirty="0">
                <a:latin typeface="Century Gothic" panose="020B0502020202020204" pitchFamily="34" charset="0"/>
              </a:rPr>
              <a:t>603-WIFIA</a:t>
            </a:r>
          </a:p>
        </p:txBody>
      </p:sp>
      <p:sp>
        <p:nvSpPr>
          <p:cNvPr id="42" name="TextBox 41">
            <a:extLst>
              <a:ext uri="{FF2B5EF4-FFF2-40B4-BE49-F238E27FC236}">
                <a16:creationId xmlns="" xmlns:a16="http://schemas.microsoft.com/office/drawing/2014/main" id="{BCC77A75-987C-48FD-8D69-BF74A8F75380}"/>
              </a:ext>
            </a:extLst>
          </p:cNvPr>
          <p:cNvSpPr txBox="1"/>
          <p:nvPr/>
        </p:nvSpPr>
        <p:spPr>
          <a:xfrm>
            <a:off x="912941" y="6531359"/>
            <a:ext cx="3713846" cy="954107"/>
          </a:xfrm>
          <a:prstGeom prst="rect">
            <a:avLst/>
          </a:prstGeom>
          <a:noFill/>
        </p:spPr>
        <p:txBody>
          <a:bodyPr wrap="square" rtlCol="0">
            <a:spAutoFit/>
          </a:bodyPr>
          <a:lstStyle/>
          <a:p>
            <a:r>
              <a:rPr lang="nl-NL" sz="800" dirty="0">
                <a:latin typeface="Century Gothic" panose="020B0502020202020204" pitchFamily="34" charset="0"/>
              </a:rPr>
              <a:t>Bereik antenne die kan worden toegevoegd aan de zender bij gate, stimuleren en ook eventueel naar de handsfree monitortype. Een antenne kan stimuleren bereik met 30%. Wordt geleverd met 2 meter antennekabel</a:t>
            </a:r>
          </a:p>
          <a:p>
            <a:r>
              <a:rPr lang="nl-NL" sz="800" dirty="0">
                <a:latin typeface="Century Gothic" panose="020B0502020202020204" pitchFamily="34" charset="0"/>
              </a:rPr>
              <a:t>(RG174 met SMA male connector).</a:t>
            </a:r>
          </a:p>
          <a:p>
            <a:r>
              <a:rPr lang="nl-NL" sz="800" dirty="0">
                <a:latin typeface="Century Gothic" panose="020B0502020202020204" pitchFamily="34" charset="0"/>
              </a:rPr>
              <a:t/>
            </a:r>
            <a:br>
              <a:rPr lang="nl-NL" sz="800" dirty="0">
                <a:latin typeface="Century Gothic" panose="020B0502020202020204" pitchFamily="34" charset="0"/>
              </a:rPr>
            </a:br>
            <a:endParaRPr lang="en-GB" sz="800" dirty="0">
              <a:latin typeface="Century Gothic" panose="020B0502020202020204" pitchFamily="34" charset="0"/>
            </a:endParaRPr>
          </a:p>
        </p:txBody>
      </p:sp>
      <p:pic>
        <p:nvPicPr>
          <p:cNvPr id="12" name="Picture 11">
            <a:extLst>
              <a:ext uri="{FF2B5EF4-FFF2-40B4-BE49-F238E27FC236}">
                <a16:creationId xmlns="" xmlns:a16="http://schemas.microsoft.com/office/drawing/2014/main" id="{4B20D0E1-CA7D-40BA-8237-66B5A7ECF1AF}"/>
              </a:ext>
            </a:extLst>
          </p:cNvPr>
          <p:cNvPicPr>
            <a:picLocks noChangeAspect="1"/>
          </p:cNvPicPr>
          <p:nvPr/>
        </p:nvPicPr>
        <p:blipFill>
          <a:blip r:embed="rId3"/>
          <a:stretch>
            <a:fillRect/>
          </a:stretch>
        </p:blipFill>
        <p:spPr>
          <a:xfrm>
            <a:off x="1172523" y="1151561"/>
            <a:ext cx="804742" cy="1194920"/>
          </a:xfrm>
          <a:prstGeom prst="rect">
            <a:avLst/>
          </a:prstGeom>
        </p:spPr>
      </p:pic>
      <p:grpSp>
        <p:nvGrpSpPr>
          <p:cNvPr id="13" name="Group 12">
            <a:extLst>
              <a:ext uri="{FF2B5EF4-FFF2-40B4-BE49-F238E27FC236}">
                <a16:creationId xmlns="" xmlns:a16="http://schemas.microsoft.com/office/drawing/2014/main" id="{676F5BFE-67DB-421E-8E8D-FE3ADC397C91}"/>
              </a:ext>
            </a:extLst>
          </p:cNvPr>
          <p:cNvGrpSpPr/>
          <p:nvPr/>
        </p:nvGrpSpPr>
        <p:grpSpPr>
          <a:xfrm>
            <a:off x="433337" y="254810"/>
            <a:ext cx="4864341" cy="299372"/>
            <a:chOff x="433337" y="254810"/>
            <a:chExt cx="4864341" cy="299372"/>
          </a:xfrm>
        </p:grpSpPr>
        <p:pic>
          <p:nvPicPr>
            <p:cNvPr id="15" name="Picture 14">
              <a:extLst>
                <a:ext uri="{FF2B5EF4-FFF2-40B4-BE49-F238E27FC236}">
                  <a16:creationId xmlns="" xmlns:a16="http://schemas.microsoft.com/office/drawing/2014/main" id="{87D85601-E18A-456B-A014-2012993052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6" name="Straight Connector 15">
              <a:extLst>
                <a:ext uri="{FF2B5EF4-FFF2-40B4-BE49-F238E27FC236}">
                  <a16:creationId xmlns="" xmlns:a16="http://schemas.microsoft.com/office/drawing/2014/main" id="{0A516B74-5F14-4ECA-BF65-CC4E970BD8AD}"/>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 xmlns:a16="http://schemas.microsoft.com/office/drawing/2014/main" id="{FEB4BACC-0746-4EF3-8BDB-DB7B04AA5649}"/>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603 D.E.C.T</a:t>
              </a:r>
            </a:p>
          </p:txBody>
        </p:sp>
      </p:grpSp>
      <p:cxnSp>
        <p:nvCxnSpPr>
          <p:cNvPr id="25" name="Straight Connector 24">
            <a:extLst>
              <a:ext uri="{FF2B5EF4-FFF2-40B4-BE49-F238E27FC236}">
                <a16:creationId xmlns="" xmlns:a16="http://schemas.microsoft.com/office/drawing/2014/main" id="{1372B596-DC9E-4BA7-8592-143B56D9FD5A}"/>
              </a:ext>
            </a:extLst>
          </p:cNvPr>
          <p:cNvCxnSpPr>
            <a:cxnSpLocks/>
          </p:cNvCxnSpPr>
          <p:nvPr/>
        </p:nvCxnSpPr>
        <p:spPr>
          <a:xfrm flipH="1">
            <a:off x="908384" y="3085813"/>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 xmlns:a16="http://schemas.microsoft.com/office/drawing/2014/main" id="{F3870AAE-AF97-43D4-AD7F-8F3AAC3595FD}"/>
              </a:ext>
            </a:extLst>
          </p:cNvPr>
          <p:cNvCxnSpPr>
            <a:cxnSpLocks/>
          </p:cNvCxnSpPr>
          <p:nvPr/>
        </p:nvCxnSpPr>
        <p:spPr>
          <a:xfrm>
            <a:off x="2663825" y="1074129"/>
            <a:ext cx="0" cy="1305325"/>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 xmlns:a16="http://schemas.microsoft.com/office/drawing/2014/main" id="{F6D3CB37-30A3-48A6-A5F5-431EC5862A72}"/>
              </a:ext>
            </a:extLst>
          </p:cNvPr>
          <p:cNvCxnSpPr/>
          <p:nvPr/>
        </p:nvCxnSpPr>
        <p:spPr>
          <a:xfrm>
            <a:off x="878273" y="953031"/>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 xmlns:a16="http://schemas.microsoft.com/office/drawing/2014/main" id="{028E28DD-0C2C-4EA5-B0C7-9D2EE8E90841}"/>
              </a:ext>
            </a:extLst>
          </p:cNvPr>
          <p:cNvCxnSpPr/>
          <p:nvPr/>
        </p:nvCxnSpPr>
        <p:spPr>
          <a:xfrm>
            <a:off x="2808519" y="951640"/>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 xmlns:a16="http://schemas.microsoft.com/office/drawing/2014/main" id="{95635259-1E0B-407C-84F9-34F3AD6019BA}"/>
              </a:ext>
            </a:extLst>
          </p:cNvPr>
          <p:cNvCxnSpPr/>
          <p:nvPr/>
        </p:nvCxnSpPr>
        <p:spPr>
          <a:xfrm>
            <a:off x="871504" y="5281686"/>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pic>
        <p:nvPicPr>
          <p:cNvPr id="2" name="Picture 1">
            <a:extLst>
              <a:ext uri="{FF2B5EF4-FFF2-40B4-BE49-F238E27FC236}">
                <a16:creationId xmlns="" xmlns:a16="http://schemas.microsoft.com/office/drawing/2014/main" id="{371E0516-9B45-4DC6-926D-49D8E5E40D51}"/>
              </a:ext>
            </a:extLst>
          </p:cNvPr>
          <p:cNvPicPr>
            <a:picLocks noChangeAspect="1"/>
          </p:cNvPicPr>
          <p:nvPr/>
        </p:nvPicPr>
        <p:blipFill>
          <a:blip r:embed="rId5">
            <a:biLevel thresh="75000"/>
          </a:blip>
          <a:stretch>
            <a:fillRect/>
          </a:stretch>
        </p:blipFill>
        <p:spPr>
          <a:xfrm>
            <a:off x="2934302" y="5131155"/>
            <a:ext cx="1466790" cy="1417067"/>
          </a:xfrm>
          <a:prstGeom prst="rect">
            <a:avLst/>
          </a:prstGeom>
        </p:spPr>
      </p:pic>
      <p:sp>
        <p:nvSpPr>
          <p:cNvPr id="27" name="TextBox 26">
            <a:extLst>
              <a:ext uri="{FF2B5EF4-FFF2-40B4-BE49-F238E27FC236}">
                <a16:creationId xmlns="" xmlns:a16="http://schemas.microsoft.com/office/drawing/2014/main" id="{7CA2D291-83F7-44B6-B0F1-B2EFB7BB8D6C}"/>
              </a:ext>
            </a:extLst>
          </p:cNvPr>
          <p:cNvSpPr txBox="1"/>
          <p:nvPr/>
        </p:nvSpPr>
        <p:spPr>
          <a:xfrm>
            <a:off x="878273" y="3184156"/>
            <a:ext cx="1031642" cy="230832"/>
          </a:xfrm>
          <a:prstGeom prst="rect">
            <a:avLst/>
          </a:prstGeom>
          <a:noFill/>
        </p:spPr>
        <p:txBody>
          <a:bodyPr wrap="square" rtlCol="0">
            <a:spAutoFit/>
          </a:bodyPr>
          <a:lstStyle/>
          <a:p>
            <a:pPr algn="ctr"/>
            <a:r>
              <a:rPr lang="en-GB" sz="900" b="1" dirty="0">
                <a:latin typeface="Century Gothic" panose="020B0502020202020204" pitchFamily="34" charset="0"/>
              </a:rPr>
              <a:t>603-HF</a:t>
            </a:r>
          </a:p>
        </p:txBody>
      </p:sp>
      <p:cxnSp>
        <p:nvCxnSpPr>
          <p:cNvPr id="31" name="Straight Connector 30">
            <a:extLst>
              <a:ext uri="{FF2B5EF4-FFF2-40B4-BE49-F238E27FC236}">
                <a16:creationId xmlns="" xmlns:a16="http://schemas.microsoft.com/office/drawing/2014/main" id="{CF40A422-DEE5-4418-8BE6-0D8633B20F3C}"/>
              </a:ext>
            </a:extLst>
          </p:cNvPr>
          <p:cNvCxnSpPr/>
          <p:nvPr/>
        </p:nvCxnSpPr>
        <p:spPr>
          <a:xfrm>
            <a:off x="941538" y="3293625"/>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 xmlns:a16="http://schemas.microsoft.com/office/drawing/2014/main" id="{C096D0A3-9BCA-4C56-B9AB-A27D6027A6AA}"/>
              </a:ext>
            </a:extLst>
          </p:cNvPr>
          <p:cNvCxnSpPr>
            <a:cxnSpLocks/>
          </p:cNvCxnSpPr>
          <p:nvPr/>
        </p:nvCxnSpPr>
        <p:spPr>
          <a:xfrm flipH="1">
            <a:off x="963144" y="5085485"/>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 xmlns:a16="http://schemas.microsoft.com/office/drawing/2014/main" id="{4ACB7427-D0E5-476C-A4EC-5726EBA96A3C}"/>
              </a:ext>
            </a:extLst>
          </p:cNvPr>
          <p:cNvCxnSpPr>
            <a:cxnSpLocks/>
          </p:cNvCxnSpPr>
          <p:nvPr/>
        </p:nvCxnSpPr>
        <p:spPr>
          <a:xfrm>
            <a:off x="2662084" y="3293625"/>
            <a:ext cx="0" cy="1305325"/>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 xmlns:a16="http://schemas.microsoft.com/office/drawing/2014/main" id="{EF429B5C-438B-4834-855A-2CF33758C6F9}"/>
              </a:ext>
            </a:extLst>
          </p:cNvPr>
          <p:cNvCxnSpPr>
            <a:cxnSpLocks/>
          </p:cNvCxnSpPr>
          <p:nvPr/>
        </p:nvCxnSpPr>
        <p:spPr>
          <a:xfrm>
            <a:off x="2662084" y="5237417"/>
            <a:ext cx="0" cy="1305325"/>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sp>
        <p:nvSpPr>
          <p:cNvPr id="40" name="TextBox 39">
            <a:extLst>
              <a:ext uri="{FF2B5EF4-FFF2-40B4-BE49-F238E27FC236}">
                <a16:creationId xmlns="" xmlns:a16="http://schemas.microsoft.com/office/drawing/2014/main" id="{964A8328-5C5B-4362-A870-BA43DFC81C2C}"/>
              </a:ext>
            </a:extLst>
          </p:cNvPr>
          <p:cNvSpPr txBox="1"/>
          <p:nvPr/>
        </p:nvSpPr>
        <p:spPr>
          <a:xfrm>
            <a:off x="878148" y="4742940"/>
            <a:ext cx="3706147" cy="584775"/>
          </a:xfrm>
          <a:prstGeom prst="rect">
            <a:avLst/>
          </a:prstGeom>
          <a:noFill/>
        </p:spPr>
        <p:txBody>
          <a:bodyPr wrap="square" rtlCol="0">
            <a:spAutoFit/>
          </a:bodyPr>
          <a:lstStyle/>
          <a:p>
            <a:r>
              <a:rPr lang="nl-NL" sz="800" dirty="0">
                <a:latin typeface="Century Gothic" panose="020B0502020202020204" pitchFamily="34" charset="0"/>
              </a:rPr>
              <a:t>Extra handsets (tot in totaal 4 max per intercom, kunnen een mix en match van beide stijlen.)</a:t>
            </a:r>
          </a:p>
          <a:p>
            <a:r>
              <a:rPr lang="nl-NL" sz="800" dirty="0">
                <a:latin typeface="Century Gothic" panose="020B0502020202020204" pitchFamily="34" charset="0"/>
              </a:rPr>
              <a:t/>
            </a:r>
            <a:br>
              <a:rPr lang="nl-NL" sz="800" dirty="0">
                <a:latin typeface="Century Gothic" panose="020B0502020202020204" pitchFamily="34" charset="0"/>
              </a:rPr>
            </a:br>
            <a:endParaRPr lang="en-GB" sz="800" dirty="0">
              <a:latin typeface="Century Gothic" panose="020B0502020202020204" pitchFamily="34" charset="0"/>
            </a:endParaRPr>
          </a:p>
        </p:txBody>
      </p:sp>
      <p:pic>
        <p:nvPicPr>
          <p:cNvPr id="6" name="Picture 5">
            <a:extLst>
              <a:ext uri="{FF2B5EF4-FFF2-40B4-BE49-F238E27FC236}">
                <a16:creationId xmlns="" xmlns:a16="http://schemas.microsoft.com/office/drawing/2014/main" id="{5AF73144-C41E-40D3-A37C-2100613DBCFB}"/>
              </a:ext>
            </a:extLst>
          </p:cNvPr>
          <p:cNvPicPr>
            <a:picLocks noChangeAspect="1"/>
          </p:cNvPicPr>
          <p:nvPr/>
        </p:nvPicPr>
        <p:blipFill>
          <a:blip r:embed="rId6">
            <a:biLevel thresh="75000"/>
          </a:blip>
          <a:stretch>
            <a:fillRect/>
          </a:stretch>
        </p:blipFill>
        <p:spPr>
          <a:xfrm>
            <a:off x="2866998" y="1221544"/>
            <a:ext cx="2007271" cy="1071237"/>
          </a:xfrm>
          <a:prstGeom prst="rect">
            <a:avLst/>
          </a:prstGeom>
        </p:spPr>
      </p:pic>
      <p:grpSp>
        <p:nvGrpSpPr>
          <p:cNvPr id="46" name="Group 45">
            <a:extLst>
              <a:ext uri="{FF2B5EF4-FFF2-40B4-BE49-F238E27FC236}">
                <a16:creationId xmlns="" xmlns:a16="http://schemas.microsoft.com/office/drawing/2014/main" id="{61BAE5C6-EE2C-4383-9F0F-29E8CD8107FD}"/>
              </a:ext>
            </a:extLst>
          </p:cNvPr>
          <p:cNvGrpSpPr/>
          <p:nvPr/>
        </p:nvGrpSpPr>
        <p:grpSpPr>
          <a:xfrm>
            <a:off x="433337" y="7209698"/>
            <a:ext cx="5045091" cy="233315"/>
            <a:chOff x="433337" y="7235825"/>
            <a:chExt cx="5045091" cy="233315"/>
          </a:xfrm>
        </p:grpSpPr>
        <p:cxnSp>
          <p:nvCxnSpPr>
            <p:cNvPr id="47" name="Straight Connector 46">
              <a:extLst>
                <a:ext uri="{FF2B5EF4-FFF2-40B4-BE49-F238E27FC236}">
                  <a16:creationId xmlns="" xmlns:a16="http://schemas.microsoft.com/office/drawing/2014/main" id="{4244A426-D298-4FED-B7F1-E76CCCCBE470}"/>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48" name="TextBox 47">
              <a:extLst>
                <a:ext uri="{FF2B5EF4-FFF2-40B4-BE49-F238E27FC236}">
                  <a16:creationId xmlns="" xmlns:a16="http://schemas.microsoft.com/office/drawing/2014/main" id="{81A2A356-C298-4AF0-8A46-C5180389605F}"/>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8</a:t>
              </a:r>
            </a:p>
          </p:txBody>
        </p:sp>
      </p:grpSp>
      <p:pic>
        <p:nvPicPr>
          <p:cNvPr id="3" name="Picture 2">
            <a:extLst>
              <a:ext uri="{FF2B5EF4-FFF2-40B4-BE49-F238E27FC236}">
                <a16:creationId xmlns="" xmlns:a16="http://schemas.microsoft.com/office/drawing/2014/main" id="{47DCFA9F-2349-4A3B-B8B0-14A55B03E552}"/>
              </a:ext>
            </a:extLst>
          </p:cNvPr>
          <p:cNvPicPr>
            <a:picLocks noChangeAspect="1"/>
          </p:cNvPicPr>
          <p:nvPr/>
        </p:nvPicPr>
        <p:blipFill>
          <a:blip r:embed="rId7">
            <a:biLevel thresh="75000"/>
          </a:blip>
          <a:stretch>
            <a:fillRect/>
          </a:stretch>
        </p:blipFill>
        <p:spPr>
          <a:xfrm>
            <a:off x="2406104" y="3559600"/>
            <a:ext cx="2121915" cy="932245"/>
          </a:xfrm>
          <a:prstGeom prst="rect">
            <a:avLst/>
          </a:prstGeom>
        </p:spPr>
      </p:pic>
      <p:pic>
        <p:nvPicPr>
          <p:cNvPr id="5" name="Picture 4">
            <a:extLst>
              <a:ext uri="{FF2B5EF4-FFF2-40B4-BE49-F238E27FC236}">
                <a16:creationId xmlns="" xmlns:a16="http://schemas.microsoft.com/office/drawing/2014/main" id="{D82A198E-3843-47C8-9269-1E4924D878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2389" y="3444313"/>
            <a:ext cx="1842384" cy="1115256"/>
          </a:xfrm>
          <a:prstGeom prst="rect">
            <a:avLst/>
          </a:prstGeom>
        </p:spPr>
      </p:pic>
      <p:pic>
        <p:nvPicPr>
          <p:cNvPr id="34" name="Picture 33">
            <a:extLst>
              <a:ext uri="{FF2B5EF4-FFF2-40B4-BE49-F238E27FC236}">
                <a16:creationId xmlns="" xmlns:a16="http://schemas.microsoft.com/office/drawing/2014/main" id="{5B2BFBBB-0465-4E96-8F70-32F6B0CACBED}"/>
              </a:ext>
            </a:extLst>
          </p:cNvPr>
          <p:cNvPicPr>
            <a:picLocks noChangeAspect="1"/>
          </p:cNvPicPr>
          <p:nvPr/>
        </p:nvPicPr>
        <p:blipFill rotWithShape="1">
          <a:blip r:embed="rId9">
            <a:biLevel thresh="75000"/>
          </a:blip>
          <a:srcRect l="9166" t="9525" r="60078" b="35601"/>
          <a:stretch/>
        </p:blipFill>
        <p:spPr>
          <a:xfrm>
            <a:off x="4101075" y="3985295"/>
            <a:ext cx="933616" cy="731798"/>
          </a:xfrm>
          <a:prstGeom prst="rect">
            <a:avLst/>
          </a:prstGeom>
        </p:spPr>
      </p:pic>
      <p:pic>
        <p:nvPicPr>
          <p:cNvPr id="41" name="Picture 40">
            <a:extLst>
              <a:ext uri="{FF2B5EF4-FFF2-40B4-BE49-F238E27FC236}">
                <a16:creationId xmlns="" xmlns:a16="http://schemas.microsoft.com/office/drawing/2014/main" id="{74199EB5-05B1-4601-B301-2943BD34E2D5}"/>
              </a:ext>
            </a:extLst>
          </p:cNvPr>
          <p:cNvPicPr>
            <a:picLocks noChangeAspect="1"/>
          </p:cNvPicPr>
          <p:nvPr/>
        </p:nvPicPr>
        <p:blipFill rotWithShape="1">
          <a:blip r:embed="rId10">
            <a:biLevel thresh="75000"/>
          </a:blip>
          <a:srcRect l="81597" t="32197" r="2668" b="34383"/>
          <a:stretch/>
        </p:blipFill>
        <p:spPr>
          <a:xfrm>
            <a:off x="4123333" y="3226685"/>
            <a:ext cx="837319" cy="781319"/>
          </a:xfrm>
          <a:prstGeom prst="rect">
            <a:avLst/>
          </a:prstGeom>
        </p:spPr>
      </p:pic>
      <p:sp>
        <p:nvSpPr>
          <p:cNvPr id="43" name="TextBox 42">
            <a:extLst>
              <a:ext uri="{FF2B5EF4-FFF2-40B4-BE49-F238E27FC236}">
                <a16:creationId xmlns="" xmlns:a16="http://schemas.microsoft.com/office/drawing/2014/main" id="{5EFD86B0-FCBC-49EE-899F-389E75B2728C}"/>
              </a:ext>
            </a:extLst>
          </p:cNvPr>
          <p:cNvSpPr txBox="1"/>
          <p:nvPr/>
        </p:nvSpPr>
        <p:spPr>
          <a:xfrm>
            <a:off x="4057425" y="3837230"/>
            <a:ext cx="1031642" cy="200055"/>
          </a:xfrm>
          <a:prstGeom prst="rect">
            <a:avLst/>
          </a:prstGeom>
          <a:noFill/>
        </p:spPr>
        <p:txBody>
          <a:bodyPr wrap="square" rtlCol="0">
            <a:spAutoFit/>
          </a:bodyPr>
          <a:lstStyle/>
          <a:p>
            <a:pPr algn="ctr"/>
            <a:r>
              <a:rPr lang="en-GB" sz="700">
                <a:latin typeface="Century Gothic" panose="020B0502020202020204" pitchFamily="34" charset="0"/>
              </a:rPr>
              <a:t>Desktop beugel</a:t>
            </a:r>
            <a:endParaRPr lang="en-GB" sz="700" dirty="0">
              <a:latin typeface="Century Gothic" panose="020B0502020202020204" pitchFamily="34" charset="0"/>
            </a:endParaRPr>
          </a:p>
        </p:txBody>
      </p:sp>
      <p:sp>
        <p:nvSpPr>
          <p:cNvPr id="44" name="Rectangle 43">
            <a:extLst>
              <a:ext uri="{FF2B5EF4-FFF2-40B4-BE49-F238E27FC236}">
                <a16:creationId xmlns="" xmlns:a16="http://schemas.microsoft.com/office/drawing/2014/main" id="{DC998D46-776D-4241-B116-375F14C88AB8}"/>
              </a:ext>
            </a:extLst>
          </p:cNvPr>
          <p:cNvSpPr/>
          <p:nvPr/>
        </p:nvSpPr>
        <p:spPr>
          <a:xfrm>
            <a:off x="4283633" y="4574932"/>
            <a:ext cx="712054" cy="200055"/>
          </a:xfrm>
          <a:prstGeom prst="rect">
            <a:avLst/>
          </a:prstGeom>
        </p:spPr>
        <p:txBody>
          <a:bodyPr wrap="none">
            <a:spAutoFit/>
          </a:bodyPr>
          <a:lstStyle/>
          <a:p>
            <a:pPr algn="ctr"/>
            <a:r>
              <a:rPr lang="en-GB" sz="700" dirty="0" err="1">
                <a:latin typeface="Century Gothic" panose="020B0502020202020204" pitchFamily="34" charset="0"/>
              </a:rPr>
              <a:t>Muurbeugel</a:t>
            </a:r>
            <a:endParaRPr lang="en-GB" sz="700" dirty="0">
              <a:latin typeface="Century Gothic" panose="020B0502020202020204" pitchFamily="34" charset="0"/>
            </a:endParaRPr>
          </a:p>
        </p:txBody>
      </p:sp>
    </p:spTree>
    <p:extLst>
      <p:ext uri="{BB962C8B-B14F-4D97-AF65-F5344CB8AC3E}">
        <p14:creationId xmlns:p14="http://schemas.microsoft.com/office/powerpoint/2010/main" val="1366692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8C512CA-5F84-4263-AAF9-95E6DA52C20B}"/>
              </a:ext>
            </a:extLst>
          </p:cNvPr>
          <p:cNvPicPr>
            <a:picLocks noChangeAspect="1"/>
          </p:cNvPicPr>
          <p:nvPr/>
        </p:nvPicPr>
        <p:blipFill rotWithShape="1">
          <a:blip r:embed="rId2">
            <a:extLst>
              <a:ext uri="{28A0092B-C50C-407E-A947-70E740481C1C}">
                <a14:useLocalDpi xmlns:a14="http://schemas.microsoft.com/office/drawing/2010/main" val="0"/>
              </a:ext>
            </a:extLst>
          </a:blip>
          <a:srcRect t="8271" b="31382"/>
          <a:stretch/>
        </p:blipFill>
        <p:spPr>
          <a:xfrm>
            <a:off x="0" y="1289185"/>
            <a:ext cx="5327649" cy="4981303"/>
          </a:xfrm>
          <a:prstGeom prst="rect">
            <a:avLst/>
          </a:prstGeom>
        </p:spPr>
      </p:pic>
      <p:cxnSp>
        <p:nvCxnSpPr>
          <p:cNvPr id="26" name="Straight Connector 25">
            <a:extLst>
              <a:ext uri="{FF2B5EF4-FFF2-40B4-BE49-F238E27FC236}">
                <a16:creationId xmlns="" xmlns:a16="http://schemas.microsoft.com/office/drawing/2014/main" id="{4C8D3329-FAD1-48C3-A0C1-9C3CB1194BFE}"/>
              </a:ext>
            </a:extLst>
          </p:cNvPr>
          <p:cNvCxnSpPr>
            <a:cxnSpLocks/>
          </p:cNvCxnSpPr>
          <p:nvPr/>
        </p:nvCxnSpPr>
        <p:spPr>
          <a:xfrm>
            <a:off x="865136" y="6397081"/>
            <a:ext cx="4462513" cy="0"/>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 xmlns:a16="http://schemas.microsoft.com/office/drawing/2014/main" id="{2D8480E8-2CA8-4CCE-A2AD-B2CA39F7114B}"/>
              </a:ext>
            </a:extLst>
          </p:cNvPr>
          <p:cNvCxnSpPr>
            <a:cxnSpLocks/>
          </p:cNvCxnSpPr>
          <p:nvPr/>
        </p:nvCxnSpPr>
        <p:spPr>
          <a:xfrm>
            <a:off x="0" y="6397081"/>
            <a:ext cx="734898" cy="0"/>
          </a:xfrm>
          <a:prstGeom prst="line">
            <a:avLst/>
          </a:prstGeom>
          <a:ln w="63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 xmlns:a16="http://schemas.microsoft.com/office/drawing/2014/main" id="{DCEB7F8D-3F96-469C-877B-07D0896FE8F1}"/>
              </a:ext>
            </a:extLst>
          </p:cNvPr>
          <p:cNvCxnSpPr>
            <a:cxnSpLocks/>
          </p:cNvCxnSpPr>
          <p:nvPr/>
        </p:nvCxnSpPr>
        <p:spPr>
          <a:xfrm>
            <a:off x="0" y="6466069"/>
            <a:ext cx="4462513" cy="0"/>
          </a:xfrm>
          <a:prstGeom prst="line">
            <a:avLst/>
          </a:prstGeom>
          <a:ln w="952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 xmlns:a16="http://schemas.microsoft.com/office/drawing/2014/main" id="{7FD4F255-278D-474E-B310-88AA08893896}"/>
              </a:ext>
            </a:extLst>
          </p:cNvPr>
          <p:cNvCxnSpPr>
            <a:cxnSpLocks/>
          </p:cNvCxnSpPr>
          <p:nvPr/>
        </p:nvCxnSpPr>
        <p:spPr>
          <a:xfrm>
            <a:off x="4592751" y="6466069"/>
            <a:ext cx="734898" cy="0"/>
          </a:xfrm>
          <a:prstGeom prst="line">
            <a:avLst/>
          </a:prstGeom>
          <a:ln w="6350">
            <a:solidFill>
              <a:srgbClr val="A6A6A6"/>
            </a:solidFill>
          </a:ln>
        </p:spPr>
        <p:style>
          <a:lnRef idx="1">
            <a:schemeClr val="accent2"/>
          </a:lnRef>
          <a:fillRef idx="0">
            <a:schemeClr val="accent2"/>
          </a:fillRef>
          <a:effectRef idx="0">
            <a:schemeClr val="accent2"/>
          </a:effectRef>
          <a:fontRef idx="minor">
            <a:schemeClr val="tx1"/>
          </a:fontRef>
        </p:style>
      </p:cxnSp>
      <p:grpSp>
        <p:nvGrpSpPr>
          <p:cNvPr id="2" name="Group 1">
            <a:extLst>
              <a:ext uri="{FF2B5EF4-FFF2-40B4-BE49-F238E27FC236}">
                <a16:creationId xmlns="" xmlns:a16="http://schemas.microsoft.com/office/drawing/2014/main" id="{16E0EE22-ED2E-4A55-AC25-CFAE1968EF47}"/>
              </a:ext>
            </a:extLst>
          </p:cNvPr>
          <p:cNvGrpSpPr/>
          <p:nvPr/>
        </p:nvGrpSpPr>
        <p:grpSpPr>
          <a:xfrm>
            <a:off x="0" y="1093605"/>
            <a:ext cx="5327649" cy="82006"/>
            <a:chOff x="0" y="1093605"/>
            <a:chExt cx="5327649" cy="82006"/>
          </a:xfrm>
        </p:grpSpPr>
        <p:cxnSp>
          <p:nvCxnSpPr>
            <p:cNvPr id="22" name="Straight Connector 21">
              <a:extLst>
                <a:ext uri="{FF2B5EF4-FFF2-40B4-BE49-F238E27FC236}">
                  <a16:creationId xmlns="" xmlns:a16="http://schemas.microsoft.com/office/drawing/2014/main" id="{832D82CB-960B-48C5-83C6-498318293664}"/>
                </a:ext>
              </a:extLst>
            </p:cNvPr>
            <p:cNvCxnSpPr>
              <a:cxnSpLocks/>
            </p:cNvCxnSpPr>
            <p:nvPr/>
          </p:nvCxnSpPr>
          <p:spPr>
            <a:xfrm>
              <a:off x="0" y="1175611"/>
              <a:ext cx="4462513" cy="0"/>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 xmlns:a16="http://schemas.microsoft.com/office/drawing/2014/main" id="{2BE92882-F3B2-42FB-8495-A10A74258B98}"/>
                </a:ext>
              </a:extLst>
            </p:cNvPr>
            <p:cNvCxnSpPr>
              <a:cxnSpLocks/>
            </p:cNvCxnSpPr>
            <p:nvPr/>
          </p:nvCxnSpPr>
          <p:spPr>
            <a:xfrm>
              <a:off x="4592751" y="1175611"/>
              <a:ext cx="734898" cy="0"/>
            </a:xfrm>
            <a:prstGeom prst="line">
              <a:avLst/>
            </a:prstGeom>
            <a:ln w="63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 xmlns:a16="http://schemas.microsoft.com/office/drawing/2014/main" id="{A42A851F-53AC-44B5-81BE-6884C625CCAA}"/>
                </a:ext>
              </a:extLst>
            </p:cNvPr>
            <p:cNvCxnSpPr>
              <a:cxnSpLocks/>
            </p:cNvCxnSpPr>
            <p:nvPr/>
          </p:nvCxnSpPr>
          <p:spPr>
            <a:xfrm>
              <a:off x="865136" y="1093605"/>
              <a:ext cx="4462513" cy="0"/>
            </a:xfrm>
            <a:prstGeom prst="line">
              <a:avLst/>
            </a:prstGeom>
            <a:ln w="952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 xmlns:a16="http://schemas.microsoft.com/office/drawing/2014/main" id="{82477736-2979-4070-B24D-E274056E19DE}"/>
                </a:ext>
              </a:extLst>
            </p:cNvPr>
            <p:cNvCxnSpPr>
              <a:cxnSpLocks/>
            </p:cNvCxnSpPr>
            <p:nvPr/>
          </p:nvCxnSpPr>
          <p:spPr>
            <a:xfrm>
              <a:off x="0" y="1093605"/>
              <a:ext cx="734898" cy="0"/>
            </a:xfrm>
            <a:prstGeom prst="line">
              <a:avLst/>
            </a:prstGeom>
            <a:ln w="6350">
              <a:solidFill>
                <a:srgbClr val="A6A6A6"/>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104783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119">
            <a:extLst>
              <a:ext uri="{FF2B5EF4-FFF2-40B4-BE49-F238E27FC236}">
                <a16:creationId xmlns="" xmlns:a16="http://schemas.microsoft.com/office/drawing/2014/main" id="{377766B8-46F9-47CE-A8B9-763FBAB905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1428"/>
          <a:stretch/>
        </p:blipFill>
        <p:spPr>
          <a:xfrm>
            <a:off x="559101" y="2607583"/>
            <a:ext cx="354195" cy="660379"/>
          </a:xfrm>
          <a:prstGeom prst="rect">
            <a:avLst/>
          </a:prstGeom>
        </p:spPr>
      </p:pic>
      <p:pic>
        <p:nvPicPr>
          <p:cNvPr id="119" name="Picture 118">
            <a:extLst>
              <a:ext uri="{FF2B5EF4-FFF2-40B4-BE49-F238E27FC236}">
                <a16:creationId xmlns="" xmlns:a16="http://schemas.microsoft.com/office/drawing/2014/main" id="{9DCEAD4B-3B00-4C91-B26D-F3C10B61F4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1428"/>
          <a:stretch/>
        </p:blipFill>
        <p:spPr>
          <a:xfrm>
            <a:off x="562927" y="3311488"/>
            <a:ext cx="354195" cy="660379"/>
          </a:xfrm>
          <a:prstGeom prst="rect">
            <a:avLst/>
          </a:prstGeom>
        </p:spPr>
      </p:pic>
      <p:pic>
        <p:nvPicPr>
          <p:cNvPr id="118" name="Picture 117">
            <a:extLst>
              <a:ext uri="{FF2B5EF4-FFF2-40B4-BE49-F238E27FC236}">
                <a16:creationId xmlns="" xmlns:a16="http://schemas.microsoft.com/office/drawing/2014/main" id="{66F7F348-7584-4E24-B3FB-0C23511D30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1428"/>
          <a:stretch/>
        </p:blipFill>
        <p:spPr>
          <a:xfrm>
            <a:off x="540135" y="3992827"/>
            <a:ext cx="354195" cy="660379"/>
          </a:xfrm>
          <a:prstGeom prst="rect">
            <a:avLst/>
          </a:prstGeom>
        </p:spPr>
      </p:pic>
      <p:pic>
        <p:nvPicPr>
          <p:cNvPr id="115" name="Picture 114">
            <a:extLst>
              <a:ext uri="{FF2B5EF4-FFF2-40B4-BE49-F238E27FC236}">
                <a16:creationId xmlns="" xmlns:a16="http://schemas.microsoft.com/office/drawing/2014/main" id="{915CAA07-556C-47ED-A1C7-4E8073F663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1428"/>
          <a:stretch/>
        </p:blipFill>
        <p:spPr>
          <a:xfrm>
            <a:off x="551100" y="4747364"/>
            <a:ext cx="354195" cy="660379"/>
          </a:xfrm>
          <a:prstGeom prst="rect">
            <a:avLst/>
          </a:prstGeom>
        </p:spPr>
      </p:pic>
      <p:pic>
        <p:nvPicPr>
          <p:cNvPr id="114" name="Picture 113">
            <a:extLst>
              <a:ext uri="{FF2B5EF4-FFF2-40B4-BE49-F238E27FC236}">
                <a16:creationId xmlns="" xmlns:a16="http://schemas.microsoft.com/office/drawing/2014/main" id="{E6931276-1BD5-4710-8487-68B6FA2BC6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13" t="9095" r="54039" b="7787"/>
          <a:stretch/>
        </p:blipFill>
        <p:spPr>
          <a:xfrm>
            <a:off x="861066" y="5944589"/>
            <a:ext cx="463253" cy="725860"/>
          </a:xfrm>
          <a:prstGeom prst="rect">
            <a:avLst/>
          </a:prstGeom>
        </p:spPr>
      </p:pic>
      <p:cxnSp>
        <p:nvCxnSpPr>
          <p:cNvPr id="110" name="Straight Connector 109">
            <a:extLst>
              <a:ext uri="{FF2B5EF4-FFF2-40B4-BE49-F238E27FC236}">
                <a16:creationId xmlns="" xmlns:a16="http://schemas.microsoft.com/office/drawing/2014/main" id="{7F05F520-E027-4EAF-8797-936D72F0DF18}"/>
              </a:ext>
            </a:extLst>
          </p:cNvPr>
          <p:cNvCxnSpPr>
            <a:cxnSpLocks/>
          </p:cNvCxnSpPr>
          <p:nvPr/>
        </p:nvCxnSpPr>
        <p:spPr>
          <a:xfrm>
            <a:off x="4187209" y="6679369"/>
            <a:ext cx="0" cy="295629"/>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pic>
        <p:nvPicPr>
          <p:cNvPr id="18" name="Picture 17">
            <a:extLst>
              <a:ext uri="{FF2B5EF4-FFF2-40B4-BE49-F238E27FC236}">
                <a16:creationId xmlns="" xmlns:a16="http://schemas.microsoft.com/office/drawing/2014/main" id="{A475688C-16B5-41D8-85C1-65D32AD474A8}"/>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3105808" y="5800516"/>
            <a:ext cx="496740" cy="918726"/>
          </a:xfrm>
          <a:prstGeom prst="rect">
            <a:avLst/>
          </a:prstGeom>
        </p:spPr>
      </p:pic>
      <p:pic>
        <p:nvPicPr>
          <p:cNvPr id="57" name="Picture 4" descr="\\GOFLEX_HOME\GoFlex Home Public\AES Distribution Server\product images 2013\603\DSC_0166.JPG">
            <a:extLst>
              <a:ext uri="{FF2B5EF4-FFF2-40B4-BE49-F238E27FC236}">
                <a16:creationId xmlns="" xmlns:a16="http://schemas.microsoft.com/office/drawing/2014/main" id="{A28B5259-709C-4487-9D0A-9412EA7E8E5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552636" y="3555576"/>
            <a:ext cx="703860" cy="91453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4400374" y="2609545"/>
            <a:ext cx="726813" cy="647498"/>
          </a:xfrm>
          <a:prstGeom prst="rect">
            <a:avLst/>
          </a:prstGeom>
          <a:noFill/>
        </p:spPr>
        <p:txBody>
          <a:bodyPr wrap="square" lIns="69736" tIns="34868" rIns="69736" bIns="34868" rtlCol="0">
            <a:spAutoFit/>
          </a:bodyPr>
          <a:lstStyle/>
          <a:p>
            <a:r>
              <a:rPr lang="en-GB" sz="750" dirty="0">
                <a:latin typeface="Century Gothic" panose="020B0502020202020204" pitchFamily="34" charset="0"/>
              </a:rPr>
              <a:t>Maximaal 4 603 Handsets</a:t>
            </a:r>
          </a:p>
          <a:p>
            <a:r>
              <a:rPr lang="en-GB" sz="750" dirty="0">
                <a:latin typeface="Century Gothic" panose="020B0502020202020204" pitchFamily="34" charset="0"/>
              </a:rPr>
              <a:t/>
            </a:r>
            <a:br>
              <a:rPr lang="en-GB" sz="750" dirty="0">
                <a:latin typeface="Century Gothic" panose="020B0502020202020204" pitchFamily="34" charset="0"/>
              </a:rPr>
            </a:br>
            <a:endParaRPr lang="en-GB" sz="750" dirty="0">
              <a:latin typeface="Century Gothic" panose="020B0502020202020204" pitchFamily="34" charset="0"/>
            </a:endParaRPr>
          </a:p>
        </p:txBody>
      </p:sp>
      <p:cxnSp>
        <p:nvCxnSpPr>
          <p:cNvPr id="2048" name="Elbow Connector 2047"/>
          <p:cNvCxnSpPr>
            <a:cxnSpLocks/>
          </p:cNvCxnSpPr>
          <p:nvPr/>
        </p:nvCxnSpPr>
        <p:spPr>
          <a:xfrm>
            <a:off x="894330" y="3123274"/>
            <a:ext cx="453090" cy="255708"/>
          </a:xfrm>
          <a:prstGeom prst="bentConnector3">
            <a:avLst>
              <a:gd name="adj1" fmla="val 50000"/>
            </a:avLst>
          </a:prstGeom>
          <a:ln>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2054" name="Elbow Connector 2053"/>
          <p:cNvCxnSpPr>
            <a:cxnSpLocks/>
          </p:cNvCxnSpPr>
          <p:nvPr/>
        </p:nvCxnSpPr>
        <p:spPr>
          <a:xfrm flipV="1">
            <a:off x="883412" y="3573484"/>
            <a:ext cx="464008" cy="250423"/>
          </a:xfrm>
          <a:prstGeom prst="bentConnector3">
            <a:avLst/>
          </a:prstGeom>
          <a:ln>
            <a:solidFill>
              <a:srgbClr val="E60000"/>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1186858" y="2799550"/>
            <a:ext cx="935427" cy="513615"/>
          </a:xfrm>
          <a:prstGeom prst="rect">
            <a:avLst/>
          </a:prstGeom>
          <a:noFill/>
        </p:spPr>
        <p:txBody>
          <a:bodyPr wrap="square" lIns="69736" tIns="34868" rIns="69736" bIns="34868" rtlCol="0">
            <a:spAutoFit/>
          </a:bodyPr>
          <a:lstStyle/>
          <a:p>
            <a:pPr algn="ctr"/>
            <a:r>
              <a:rPr lang="en-GB" sz="720" b="1" dirty="0">
                <a:latin typeface="Century Gothic" panose="020B0502020202020204" pitchFamily="34" charset="0"/>
              </a:rPr>
              <a:t>MULTIP2</a:t>
            </a:r>
          </a:p>
          <a:p>
            <a:pPr algn="ctr"/>
            <a:r>
              <a:rPr lang="en-GB" sz="720" b="1" dirty="0">
                <a:latin typeface="Century Gothic" panose="020B0502020202020204" pitchFamily="34" charset="0"/>
              </a:rPr>
              <a:t>Multiplexer</a:t>
            </a:r>
          </a:p>
          <a:p>
            <a:pPr algn="ctr"/>
            <a:r>
              <a:rPr lang="en-GB" sz="720" b="1" dirty="0">
                <a:latin typeface="Century Gothic" panose="020B0502020202020204" pitchFamily="34" charset="0"/>
              </a:rPr>
              <a:t/>
            </a:r>
            <a:br>
              <a:rPr lang="en-GB" sz="720" b="1" dirty="0">
                <a:latin typeface="Century Gothic" panose="020B0502020202020204" pitchFamily="34" charset="0"/>
              </a:rPr>
            </a:br>
            <a:endParaRPr lang="en-GB" sz="720" dirty="0">
              <a:latin typeface="Century Gothic" panose="020B0502020202020204" pitchFamily="34" charset="0"/>
            </a:endParaRPr>
          </a:p>
        </p:txBody>
      </p:sp>
      <p:sp>
        <p:nvSpPr>
          <p:cNvPr id="71" name="TextBox 70"/>
          <p:cNvSpPr txBox="1"/>
          <p:nvPr/>
        </p:nvSpPr>
        <p:spPr>
          <a:xfrm>
            <a:off x="3525450" y="3288215"/>
            <a:ext cx="642476" cy="532082"/>
          </a:xfrm>
          <a:prstGeom prst="rect">
            <a:avLst/>
          </a:prstGeom>
          <a:noFill/>
        </p:spPr>
        <p:txBody>
          <a:bodyPr wrap="square" lIns="69736" tIns="34868" rIns="69736" bIns="34868" rtlCol="0">
            <a:spAutoFit/>
          </a:bodyPr>
          <a:lstStyle/>
          <a:p>
            <a:pPr algn="ctr"/>
            <a:r>
              <a:rPr lang="en-GB" sz="750" dirty="0">
                <a:latin typeface="Century Gothic" panose="020B0502020202020204" pitchFamily="34" charset="0"/>
              </a:rPr>
              <a:t>DECT zender</a:t>
            </a:r>
          </a:p>
          <a:p>
            <a:pPr algn="ctr"/>
            <a:r>
              <a:rPr lang="en-GB" sz="750" dirty="0">
                <a:latin typeface="Century Gothic" panose="020B0502020202020204" pitchFamily="34" charset="0"/>
              </a:rPr>
              <a:t/>
            </a:r>
            <a:br>
              <a:rPr lang="en-GB" sz="750" dirty="0">
                <a:latin typeface="Century Gothic" panose="020B0502020202020204" pitchFamily="34" charset="0"/>
              </a:rPr>
            </a:br>
            <a:endParaRPr lang="en-GB" sz="750" dirty="0">
              <a:latin typeface="Century Gothic" panose="020B0502020202020204" pitchFamily="34" charset="0"/>
            </a:endParaRPr>
          </a:p>
        </p:txBody>
      </p:sp>
      <p:cxnSp>
        <p:nvCxnSpPr>
          <p:cNvPr id="10" name="Straight Connector 9"/>
          <p:cNvCxnSpPr>
            <a:cxnSpLocks/>
          </p:cNvCxnSpPr>
          <p:nvPr/>
        </p:nvCxnSpPr>
        <p:spPr>
          <a:xfrm>
            <a:off x="3381079" y="4058758"/>
            <a:ext cx="183289" cy="0"/>
          </a:xfrm>
          <a:prstGeom prst="line">
            <a:avLst/>
          </a:prstGeom>
          <a:ln>
            <a:solidFill>
              <a:srgbClr val="E600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l="23773" t="6093" b="21805"/>
          <a:stretch/>
        </p:blipFill>
        <p:spPr>
          <a:xfrm>
            <a:off x="2833097" y="1169329"/>
            <a:ext cx="2494553" cy="1331773"/>
          </a:xfrm>
          <a:prstGeom prst="rect">
            <a:avLst/>
          </a:prstGeom>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t="16067" b="19872"/>
          <a:stretch/>
        </p:blipFill>
        <p:spPr>
          <a:xfrm>
            <a:off x="-7086" y="1167565"/>
            <a:ext cx="2852854" cy="1350919"/>
          </a:xfrm>
          <a:prstGeom prst="rect">
            <a:avLst/>
          </a:prstGeom>
        </p:spPr>
      </p:pic>
      <p:sp>
        <p:nvSpPr>
          <p:cNvPr id="55" name="Text Box 4">
            <a:extLst>
              <a:ext uri="{FF2B5EF4-FFF2-40B4-BE49-F238E27FC236}">
                <a16:creationId xmlns="" xmlns:a16="http://schemas.microsoft.com/office/drawing/2014/main" id="{8954E9EC-7D40-443C-8F3D-4C685ADC7FB3}"/>
              </a:ext>
            </a:extLst>
          </p:cNvPr>
          <p:cNvSpPr txBox="1">
            <a:spLocks noChangeArrowheads="1"/>
          </p:cNvSpPr>
          <p:nvPr/>
        </p:nvSpPr>
        <p:spPr bwMode="auto">
          <a:xfrm>
            <a:off x="-11080" y="862276"/>
            <a:ext cx="5327653" cy="377477"/>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027" tIns="34513" rIns="69027" bIns="34513" numCol="1" anchor="t" anchorCtr="0" compatLnSpc="1">
            <a:prstTxWarp prst="textNoShape">
              <a:avLst/>
            </a:prstTxWarp>
            <a:spAutoFit/>
          </a:bodyPr>
          <a:lstStyle/>
          <a:p>
            <a:pPr algn="ctr" defTabSz="690290" fontAlgn="base">
              <a:spcBef>
                <a:spcPct val="0"/>
              </a:spcBef>
              <a:spcAft>
                <a:spcPts val="755"/>
              </a:spcAft>
            </a:pPr>
            <a:r>
              <a:rPr lang="en-GB" sz="1000" spc="453" dirty="0">
                <a:latin typeface="Roboto Lt" pitchFamily="2" charset="0"/>
                <a:ea typeface="Roboto Lt" pitchFamily="2" charset="0"/>
              </a:rPr>
              <a:t>Multi oproep station systeem</a:t>
            </a:r>
            <a:br>
              <a:rPr lang="en-GB" sz="1000" spc="453" dirty="0">
                <a:latin typeface="Roboto Lt" pitchFamily="2" charset="0"/>
                <a:ea typeface="Roboto Lt" pitchFamily="2" charset="0"/>
              </a:rPr>
            </a:br>
            <a:endParaRPr lang="en-GB" sz="1000" spc="453" dirty="0">
              <a:latin typeface="Roboto Lt" pitchFamily="2" charset="0"/>
              <a:ea typeface="Roboto Lt" pitchFamily="2" charset="0"/>
            </a:endParaRPr>
          </a:p>
        </p:txBody>
      </p:sp>
      <p:cxnSp>
        <p:nvCxnSpPr>
          <p:cNvPr id="80" name="Elbow Connector 2047">
            <a:extLst>
              <a:ext uri="{FF2B5EF4-FFF2-40B4-BE49-F238E27FC236}">
                <a16:creationId xmlns="" xmlns:a16="http://schemas.microsoft.com/office/drawing/2014/main" id="{62D8C002-F641-46B9-B885-1BA22FC7DB90}"/>
              </a:ext>
            </a:extLst>
          </p:cNvPr>
          <p:cNvCxnSpPr>
            <a:cxnSpLocks/>
          </p:cNvCxnSpPr>
          <p:nvPr/>
        </p:nvCxnSpPr>
        <p:spPr>
          <a:xfrm>
            <a:off x="2190329" y="3558611"/>
            <a:ext cx="383681" cy="342962"/>
          </a:xfrm>
          <a:prstGeom prst="bentConnector3">
            <a:avLst>
              <a:gd name="adj1" fmla="val 50000"/>
            </a:avLst>
          </a:prstGeom>
          <a:ln>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90" name="Elbow Connector 2047">
            <a:extLst>
              <a:ext uri="{FF2B5EF4-FFF2-40B4-BE49-F238E27FC236}">
                <a16:creationId xmlns="" xmlns:a16="http://schemas.microsoft.com/office/drawing/2014/main" id="{6F5903BC-7478-41DC-A884-CF4C7EBAB989}"/>
              </a:ext>
            </a:extLst>
          </p:cNvPr>
          <p:cNvCxnSpPr>
            <a:cxnSpLocks/>
          </p:cNvCxnSpPr>
          <p:nvPr/>
        </p:nvCxnSpPr>
        <p:spPr>
          <a:xfrm>
            <a:off x="917181" y="4264851"/>
            <a:ext cx="429937" cy="333591"/>
          </a:xfrm>
          <a:prstGeom prst="bentConnector3">
            <a:avLst>
              <a:gd name="adj1" fmla="val 50000"/>
            </a:avLst>
          </a:prstGeom>
          <a:ln>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91" name="Elbow Connector 2053">
            <a:extLst>
              <a:ext uri="{FF2B5EF4-FFF2-40B4-BE49-F238E27FC236}">
                <a16:creationId xmlns="" xmlns:a16="http://schemas.microsoft.com/office/drawing/2014/main" id="{F3616D25-6255-4FE2-A452-4C8893338E9C}"/>
              </a:ext>
            </a:extLst>
          </p:cNvPr>
          <p:cNvCxnSpPr>
            <a:cxnSpLocks/>
          </p:cNvCxnSpPr>
          <p:nvPr/>
        </p:nvCxnSpPr>
        <p:spPr>
          <a:xfrm flipV="1">
            <a:off x="906043" y="4859059"/>
            <a:ext cx="498210" cy="313510"/>
          </a:xfrm>
          <a:prstGeom prst="bentConnector3">
            <a:avLst/>
          </a:prstGeom>
          <a:ln>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96" name="Elbow Connector 2047">
            <a:extLst>
              <a:ext uri="{FF2B5EF4-FFF2-40B4-BE49-F238E27FC236}">
                <a16:creationId xmlns="" xmlns:a16="http://schemas.microsoft.com/office/drawing/2014/main" id="{03897B4E-00B5-4928-A8FB-15C22C309461}"/>
              </a:ext>
            </a:extLst>
          </p:cNvPr>
          <p:cNvCxnSpPr>
            <a:cxnSpLocks/>
          </p:cNvCxnSpPr>
          <p:nvPr/>
        </p:nvCxnSpPr>
        <p:spPr>
          <a:xfrm flipV="1">
            <a:off x="2177493" y="4233536"/>
            <a:ext cx="396517" cy="324778"/>
          </a:xfrm>
          <a:prstGeom prst="bentConnector3">
            <a:avLst>
              <a:gd name="adj1" fmla="val 50000"/>
            </a:avLst>
          </a:prstGeom>
          <a:ln>
            <a:solidFill>
              <a:srgbClr val="E6000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8100" y="2887424"/>
            <a:ext cx="601636" cy="513615"/>
          </a:xfrm>
          <a:prstGeom prst="rect">
            <a:avLst/>
          </a:prstGeom>
          <a:noFill/>
        </p:spPr>
        <p:txBody>
          <a:bodyPr wrap="square" lIns="69736" tIns="34868" rIns="69736" bIns="34868" rtlCol="0">
            <a:spAutoFit/>
          </a:bodyPr>
          <a:lstStyle/>
          <a:p>
            <a:pPr algn="r"/>
            <a:r>
              <a:rPr lang="en-GB" sz="720" dirty="0">
                <a:latin typeface="Century Gothic" panose="020B0502020202020204" pitchFamily="34" charset="0"/>
              </a:rPr>
              <a:t>Toespraak paneel</a:t>
            </a:r>
          </a:p>
          <a:p>
            <a:pPr algn="r"/>
            <a:r>
              <a:rPr lang="en-GB" sz="720" dirty="0">
                <a:latin typeface="Century Gothic" panose="020B0502020202020204" pitchFamily="34" charset="0"/>
              </a:rPr>
              <a:t/>
            </a:r>
            <a:br>
              <a:rPr lang="en-GB" sz="720" dirty="0">
                <a:latin typeface="Century Gothic" panose="020B0502020202020204" pitchFamily="34" charset="0"/>
              </a:rPr>
            </a:br>
            <a:endParaRPr lang="en-GB" sz="720" dirty="0">
              <a:latin typeface="Century Gothic" panose="020B0502020202020204" pitchFamily="34" charset="0"/>
            </a:endParaRPr>
          </a:p>
        </p:txBody>
      </p:sp>
      <p:sp>
        <p:nvSpPr>
          <p:cNvPr id="99" name="TextBox 98">
            <a:extLst>
              <a:ext uri="{FF2B5EF4-FFF2-40B4-BE49-F238E27FC236}">
                <a16:creationId xmlns="" xmlns:a16="http://schemas.microsoft.com/office/drawing/2014/main" id="{3A8F54F7-9BEE-4418-A2CF-7ACC76B33345}"/>
              </a:ext>
            </a:extLst>
          </p:cNvPr>
          <p:cNvSpPr txBox="1"/>
          <p:nvPr/>
        </p:nvSpPr>
        <p:spPr>
          <a:xfrm>
            <a:off x="34874" y="3572891"/>
            <a:ext cx="601636" cy="513615"/>
          </a:xfrm>
          <a:prstGeom prst="rect">
            <a:avLst/>
          </a:prstGeom>
          <a:noFill/>
        </p:spPr>
        <p:txBody>
          <a:bodyPr wrap="square" lIns="69736" tIns="34868" rIns="69736" bIns="34868" rtlCol="0">
            <a:spAutoFit/>
          </a:bodyPr>
          <a:lstStyle/>
          <a:p>
            <a:pPr algn="r"/>
            <a:r>
              <a:rPr lang="en-GB" sz="720" dirty="0">
                <a:latin typeface="Century Gothic" panose="020B0502020202020204" pitchFamily="34" charset="0"/>
              </a:rPr>
              <a:t>Toespraak paneel</a:t>
            </a:r>
          </a:p>
          <a:p>
            <a:pPr algn="r"/>
            <a:r>
              <a:rPr lang="en-GB" sz="720" dirty="0">
                <a:latin typeface="Century Gothic" panose="020B0502020202020204" pitchFamily="34" charset="0"/>
              </a:rPr>
              <a:t/>
            </a:r>
            <a:br>
              <a:rPr lang="en-GB" sz="720" dirty="0">
                <a:latin typeface="Century Gothic" panose="020B0502020202020204" pitchFamily="34" charset="0"/>
              </a:rPr>
            </a:br>
            <a:endParaRPr lang="en-GB" sz="720" dirty="0">
              <a:latin typeface="Century Gothic" panose="020B0502020202020204" pitchFamily="34" charset="0"/>
            </a:endParaRPr>
          </a:p>
        </p:txBody>
      </p:sp>
      <p:sp>
        <p:nvSpPr>
          <p:cNvPr id="101" name="TextBox 100">
            <a:extLst>
              <a:ext uri="{FF2B5EF4-FFF2-40B4-BE49-F238E27FC236}">
                <a16:creationId xmlns="" xmlns:a16="http://schemas.microsoft.com/office/drawing/2014/main" id="{D05E00CE-9A44-4388-83C3-3E8A87AB5358}"/>
              </a:ext>
            </a:extLst>
          </p:cNvPr>
          <p:cNvSpPr txBox="1"/>
          <p:nvPr/>
        </p:nvSpPr>
        <p:spPr>
          <a:xfrm>
            <a:off x="18256" y="4282873"/>
            <a:ext cx="601636" cy="513615"/>
          </a:xfrm>
          <a:prstGeom prst="rect">
            <a:avLst/>
          </a:prstGeom>
          <a:noFill/>
        </p:spPr>
        <p:txBody>
          <a:bodyPr wrap="square" lIns="69736" tIns="34868" rIns="69736" bIns="34868" rtlCol="0">
            <a:spAutoFit/>
          </a:bodyPr>
          <a:lstStyle/>
          <a:p>
            <a:pPr algn="r"/>
            <a:r>
              <a:rPr lang="en-GB" sz="720" dirty="0">
                <a:latin typeface="Century Gothic" panose="020B0502020202020204" pitchFamily="34" charset="0"/>
              </a:rPr>
              <a:t>Toespraak paneel</a:t>
            </a:r>
          </a:p>
          <a:p>
            <a:pPr algn="r"/>
            <a:r>
              <a:rPr lang="en-GB" sz="720" dirty="0">
                <a:latin typeface="Century Gothic" panose="020B0502020202020204" pitchFamily="34" charset="0"/>
              </a:rPr>
              <a:t/>
            </a:r>
            <a:br>
              <a:rPr lang="en-GB" sz="720" dirty="0">
                <a:latin typeface="Century Gothic" panose="020B0502020202020204" pitchFamily="34" charset="0"/>
              </a:rPr>
            </a:br>
            <a:endParaRPr lang="en-GB" sz="720" dirty="0">
              <a:latin typeface="Century Gothic" panose="020B0502020202020204" pitchFamily="34" charset="0"/>
            </a:endParaRPr>
          </a:p>
        </p:txBody>
      </p:sp>
      <p:sp>
        <p:nvSpPr>
          <p:cNvPr id="103" name="TextBox 102">
            <a:extLst>
              <a:ext uri="{FF2B5EF4-FFF2-40B4-BE49-F238E27FC236}">
                <a16:creationId xmlns="" xmlns:a16="http://schemas.microsoft.com/office/drawing/2014/main" id="{E0A6DAFD-08B8-4CFD-B603-6F107AEFB1B6}"/>
              </a:ext>
            </a:extLst>
          </p:cNvPr>
          <p:cNvSpPr txBox="1"/>
          <p:nvPr/>
        </p:nvSpPr>
        <p:spPr>
          <a:xfrm>
            <a:off x="47527" y="4913001"/>
            <a:ext cx="601636" cy="513615"/>
          </a:xfrm>
          <a:prstGeom prst="rect">
            <a:avLst/>
          </a:prstGeom>
          <a:noFill/>
        </p:spPr>
        <p:txBody>
          <a:bodyPr wrap="square" lIns="69736" tIns="34868" rIns="69736" bIns="34868" rtlCol="0">
            <a:spAutoFit/>
          </a:bodyPr>
          <a:lstStyle/>
          <a:p>
            <a:pPr algn="r"/>
            <a:r>
              <a:rPr lang="en-GB" sz="720" dirty="0">
                <a:latin typeface="Century Gothic" panose="020B0502020202020204" pitchFamily="34" charset="0"/>
              </a:rPr>
              <a:t>Toespraak paneel</a:t>
            </a:r>
          </a:p>
          <a:p>
            <a:pPr algn="r"/>
            <a:r>
              <a:rPr lang="en-GB" sz="720" dirty="0">
                <a:latin typeface="Century Gothic" panose="020B0502020202020204" pitchFamily="34" charset="0"/>
              </a:rPr>
              <a:t/>
            </a:r>
            <a:br>
              <a:rPr lang="en-GB" sz="720" dirty="0">
                <a:latin typeface="Century Gothic" panose="020B0502020202020204" pitchFamily="34" charset="0"/>
              </a:rPr>
            </a:br>
            <a:endParaRPr lang="en-GB" sz="720" dirty="0">
              <a:latin typeface="Century Gothic" panose="020B0502020202020204" pitchFamily="34" charset="0"/>
            </a:endParaRPr>
          </a:p>
        </p:txBody>
      </p:sp>
      <p:pic>
        <p:nvPicPr>
          <p:cNvPr id="104" name="Picture 10" descr="Image result for wireless">
            <a:extLst>
              <a:ext uri="{FF2B5EF4-FFF2-40B4-BE49-F238E27FC236}">
                <a16:creationId xmlns="" xmlns:a16="http://schemas.microsoft.com/office/drawing/2014/main" id="{C07AF7AC-31DB-4BA0-A7F5-AA590FEBFE08}"/>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7249806">
            <a:off x="4205064" y="3884396"/>
            <a:ext cx="325878" cy="239846"/>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 xmlns:a16="http://schemas.microsoft.com/office/drawing/2014/main" id="{4B30B86D-B0C6-4474-BD2B-8571B513D1D3}"/>
              </a:ext>
            </a:extLst>
          </p:cNvPr>
          <p:cNvSpPr txBox="1"/>
          <p:nvPr/>
        </p:nvSpPr>
        <p:spPr>
          <a:xfrm>
            <a:off x="1186858" y="4003277"/>
            <a:ext cx="935427" cy="513615"/>
          </a:xfrm>
          <a:prstGeom prst="rect">
            <a:avLst/>
          </a:prstGeom>
          <a:noFill/>
        </p:spPr>
        <p:txBody>
          <a:bodyPr wrap="square" lIns="69736" tIns="34868" rIns="69736" bIns="34868" rtlCol="0">
            <a:spAutoFit/>
          </a:bodyPr>
          <a:lstStyle/>
          <a:p>
            <a:pPr algn="ctr"/>
            <a:r>
              <a:rPr lang="en-GB" sz="720" b="1" dirty="0">
                <a:latin typeface="Century Gothic" panose="020B0502020202020204" pitchFamily="34" charset="0"/>
              </a:rPr>
              <a:t>MULTIP2</a:t>
            </a:r>
          </a:p>
          <a:p>
            <a:pPr algn="ctr"/>
            <a:r>
              <a:rPr lang="en-GB" sz="720" b="1" dirty="0">
                <a:latin typeface="Century Gothic" panose="020B0502020202020204" pitchFamily="34" charset="0"/>
              </a:rPr>
              <a:t>Multiplexer</a:t>
            </a:r>
          </a:p>
          <a:p>
            <a:pPr algn="ctr"/>
            <a:r>
              <a:rPr lang="en-GB" sz="720" b="1" dirty="0">
                <a:latin typeface="Century Gothic" panose="020B0502020202020204" pitchFamily="34" charset="0"/>
              </a:rPr>
              <a:t/>
            </a:r>
            <a:br>
              <a:rPr lang="en-GB" sz="720" b="1" dirty="0">
                <a:latin typeface="Century Gothic" panose="020B0502020202020204" pitchFamily="34" charset="0"/>
              </a:rPr>
            </a:br>
            <a:endParaRPr lang="en-GB" sz="720" dirty="0">
              <a:latin typeface="Century Gothic" panose="020B0502020202020204" pitchFamily="34" charset="0"/>
            </a:endParaRPr>
          </a:p>
        </p:txBody>
      </p:sp>
      <p:sp>
        <p:nvSpPr>
          <p:cNvPr id="106" name="TextBox 105">
            <a:extLst>
              <a:ext uri="{FF2B5EF4-FFF2-40B4-BE49-F238E27FC236}">
                <a16:creationId xmlns="" xmlns:a16="http://schemas.microsoft.com/office/drawing/2014/main" id="{6A44341E-CFB9-468E-A101-65390B91BB12}"/>
              </a:ext>
            </a:extLst>
          </p:cNvPr>
          <p:cNvSpPr txBox="1"/>
          <p:nvPr/>
        </p:nvSpPr>
        <p:spPr>
          <a:xfrm>
            <a:off x="3241330" y="4379309"/>
            <a:ext cx="1159044" cy="624415"/>
          </a:xfrm>
          <a:prstGeom prst="rect">
            <a:avLst/>
          </a:prstGeom>
          <a:noFill/>
        </p:spPr>
        <p:txBody>
          <a:bodyPr wrap="square" lIns="69736" tIns="34868" rIns="69736" bIns="34868" rtlCol="0">
            <a:spAutoFit/>
          </a:bodyPr>
          <a:lstStyle/>
          <a:p>
            <a:pPr algn="ctr"/>
            <a:r>
              <a:rPr lang="en-GB" sz="720" b="1" dirty="0">
                <a:latin typeface="Century Gothic" panose="020B0502020202020204" pitchFamily="34" charset="0"/>
              </a:rPr>
              <a:t>603-TX</a:t>
            </a:r>
          </a:p>
          <a:p>
            <a:pPr algn="ctr"/>
            <a:r>
              <a:rPr lang="en-GB" sz="720" dirty="0">
                <a:latin typeface="Century Gothic" panose="020B0502020202020204" pitchFamily="34" charset="0"/>
              </a:rPr>
              <a:t>(Zender &amp; 1 handset kit)</a:t>
            </a:r>
          </a:p>
          <a:p>
            <a:pPr algn="ctr"/>
            <a:r>
              <a:rPr lang="en-GB" sz="720" dirty="0">
                <a:latin typeface="Century Gothic" panose="020B0502020202020204" pitchFamily="34" charset="0"/>
              </a:rPr>
              <a:t/>
            </a:r>
            <a:br>
              <a:rPr lang="en-GB" sz="720" dirty="0">
                <a:latin typeface="Century Gothic" panose="020B0502020202020204" pitchFamily="34" charset="0"/>
              </a:rPr>
            </a:br>
            <a:endParaRPr lang="en-GB" sz="720" dirty="0">
              <a:latin typeface="Century Gothic" panose="020B0502020202020204" pitchFamily="34" charset="0"/>
            </a:endParaRPr>
          </a:p>
        </p:txBody>
      </p:sp>
      <p:sp>
        <p:nvSpPr>
          <p:cNvPr id="107" name="TextBox 106">
            <a:extLst>
              <a:ext uri="{FF2B5EF4-FFF2-40B4-BE49-F238E27FC236}">
                <a16:creationId xmlns="" xmlns:a16="http://schemas.microsoft.com/office/drawing/2014/main" id="{BED375FD-5844-409B-9A97-84658F453159}"/>
              </a:ext>
            </a:extLst>
          </p:cNvPr>
          <p:cNvSpPr txBox="1"/>
          <p:nvPr/>
        </p:nvSpPr>
        <p:spPr>
          <a:xfrm>
            <a:off x="2420741" y="3422479"/>
            <a:ext cx="935427" cy="513615"/>
          </a:xfrm>
          <a:prstGeom prst="rect">
            <a:avLst/>
          </a:prstGeom>
          <a:noFill/>
        </p:spPr>
        <p:txBody>
          <a:bodyPr wrap="square" lIns="69736" tIns="34868" rIns="69736" bIns="34868" rtlCol="0">
            <a:spAutoFit/>
          </a:bodyPr>
          <a:lstStyle/>
          <a:p>
            <a:pPr algn="ctr"/>
            <a:r>
              <a:rPr lang="en-GB" sz="720" b="1" dirty="0">
                <a:latin typeface="Century Gothic" panose="020B0502020202020204" pitchFamily="34" charset="0"/>
              </a:rPr>
              <a:t>MULTIP2</a:t>
            </a:r>
          </a:p>
          <a:p>
            <a:pPr algn="ctr"/>
            <a:r>
              <a:rPr lang="en-GB" sz="720" b="1" dirty="0">
                <a:latin typeface="Century Gothic" panose="020B0502020202020204" pitchFamily="34" charset="0"/>
              </a:rPr>
              <a:t>Multiplexer</a:t>
            </a:r>
          </a:p>
          <a:p>
            <a:pPr algn="ctr"/>
            <a:r>
              <a:rPr lang="en-GB" sz="720" b="1" dirty="0">
                <a:latin typeface="Century Gothic" panose="020B0502020202020204" pitchFamily="34" charset="0"/>
              </a:rPr>
              <a:t/>
            </a:r>
            <a:br>
              <a:rPr lang="en-GB" sz="720" b="1" dirty="0">
                <a:latin typeface="Century Gothic" panose="020B0502020202020204" pitchFamily="34" charset="0"/>
              </a:rPr>
            </a:br>
            <a:endParaRPr lang="en-GB" sz="720" dirty="0">
              <a:latin typeface="Century Gothic" panose="020B0502020202020204" pitchFamily="34" charset="0"/>
            </a:endParaRPr>
          </a:p>
        </p:txBody>
      </p:sp>
      <p:pic>
        <p:nvPicPr>
          <p:cNvPr id="65" name="Picture 64">
            <a:extLst>
              <a:ext uri="{FF2B5EF4-FFF2-40B4-BE49-F238E27FC236}">
                <a16:creationId xmlns="" xmlns:a16="http://schemas.microsoft.com/office/drawing/2014/main" id="{74351489-42C2-4A5A-B156-B7CEB108B03B}"/>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768" b="89927" l="9902" r="89880">
                        <a14:foregroundMark x1="25383" y1="10765" x2="52188" y2="5075"/>
                        <a14:foregroundMark x1="52188" y1="5075" x2="79322" y2="4652"/>
                        <a14:foregroundMark x1="82380" y1="74764" x2="82659" y2="81161"/>
                        <a14:foregroundMark x1="79322" y1="4652" x2="82349" y2="74043"/>
                        <a14:foregroundMark x1="79763" y1="82140" x2="58425" y2="89350"/>
                        <a14:foregroundMark x1="82659" y1="81161" x2="80761" y2="81802"/>
                        <a14:foregroundMark x1="58425" y1="89350" x2="31947" y2="88697"/>
                        <a14:foregroundMark x1="31947" y1="88697" x2="29431" y2="88043"/>
                        <a14:foregroundMark x1="70842" y1="6613" x2="77681" y2="14725"/>
                        <a14:foregroundMark x1="73031" y1="23260" x2="72702" y2="63091"/>
                        <a14:foregroundMark x1="68982" y1="17801" x2="77407" y2="20838"/>
                        <a14:foregroundMark x1="68381" y1="4229" x2="75547" y2="4652"/>
                        <a14:foregroundMark x1="68654" y1="3768" x2="76477" y2="4652"/>
                        <a14:foregroundMark x1="72101" y1="55863" x2="74055" y2="64053"/>
                        <a14:foregroundMark x1="74939" y1="82294" x2="74891" y2="82545"/>
                        <a14:foregroundMark x1="69584" y1="4229" x2="75821" y2="4229"/>
                        <a14:foregroundMark x1="61176" y1="61878" x2="78824" y2="78177"/>
                        <a14:foregroundMark x1="73333" y1="62155" x2="72549" y2="82044"/>
                        <a14:foregroundMark x1="71373" y1="76796" x2="76471" y2="84254"/>
                      </a14:backgroundRemoval>
                    </a14:imgEffect>
                  </a14:imgLayer>
                </a14:imgProps>
              </a:ext>
              <a:ext uri="{28A0092B-C50C-407E-A947-70E740481C1C}">
                <a14:useLocalDpi xmlns:a14="http://schemas.microsoft.com/office/drawing/2010/main" val="0"/>
              </a:ext>
            </a:extLst>
          </a:blip>
          <a:stretch>
            <a:fillRect/>
          </a:stretch>
        </p:blipFill>
        <p:spPr>
          <a:xfrm>
            <a:off x="3975607" y="5825233"/>
            <a:ext cx="728379" cy="1036386"/>
          </a:xfrm>
          <a:prstGeom prst="rect">
            <a:avLst/>
          </a:prstGeom>
        </p:spPr>
      </p:pic>
      <p:sp>
        <p:nvSpPr>
          <p:cNvPr id="67" name="TextBox 66">
            <a:extLst>
              <a:ext uri="{FF2B5EF4-FFF2-40B4-BE49-F238E27FC236}">
                <a16:creationId xmlns="" xmlns:a16="http://schemas.microsoft.com/office/drawing/2014/main" id="{7F9E9B2B-AD24-4E76-BB7C-71A6895A99F4}"/>
              </a:ext>
            </a:extLst>
          </p:cNvPr>
          <p:cNvSpPr txBox="1"/>
          <p:nvPr/>
        </p:nvSpPr>
        <p:spPr>
          <a:xfrm>
            <a:off x="873831" y="6756145"/>
            <a:ext cx="601636" cy="181217"/>
          </a:xfrm>
          <a:prstGeom prst="rect">
            <a:avLst/>
          </a:prstGeom>
          <a:noFill/>
        </p:spPr>
        <p:txBody>
          <a:bodyPr wrap="square" lIns="69736" tIns="34868" rIns="69736" bIns="34868" rtlCol="0">
            <a:spAutoFit/>
          </a:bodyPr>
          <a:lstStyle/>
          <a:p>
            <a:pPr algn="ctr"/>
            <a:r>
              <a:rPr lang="en-GB" sz="720" dirty="0">
                <a:latin typeface="Century Gothic" panose="020B0502020202020204" pitchFamily="34" charset="0"/>
              </a:rPr>
              <a:t>IMP-CP</a:t>
            </a:r>
          </a:p>
        </p:txBody>
      </p:sp>
      <p:sp>
        <p:nvSpPr>
          <p:cNvPr id="68" name="TextBox 67">
            <a:extLst>
              <a:ext uri="{FF2B5EF4-FFF2-40B4-BE49-F238E27FC236}">
                <a16:creationId xmlns="" xmlns:a16="http://schemas.microsoft.com/office/drawing/2014/main" id="{C909962D-DB44-4C24-9F5F-757E3CF8E343}"/>
              </a:ext>
            </a:extLst>
          </p:cNvPr>
          <p:cNvSpPr txBox="1"/>
          <p:nvPr/>
        </p:nvSpPr>
        <p:spPr>
          <a:xfrm>
            <a:off x="462462" y="6832123"/>
            <a:ext cx="601636" cy="181217"/>
          </a:xfrm>
          <a:prstGeom prst="rect">
            <a:avLst/>
          </a:prstGeom>
          <a:noFill/>
        </p:spPr>
        <p:txBody>
          <a:bodyPr wrap="square" lIns="69736" tIns="34868" rIns="69736" bIns="34868" rtlCol="0">
            <a:spAutoFit/>
          </a:bodyPr>
          <a:lstStyle/>
          <a:p>
            <a:pPr algn="ctr"/>
            <a:r>
              <a:rPr lang="en-GB" sz="720" dirty="0">
                <a:latin typeface="Century Gothic" panose="020B0502020202020204" pitchFamily="34" charset="0"/>
              </a:rPr>
              <a:t>IMPK-CP</a:t>
            </a:r>
          </a:p>
        </p:txBody>
      </p:sp>
      <p:sp>
        <p:nvSpPr>
          <p:cNvPr id="72" name="TextBox 71">
            <a:extLst>
              <a:ext uri="{FF2B5EF4-FFF2-40B4-BE49-F238E27FC236}">
                <a16:creationId xmlns="" xmlns:a16="http://schemas.microsoft.com/office/drawing/2014/main" id="{A1C61F2D-3D80-4C37-A1AE-7963E94A558B}"/>
              </a:ext>
            </a:extLst>
          </p:cNvPr>
          <p:cNvSpPr txBox="1"/>
          <p:nvPr/>
        </p:nvSpPr>
        <p:spPr>
          <a:xfrm>
            <a:off x="1623428" y="6523971"/>
            <a:ext cx="501823" cy="292016"/>
          </a:xfrm>
          <a:prstGeom prst="rect">
            <a:avLst/>
          </a:prstGeom>
          <a:noFill/>
        </p:spPr>
        <p:txBody>
          <a:bodyPr wrap="square" lIns="69736" tIns="34868" rIns="69736" bIns="34868" rtlCol="0">
            <a:spAutoFit/>
          </a:bodyPr>
          <a:lstStyle/>
          <a:p>
            <a:r>
              <a:rPr lang="en-GB" sz="720" dirty="0">
                <a:latin typeface="Century Gothic" panose="020B0502020202020204" pitchFamily="34" charset="0"/>
              </a:rPr>
              <a:t>IMP-PED-CP</a:t>
            </a:r>
          </a:p>
        </p:txBody>
      </p:sp>
      <p:sp>
        <p:nvSpPr>
          <p:cNvPr id="73" name="TextBox 72">
            <a:extLst>
              <a:ext uri="{FF2B5EF4-FFF2-40B4-BE49-F238E27FC236}">
                <a16:creationId xmlns="" xmlns:a16="http://schemas.microsoft.com/office/drawing/2014/main" id="{F6076D53-4A17-4445-B5F8-1158B489ECEC}"/>
              </a:ext>
            </a:extLst>
          </p:cNvPr>
          <p:cNvSpPr txBox="1"/>
          <p:nvPr/>
        </p:nvSpPr>
        <p:spPr>
          <a:xfrm>
            <a:off x="2022455" y="6827377"/>
            <a:ext cx="833082" cy="181217"/>
          </a:xfrm>
          <a:prstGeom prst="rect">
            <a:avLst/>
          </a:prstGeom>
          <a:noFill/>
        </p:spPr>
        <p:txBody>
          <a:bodyPr wrap="square" lIns="69736" tIns="34868" rIns="69736" bIns="34868" rtlCol="0">
            <a:spAutoFit/>
          </a:bodyPr>
          <a:lstStyle/>
          <a:p>
            <a:pPr algn="ctr"/>
            <a:r>
              <a:rPr lang="en-GB" sz="720" dirty="0">
                <a:latin typeface="Century Gothic" panose="020B0502020202020204" pitchFamily="34" charset="0"/>
              </a:rPr>
              <a:t>IMPK-PED-CP</a:t>
            </a:r>
          </a:p>
        </p:txBody>
      </p:sp>
      <p:sp>
        <p:nvSpPr>
          <p:cNvPr id="74" name="TextBox 73">
            <a:extLst>
              <a:ext uri="{FF2B5EF4-FFF2-40B4-BE49-F238E27FC236}">
                <a16:creationId xmlns="" xmlns:a16="http://schemas.microsoft.com/office/drawing/2014/main" id="{63E79848-81C6-4410-8A3C-3CE975EBCF4A}"/>
              </a:ext>
            </a:extLst>
          </p:cNvPr>
          <p:cNvSpPr txBox="1"/>
          <p:nvPr/>
        </p:nvSpPr>
        <p:spPr>
          <a:xfrm>
            <a:off x="2952334" y="6706905"/>
            <a:ext cx="833082" cy="181217"/>
          </a:xfrm>
          <a:prstGeom prst="rect">
            <a:avLst/>
          </a:prstGeom>
          <a:noFill/>
        </p:spPr>
        <p:txBody>
          <a:bodyPr wrap="square" lIns="69736" tIns="34868" rIns="69736" bIns="34868" rtlCol="0">
            <a:spAutoFit/>
          </a:bodyPr>
          <a:lstStyle/>
          <a:p>
            <a:pPr algn="ctr"/>
            <a:r>
              <a:rPr lang="en-GB" sz="720" dirty="0">
                <a:latin typeface="Century Gothic" panose="020B0502020202020204" pitchFamily="34" charset="0"/>
              </a:rPr>
              <a:t>ABK-CP</a:t>
            </a:r>
          </a:p>
        </p:txBody>
      </p:sp>
      <p:sp>
        <p:nvSpPr>
          <p:cNvPr id="75" name="TextBox 74">
            <a:extLst>
              <a:ext uri="{FF2B5EF4-FFF2-40B4-BE49-F238E27FC236}">
                <a16:creationId xmlns="" xmlns:a16="http://schemas.microsoft.com/office/drawing/2014/main" id="{0F589C8F-12F7-4C2F-B89F-74E8243D865C}"/>
              </a:ext>
            </a:extLst>
          </p:cNvPr>
          <p:cNvSpPr txBox="1"/>
          <p:nvPr/>
        </p:nvSpPr>
        <p:spPr>
          <a:xfrm>
            <a:off x="3368875" y="6780820"/>
            <a:ext cx="833082" cy="181217"/>
          </a:xfrm>
          <a:prstGeom prst="rect">
            <a:avLst/>
          </a:prstGeom>
          <a:noFill/>
        </p:spPr>
        <p:txBody>
          <a:bodyPr wrap="square" lIns="69736" tIns="34868" rIns="69736" bIns="34868" rtlCol="0">
            <a:spAutoFit/>
          </a:bodyPr>
          <a:lstStyle/>
          <a:p>
            <a:pPr algn="ctr"/>
            <a:r>
              <a:rPr lang="en-GB" sz="720" dirty="0">
                <a:latin typeface="Century Gothic" panose="020B0502020202020204" pitchFamily="34" charset="0"/>
              </a:rPr>
              <a:t>AB-CP</a:t>
            </a:r>
          </a:p>
        </p:txBody>
      </p:sp>
      <p:sp>
        <p:nvSpPr>
          <p:cNvPr id="76" name="TextBox 75">
            <a:extLst>
              <a:ext uri="{FF2B5EF4-FFF2-40B4-BE49-F238E27FC236}">
                <a16:creationId xmlns="" xmlns:a16="http://schemas.microsoft.com/office/drawing/2014/main" id="{3980ED51-6EB6-4045-A857-48C823F1DC4B}"/>
              </a:ext>
            </a:extLst>
          </p:cNvPr>
          <p:cNvSpPr txBox="1"/>
          <p:nvPr/>
        </p:nvSpPr>
        <p:spPr>
          <a:xfrm>
            <a:off x="3956479" y="6770582"/>
            <a:ext cx="833082" cy="181217"/>
          </a:xfrm>
          <a:prstGeom prst="rect">
            <a:avLst/>
          </a:prstGeom>
          <a:noFill/>
        </p:spPr>
        <p:txBody>
          <a:bodyPr wrap="square" lIns="69736" tIns="34868" rIns="69736" bIns="34868" rtlCol="0">
            <a:spAutoFit/>
          </a:bodyPr>
          <a:lstStyle/>
          <a:p>
            <a:pPr algn="ctr"/>
            <a:r>
              <a:rPr lang="en-GB" sz="720" dirty="0">
                <a:latin typeface="Century Gothic" panose="020B0502020202020204" pitchFamily="34" charset="0"/>
              </a:rPr>
              <a:t>ASK-CP</a:t>
            </a:r>
          </a:p>
        </p:txBody>
      </p:sp>
      <p:sp>
        <p:nvSpPr>
          <p:cNvPr id="77" name="TextBox 76">
            <a:extLst>
              <a:ext uri="{FF2B5EF4-FFF2-40B4-BE49-F238E27FC236}">
                <a16:creationId xmlns="" xmlns:a16="http://schemas.microsoft.com/office/drawing/2014/main" id="{9AF70BF7-FC9B-43F0-A1C2-CE4D4C1A2FFE}"/>
              </a:ext>
            </a:extLst>
          </p:cNvPr>
          <p:cNvSpPr txBox="1"/>
          <p:nvPr/>
        </p:nvSpPr>
        <p:spPr>
          <a:xfrm>
            <a:off x="4341167" y="6829848"/>
            <a:ext cx="833082" cy="181217"/>
          </a:xfrm>
          <a:prstGeom prst="rect">
            <a:avLst/>
          </a:prstGeom>
          <a:noFill/>
        </p:spPr>
        <p:txBody>
          <a:bodyPr wrap="square" lIns="69736" tIns="34868" rIns="69736" bIns="34868" rtlCol="0">
            <a:spAutoFit/>
          </a:bodyPr>
          <a:lstStyle/>
          <a:p>
            <a:pPr algn="ctr"/>
            <a:r>
              <a:rPr lang="en-GB" sz="720" dirty="0">
                <a:latin typeface="Century Gothic" panose="020B0502020202020204" pitchFamily="34" charset="0"/>
              </a:rPr>
              <a:t>AS-CP</a:t>
            </a:r>
          </a:p>
        </p:txBody>
      </p:sp>
      <p:sp>
        <p:nvSpPr>
          <p:cNvPr id="79" name="TextBox 78">
            <a:extLst>
              <a:ext uri="{FF2B5EF4-FFF2-40B4-BE49-F238E27FC236}">
                <a16:creationId xmlns="" xmlns:a16="http://schemas.microsoft.com/office/drawing/2014/main" id="{95DCDA70-E4C6-497A-91AE-4B6A2F51F673}"/>
              </a:ext>
            </a:extLst>
          </p:cNvPr>
          <p:cNvSpPr txBox="1"/>
          <p:nvPr/>
        </p:nvSpPr>
        <p:spPr>
          <a:xfrm>
            <a:off x="535752" y="5566179"/>
            <a:ext cx="2997175" cy="507831"/>
          </a:xfrm>
          <a:prstGeom prst="rect">
            <a:avLst/>
          </a:prstGeom>
          <a:noFill/>
        </p:spPr>
        <p:txBody>
          <a:bodyPr wrap="square" rtlCol="0">
            <a:spAutoFit/>
          </a:bodyPr>
          <a:lstStyle/>
          <a:p>
            <a:r>
              <a:rPr lang="en-GB" sz="900" b="1" dirty="0">
                <a:latin typeface="Century Gothic" panose="020B0502020202020204" pitchFamily="34" charset="0"/>
                <a:ea typeface="Roboto Lt" pitchFamily="2" charset="0"/>
              </a:rPr>
              <a:t>Deelvenster Gespreksopties</a:t>
            </a:r>
          </a:p>
          <a:p>
            <a:r>
              <a:rPr lang="en-GB" sz="900" b="1" dirty="0">
                <a:latin typeface="Century Gothic" panose="020B0502020202020204" pitchFamily="34" charset="0"/>
                <a:ea typeface="Roboto Lt" pitchFamily="2" charset="0"/>
              </a:rPr>
              <a:t/>
            </a:r>
            <a:br>
              <a:rPr lang="en-GB" sz="900" b="1" dirty="0">
                <a:latin typeface="Century Gothic" panose="020B0502020202020204" pitchFamily="34" charset="0"/>
                <a:ea typeface="Roboto Lt" pitchFamily="2" charset="0"/>
              </a:rPr>
            </a:br>
            <a:endParaRPr lang="en-GB" sz="900" b="1" dirty="0">
              <a:latin typeface="Century Gothic" panose="020B0502020202020204" pitchFamily="34" charset="0"/>
              <a:ea typeface="Roboto Lt" pitchFamily="2" charset="0"/>
            </a:endParaRPr>
          </a:p>
        </p:txBody>
      </p:sp>
      <p:pic>
        <p:nvPicPr>
          <p:cNvPr id="54" name="Picture 53">
            <a:extLst>
              <a:ext uri="{FF2B5EF4-FFF2-40B4-BE49-F238E27FC236}">
                <a16:creationId xmlns="" xmlns:a16="http://schemas.microsoft.com/office/drawing/2014/main" id="{8A47A2E9-E864-43E9-92CE-2EB2FE612FF3}"/>
              </a:ext>
            </a:extLst>
          </p:cNvPr>
          <p:cNvPicPr>
            <a:picLocks noChangeAspect="1"/>
          </p:cNvPicPr>
          <p:nvPr/>
        </p:nvPicPr>
        <p:blipFill>
          <a:blip r:embed="rId15" cstate="print"/>
          <a:stretch>
            <a:fillRect/>
          </a:stretch>
        </p:blipFill>
        <p:spPr>
          <a:xfrm>
            <a:off x="4493509" y="3113407"/>
            <a:ext cx="497744" cy="739075"/>
          </a:xfrm>
          <a:prstGeom prst="rect">
            <a:avLst/>
          </a:prstGeom>
        </p:spPr>
      </p:pic>
      <p:pic>
        <p:nvPicPr>
          <p:cNvPr id="82" name="Picture 81">
            <a:extLst>
              <a:ext uri="{FF2B5EF4-FFF2-40B4-BE49-F238E27FC236}">
                <a16:creationId xmlns="" xmlns:a16="http://schemas.microsoft.com/office/drawing/2014/main" id="{99ECBEA5-77D4-4AE3-8867-219CB9FAC1CF}"/>
              </a:ext>
            </a:extLst>
          </p:cNvPr>
          <p:cNvPicPr>
            <a:picLocks noChangeAspect="1"/>
          </p:cNvPicPr>
          <p:nvPr/>
        </p:nvPicPr>
        <p:blipFill>
          <a:blip r:embed="rId15" cstate="print"/>
          <a:stretch>
            <a:fillRect/>
          </a:stretch>
        </p:blipFill>
        <p:spPr>
          <a:xfrm>
            <a:off x="4090925" y="2914241"/>
            <a:ext cx="497744" cy="739075"/>
          </a:xfrm>
          <a:prstGeom prst="rect">
            <a:avLst/>
          </a:prstGeom>
        </p:spPr>
      </p:pic>
      <p:pic>
        <p:nvPicPr>
          <p:cNvPr id="83" name="Picture 82">
            <a:extLst>
              <a:ext uri="{FF2B5EF4-FFF2-40B4-BE49-F238E27FC236}">
                <a16:creationId xmlns="" xmlns:a16="http://schemas.microsoft.com/office/drawing/2014/main" id="{DB865E1C-B09B-425F-BF9A-84D1DD96F56C}"/>
              </a:ext>
            </a:extLst>
          </p:cNvPr>
          <p:cNvPicPr>
            <a:picLocks noChangeAspect="1"/>
          </p:cNvPicPr>
          <p:nvPr/>
        </p:nvPicPr>
        <p:blipFill>
          <a:blip r:embed="rId15" cstate="print"/>
          <a:stretch>
            <a:fillRect/>
          </a:stretch>
        </p:blipFill>
        <p:spPr>
          <a:xfrm>
            <a:off x="4204092" y="4278437"/>
            <a:ext cx="497744" cy="739075"/>
          </a:xfrm>
          <a:prstGeom prst="rect">
            <a:avLst/>
          </a:prstGeom>
        </p:spPr>
      </p:pic>
      <p:pic>
        <p:nvPicPr>
          <p:cNvPr id="84" name="Picture 83">
            <a:extLst>
              <a:ext uri="{FF2B5EF4-FFF2-40B4-BE49-F238E27FC236}">
                <a16:creationId xmlns="" xmlns:a16="http://schemas.microsoft.com/office/drawing/2014/main" id="{E0507444-7035-4CD7-BABE-A36873FCE0AC}"/>
              </a:ext>
            </a:extLst>
          </p:cNvPr>
          <p:cNvPicPr>
            <a:picLocks noChangeAspect="1"/>
          </p:cNvPicPr>
          <p:nvPr/>
        </p:nvPicPr>
        <p:blipFill>
          <a:blip r:embed="rId15" cstate="print"/>
          <a:stretch>
            <a:fillRect/>
          </a:stretch>
        </p:blipFill>
        <p:spPr>
          <a:xfrm>
            <a:off x="4558442" y="3840643"/>
            <a:ext cx="497744" cy="739075"/>
          </a:xfrm>
          <a:prstGeom prst="rect">
            <a:avLst/>
          </a:prstGeom>
        </p:spPr>
      </p:pic>
      <p:pic>
        <p:nvPicPr>
          <p:cNvPr id="85" name="Picture 84">
            <a:extLst>
              <a:ext uri="{FF2B5EF4-FFF2-40B4-BE49-F238E27FC236}">
                <a16:creationId xmlns="" xmlns:a16="http://schemas.microsoft.com/office/drawing/2014/main" id="{CC8F3774-1755-4F8D-A8C2-DD188E683F9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52513"/>
          <a:stretch/>
        </p:blipFill>
        <p:spPr>
          <a:xfrm>
            <a:off x="4513536" y="6161474"/>
            <a:ext cx="466216" cy="805191"/>
          </a:xfrm>
          <a:prstGeom prst="rect">
            <a:avLst/>
          </a:prstGeom>
        </p:spPr>
      </p:pic>
      <p:pic>
        <p:nvPicPr>
          <p:cNvPr id="12" name="Picture 11">
            <a:extLst>
              <a:ext uri="{FF2B5EF4-FFF2-40B4-BE49-F238E27FC236}">
                <a16:creationId xmlns="" xmlns:a16="http://schemas.microsoft.com/office/drawing/2014/main" id="{D2CF2390-4AFA-4F67-BD72-C8F9E6E6BB7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59724" y="2963452"/>
            <a:ext cx="1173406" cy="906128"/>
          </a:xfrm>
          <a:prstGeom prst="rect">
            <a:avLst/>
          </a:prstGeom>
        </p:spPr>
      </p:pic>
      <p:pic>
        <p:nvPicPr>
          <p:cNvPr id="89" name="Picture 88">
            <a:extLst>
              <a:ext uri="{FF2B5EF4-FFF2-40B4-BE49-F238E27FC236}">
                <a16:creationId xmlns="" xmlns:a16="http://schemas.microsoft.com/office/drawing/2014/main" id="{21D665F4-542D-4831-BA6E-D31448A92CD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56596" y="4205693"/>
            <a:ext cx="1173406" cy="906128"/>
          </a:xfrm>
          <a:prstGeom prst="rect">
            <a:avLst/>
          </a:prstGeom>
        </p:spPr>
      </p:pic>
      <p:pic>
        <p:nvPicPr>
          <p:cNvPr id="92" name="Picture 91">
            <a:extLst>
              <a:ext uri="{FF2B5EF4-FFF2-40B4-BE49-F238E27FC236}">
                <a16:creationId xmlns="" xmlns:a16="http://schemas.microsoft.com/office/drawing/2014/main" id="{E11B979A-940A-4363-A2C9-783CCC00916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25744" y="3625996"/>
            <a:ext cx="1173406" cy="906128"/>
          </a:xfrm>
          <a:prstGeom prst="rect">
            <a:avLst/>
          </a:prstGeom>
        </p:spPr>
      </p:pic>
      <p:pic>
        <p:nvPicPr>
          <p:cNvPr id="16" name="Picture 15">
            <a:extLst>
              <a:ext uri="{FF2B5EF4-FFF2-40B4-BE49-F238E27FC236}">
                <a16:creationId xmlns="" xmlns:a16="http://schemas.microsoft.com/office/drawing/2014/main" id="{C148D446-2DF4-4740-8E51-D22AB943857B}"/>
              </a:ext>
            </a:extLst>
          </p:cNvPr>
          <p:cNvPicPr>
            <a:picLocks noChangeAspect="1"/>
          </p:cNvPicPr>
          <p:nvPr/>
        </p:nvPicPr>
        <p:blipFill>
          <a:blip r:embed="rId18" cstate="print">
            <a:extLst>
              <a:ext uri="{BEBA8EAE-BF5A-486C-A8C5-ECC9F3942E4B}">
                <a14:imgProps xmlns:a14="http://schemas.microsoft.com/office/drawing/2010/main">
                  <a14:imgLayer r:embed="rId19">
                    <a14:imgEffect>
                      <a14:saturation sat="33000"/>
                    </a14:imgEffect>
                  </a14:imgLayer>
                </a14:imgProps>
              </a:ext>
              <a:ext uri="{28A0092B-C50C-407E-A947-70E740481C1C}">
                <a14:useLocalDpi xmlns:a14="http://schemas.microsoft.com/office/drawing/2010/main" val="0"/>
              </a:ext>
            </a:extLst>
          </a:blip>
          <a:stretch>
            <a:fillRect/>
          </a:stretch>
        </p:blipFill>
        <p:spPr>
          <a:xfrm>
            <a:off x="3468918" y="6139789"/>
            <a:ext cx="566202" cy="655658"/>
          </a:xfrm>
          <a:prstGeom prst="rect">
            <a:avLst/>
          </a:prstGeom>
        </p:spPr>
      </p:pic>
      <p:grpSp>
        <p:nvGrpSpPr>
          <p:cNvPr id="53" name="Group 52">
            <a:extLst>
              <a:ext uri="{FF2B5EF4-FFF2-40B4-BE49-F238E27FC236}">
                <a16:creationId xmlns="" xmlns:a16="http://schemas.microsoft.com/office/drawing/2014/main" id="{E5DE21E3-7AD3-46DA-9659-05A8EB8EB34F}"/>
              </a:ext>
            </a:extLst>
          </p:cNvPr>
          <p:cNvGrpSpPr/>
          <p:nvPr/>
        </p:nvGrpSpPr>
        <p:grpSpPr>
          <a:xfrm>
            <a:off x="433337" y="254810"/>
            <a:ext cx="4864341" cy="299372"/>
            <a:chOff x="433337" y="254810"/>
            <a:chExt cx="4864341" cy="299372"/>
          </a:xfrm>
        </p:grpSpPr>
        <p:pic>
          <p:nvPicPr>
            <p:cNvPr id="56" name="Picture 55">
              <a:extLst>
                <a:ext uri="{FF2B5EF4-FFF2-40B4-BE49-F238E27FC236}">
                  <a16:creationId xmlns="" xmlns:a16="http://schemas.microsoft.com/office/drawing/2014/main" id="{E8BCE4CE-936A-4F48-A26E-84CC9B99E16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58" name="Straight Connector 57">
              <a:extLst>
                <a:ext uri="{FF2B5EF4-FFF2-40B4-BE49-F238E27FC236}">
                  <a16:creationId xmlns="" xmlns:a16="http://schemas.microsoft.com/office/drawing/2014/main" id="{6EC1A168-5E10-46BB-A0DC-0A02134F4F5B}"/>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59" name="TextBox 58">
              <a:extLst>
                <a:ext uri="{FF2B5EF4-FFF2-40B4-BE49-F238E27FC236}">
                  <a16:creationId xmlns="" xmlns:a16="http://schemas.microsoft.com/office/drawing/2014/main" id="{CE0959F1-622C-4FF6-949D-AF4C41FF3702}"/>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603 DECT </a:t>
              </a:r>
            </a:p>
          </p:txBody>
        </p:sp>
      </p:grpSp>
      <p:cxnSp>
        <p:nvCxnSpPr>
          <p:cNvPr id="81" name="Straight Connector 80">
            <a:extLst>
              <a:ext uri="{FF2B5EF4-FFF2-40B4-BE49-F238E27FC236}">
                <a16:creationId xmlns="" xmlns:a16="http://schemas.microsoft.com/office/drawing/2014/main" id="{5E23DB1A-CD0B-4FFB-96AE-44EF3AB5898E}"/>
              </a:ext>
            </a:extLst>
          </p:cNvPr>
          <p:cNvCxnSpPr>
            <a:cxnSpLocks/>
          </p:cNvCxnSpPr>
          <p:nvPr/>
        </p:nvCxnSpPr>
        <p:spPr>
          <a:xfrm flipH="1">
            <a:off x="477275" y="5453774"/>
            <a:ext cx="428043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94" name="Straight Connector 93">
            <a:extLst>
              <a:ext uri="{FF2B5EF4-FFF2-40B4-BE49-F238E27FC236}">
                <a16:creationId xmlns="" xmlns:a16="http://schemas.microsoft.com/office/drawing/2014/main" id="{299AB65E-855B-4991-BCF1-1392F556E4E6}"/>
              </a:ext>
            </a:extLst>
          </p:cNvPr>
          <p:cNvCxnSpPr/>
          <p:nvPr/>
        </p:nvCxnSpPr>
        <p:spPr>
          <a:xfrm>
            <a:off x="418795" y="5678661"/>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97" name="Straight Connector 96">
            <a:extLst>
              <a:ext uri="{FF2B5EF4-FFF2-40B4-BE49-F238E27FC236}">
                <a16:creationId xmlns="" xmlns:a16="http://schemas.microsoft.com/office/drawing/2014/main" id="{5BD2E0D1-3CEE-4B65-9C6C-D20F2F22B309}"/>
              </a:ext>
            </a:extLst>
          </p:cNvPr>
          <p:cNvCxnSpPr>
            <a:cxnSpLocks/>
          </p:cNvCxnSpPr>
          <p:nvPr/>
        </p:nvCxnSpPr>
        <p:spPr>
          <a:xfrm>
            <a:off x="994829" y="6718870"/>
            <a:ext cx="0" cy="243167"/>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98" name="Straight Connector 97">
            <a:extLst>
              <a:ext uri="{FF2B5EF4-FFF2-40B4-BE49-F238E27FC236}">
                <a16:creationId xmlns="" xmlns:a16="http://schemas.microsoft.com/office/drawing/2014/main" id="{0D5B4F8A-BE82-4C0C-8FD4-5DDC18E55B98}"/>
              </a:ext>
            </a:extLst>
          </p:cNvPr>
          <p:cNvCxnSpPr>
            <a:cxnSpLocks/>
          </p:cNvCxnSpPr>
          <p:nvPr/>
        </p:nvCxnSpPr>
        <p:spPr>
          <a:xfrm>
            <a:off x="537528" y="6770582"/>
            <a:ext cx="0" cy="270196"/>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00" name="Straight Connector 99">
            <a:extLst>
              <a:ext uri="{FF2B5EF4-FFF2-40B4-BE49-F238E27FC236}">
                <a16:creationId xmlns="" xmlns:a16="http://schemas.microsoft.com/office/drawing/2014/main" id="{27472C12-13F2-4D5A-8D72-686530801BC4}"/>
              </a:ext>
            </a:extLst>
          </p:cNvPr>
          <p:cNvCxnSpPr>
            <a:cxnSpLocks/>
          </p:cNvCxnSpPr>
          <p:nvPr/>
        </p:nvCxnSpPr>
        <p:spPr>
          <a:xfrm>
            <a:off x="2119140" y="6689746"/>
            <a:ext cx="3145" cy="333596"/>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02" name="Straight Connector 101">
            <a:extLst>
              <a:ext uri="{FF2B5EF4-FFF2-40B4-BE49-F238E27FC236}">
                <a16:creationId xmlns="" xmlns:a16="http://schemas.microsoft.com/office/drawing/2014/main" id="{9A7E66BB-AB7F-456F-888F-0BB2A4DD84C0}"/>
              </a:ext>
            </a:extLst>
          </p:cNvPr>
          <p:cNvCxnSpPr>
            <a:cxnSpLocks/>
          </p:cNvCxnSpPr>
          <p:nvPr/>
        </p:nvCxnSpPr>
        <p:spPr>
          <a:xfrm>
            <a:off x="1647836" y="6344068"/>
            <a:ext cx="1027" cy="448794"/>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08" name="Straight Connector 107">
            <a:extLst>
              <a:ext uri="{FF2B5EF4-FFF2-40B4-BE49-F238E27FC236}">
                <a16:creationId xmlns="" xmlns:a16="http://schemas.microsoft.com/office/drawing/2014/main" id="{A1C0F3B2-4F0F-4498-9D4F-5F5A45C07273}"/>
              </a:ext>
            </a:extLst>
          </p:cNvPr>
          <p:cNvCxnSpPr>
            <a:cxnSpLocks/>
          </p:cNvCxnSpPr>
          <p:nvPr/>
        </p:nvCxnSpPr>
        <p:spPr>
          <a:xfrm>
            <a:off x="3621006" y="6731770"/>
            <a:ext cx="0" cy="210692"/>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09" name="Straight Connector 108">
            <a:extLst>
              <a:ext uri="{FF2B5EF4-FFF2-40B4-BE49-F238E27FC236}">
                <a16:creationId xmlns="" xmlns:a16="http://schemas.microsoft.com/office/drawing/2014/main" id="{3FDB2C71-C14F-425D-B188-26A2B84C88FF}"/>
              </a:ext>
            </a:extLst>
          </p:cNvPr>
          <p:cNvCxnSpPr>
            <a:cxnSpLocks/>
          </p:cNvCxnSpPr>
          <p:nvPr/>
        </p:nvCxnSpPr>
        <p:spPr>
          <a:xfrm>
            <a:off x="3179159" y="6622356"/>
            <a:ext cx="0" cy="295629"/>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11" name="Straight Connector 110">
            <a:extLst>
              <a:ext uri="{FF2B5EF4-FFF2-40B4-BE49-F238E27FC236}">
                <a16:creationId xmlns="" xmlns:a16="http://schemas.microsoft.com/office/drawing/2014/main" id="{1766ABD1-99BF-44D8-AEA0-CF3A07B8FF58}"/>
              </a:ext>
            </a:extLst>
          </p:cNvPr>
          <p:cNvCxnSpPr>
            <a:cxnSpLocks/>
          </p:cNvCxnSpPr>
          <p:nvPr/>
        </p:nvCxnSpPr>
        <p:spPr>
          <a:xfrm>
            <a:off x="4588669" y="6790070"/>
            <a:ext cx="0" cy="210692"/>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grpSp>
        <p:nvGrpSpPr>
          <p:cNvPr id="78" name="Group 77">
            <a:extLst>
              <a:ext uri="{FF2B5EF4-FFF2-40B4-BE49-F238E27FC236}">
                <a16:creationId xmlns="" xmlns:a16="http://schemas.microsoft.com/office/drawing/2014/main" id="{43841960-516E-4D71-9350-A9133CD6FA92}"/>
              </a:ext>
            </a:extLst>
          </p:cNvPr>
          <p:cNvGrpSpPr/>
          <p:nvPr/>
        </p:nvGrpSpPr>
        <p:grpSpPr>
          <a:xfrm>
            <a:off x="433337" y="7209698"/>
            <a:ext cx="5045091" cy="233315"/>
            <a:chOff x="433337" y="7235825"/>
            <a:chExt cx="5045091" cy="233315"/>
          </a:xfrm>
        </p:grpSpPr>
        <p:cxnSp>
          <p:nvCxnSpPr>
            <p:cNvPr id="93" name="Straight Connector 92">
              <a:extLst>
                <a:ext uri="{FF2B5EF4-FFF2-40B4-BE49-F238E27FC236}">
                  <a16:creationId xmlns="" xmlns:a16="http://schemas.microsoft.com/office/drawing/2014/main" id="{6D4E417B-7F2C-4BAA-A173-D3C47B1CDB55}"/>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95" name="TextBox 94">
              <a:extLst>
                <a:ext uri="{FF2B5EF4-FFF2-40B4-BE49-F238E27FC236}">
                  <a16:creationId xmlns="" xmlns:a16="http://schemas.microsoft.com/office/drawing/2014/main" id="{9498050D-DEAB-476E-8A26-550415D82573}"/>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9</a:t>
              </a:r>
            </a:p>
          </p:txBody>
        </p:sp>
      </p:grpSp>
      <p:pic>
        <p:nvPicPr>
          <p:cNvPr id="113" name="Picture 112">
            <a:extLst>
              <a:ext uri="{FF2B5EF4-FFF2-40B4-BE49-F238E27FC236}">
                <a16:creationId xmlns="" xmlns:a16="http://schemas.microsoft.com/office/drawing/2014/main" id="{7F941E32-B7AB-4569-93EB-DF190A0D5A90}"/>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r="61428"/>
          <a:stretch/>
        </p:blipFill>
        <p:spPr>
          <a:xfrm>
            <a:off x="377876" y="5830216"/>
            <a:ext cx="466809" cy="870342"/>
          </a:xfrm>
          <a:prstGeom prst="rect">
            <a:avLst/>
          </a:prstGeom>
        </p:spPr>
      </p:pic>
      <p:pic>
        <p:nvPicPr>
          <p:cNvPr id="86" name="Picture 85">
            <a:extLst>
              <a:ext uri="{FF2B5EF4-FFF2-40B4-BE49-F238E27FC236}">
                <a16:creationId xmlns="" xmlns:a16="http://schemas.microsoft.com/office/drawing/2014/main" id="{0B834453-59C0-48C1-8FFF-F0363D2E741E}"/>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6384" t="7414" r="12473" b="7564"/>
          <a:stretch/>
        </p:blipFill>
        <p:spPr>
          <a:xfrm rot="21188701">
            <a:off x="1536457" y="5916790"/>
            <a:ext cx="967854" cy="771123"/>
          </a:xfrm>
          <a:prstGeom prst="rect">
            <a:avLst/>
          </a:prstGeom>
        </p:spPr>
      </p:pic>
      <p:pic>
        <p:nvPicPr>
          <p:cNvPr id="87" name="Picture 86">
            <a:extLst>
              <a:ext uri="{FF2B5EF4-FFF2-40B4-BE49-F238E27FC236}">
                <a16:creationId xmlns="" xmlns:a16="http://schemas.microsoft.com/office/drawing/2014/main" id="{2995CEC6-B313-4C81-8EC7-F5D0156551F4}"/>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5931" t="12982" r="14337" b="9667"/>
          <a:stretch/>
        </p:blipFill>
        <p:spPr>
          <a:xfrm rot="21241044">
            <a:off x="1958857" y="6214797"/>
            <a:ext cx="962753" cy="711969"/>
          </a:xfrm>
          <a:prstGeom prst="rect">
            <a:avLst/>
          </a:prstGeom>
        </p:spPr>
      </p:pic>
    </p:spTree>
    <p:extLst>
      <p:ext uri="{BB962C8B-B14F-4D97-AF65-F5344CB8AC3E}">
        <p14:creationId xmlns:p14="http://schemas.microsoft.com/office/powerpoint/2010/main" val="4212353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 xmlns:a16="http://schemas.microsoft.com/office/drawing/2014/main" id="{CA45CEB8-4D7C-4960-95FA-D2C50ED8E7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2425" y="3277957"/>
            <a:ext cx="1923853" cy="1164572"/>
          </a:xfrm>
          <a:prstGeom prst="rect">
            <a:avLst/>
          </a:prstGeom>
        </p:spPr>
      </p:pic>
      <p:sp>
        <p:nvSpPr>
          <p:cNvPr id="25" name="TextBox 24"/>
          <p:cNvSpPr txBox="1"/>
          <p:nvPr/>
        </p:nvSpPr>
        <p:spPr>
          <a:xfrm>
            <a:off x="570705" y="5119786"/>
            <a:ext cx="4462514" cy="2078339"/>
          </a:xfrm>
          <a:prstGeom prst="rect">
            <a:avLst/>
          </a:prstGeom>
          <a:noFill/>
        </p:spPr>
        <p:txBody>
          <a:bodyPr wrap="square" lIns="69736" tIns="34868" rIns="69736" bIns="34868" rtlCol="0">
            <a:spAutoFit/>
          </a:bodyPr>
          <a:lstStyle/>
          <a:p>
            <a:pPr marL="217938" indent="-217938">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Digitale D.E.C.T draadloze intercomsysteem voor flats, appartementen of gedeelde poort ingangen.</a:t>
            </a:r>
          </a:p>
          <a:p>
            <a:pPr marL="217938" indent="-217938">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Maximaal 4 oproep knoppen, elke knop een andere handset belt.</a:t>
            </a:r>
          </a:p>
          <a:p>
            <a:pPr marL="217938" indent="-217938">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Werkbereik van 100 meter door middel van concrete (tot 500 meter open veld).</a:t>
            </a:r>
          </a:p>
          <a:p>
            <a:pPr marL="217938" indent="-217938">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1 toestel per eigenschap of appartement.</a:t>
            </a:r>
          </a:p>
          <a:p>
            <a:pPr marL="217938" indent="-217938">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Eenvoudige setup en installeren.</a:t>
            </a:r>
          </a:p>
          <a:p>
            <a:pPr marL="217938" indent="-217938">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Toetsenblok optie voor gecodeerde toegang.</a:t>
            </a:r>
          </a:p>
          <a:p>
            <a:pPr marL="217938" indent="-217938">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Gebouwd in functie van de audio-messagerie voor gemiste bellers, kunt gebruiker luisteren naar berichten op handset.</a:t>
            </a:r>
          </a:p>
          <a:p>
            <a:pPr marL="217938" indent="-217938">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2 jaar garantie van de fabrikanten.</a:t>
            </a:r>
          </a:p>
          <a:p>
            <a:pPr marL="217938" indent="-217938">
              <a:lnSpc>
                <a:spcPct val="150000"/>
              </a:lnSpc>
              <a:buClr>
                <a:srgbClr val="C00000"/>
              </a:buClr>
              <a:buSzPct val="140000"/>
              <a:buFont typeface="Century Gothic" panose="020B0502020202020204" pitchFamily="34" charset="0"/>
              <a:buChar char="―"/>
            </a:pPr>
            <a:endParaRPr lang="en-GB" sz="800" dirty="0">
              <a:latin typeface="Century Gothic" panose="020B0502020202020204" pitchFamily="34" charset="0"/>
              <a:cs typeface="Arial" panose="020B0604020202020204" pitchFamily="34" charset="0"/>
            </a:endParaRPr>
          </a:p>
        </p:txBody>
      </p:sp>
      <p:pic>
        <p:nvPicPr>
          <p:cNvPr id="49" name="Picture 18" descr="Image result for message icon">
            <a:extLst>
              <a:ext uri="{FF2B5EF4-FFF2-40B4-BE49-F238E27FC236}">
                <a16:creationId xmlns="" xmlns:a16="http://schemas.microsoft.com/office/drawing/2014/main" id="{2E2EF733-2931-4A54-BB41-2A48BD028A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3404" y="3837709"/>
            <a:ext cx="220712" cy="220712"/>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 xmlns:a16="http://schemas.microsoft.com/office/drawing/2014/main" id="{1C2ADD11-7AE8-4079-B228-1A7DAFB09AC4}"/>
              </a:ext>
            </a:extLst>
          </p:cNvPr>
          <p:cNvSpPr/>
          <p:nvPr/>
        </p:nvSpPr>
        <p:spPr>
          <a:xfrm>
            <a:off x="4474116" y="3776773"/>
            <a:ext cx="844298" cy="412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750" dirty="0">
                <a:solidFill>
                  <a:schemeClr val="tx1"/>
                </a:solidFill>
                <a:latin typeface="Century Gothic" panose="020B0502020202020204" pitchFamily="34" charset="0"/>
              </a:rPr>
              <a:t>De functie van de audio-messagerie voor gemiste bellers!</a:t>
            </a:r>
          </a:p>
          <a:p>
            <a:r>
              <a:rPr lang="nl-NL" sz="750" dirty="0">
                <a:solidFill>
                  <a:schemeClr val="tx1"/>
                </a:solidFill>
                <a:latin typeface="Century Gothic" panose="020B0502020202020204" pitchFamily="34" charset="0"/>
              </a:rPr>
              <a:t/>
            </a:r>
            <a:br>
              <a:rPr lang="nl-NL" sz="750" dirty="0">
                <a:solidFill>
                  <a:schemeClr val="tx1"/>
                </a:solidFill>
                <a:latin typeface="Century Gothic" panose="020B0502020202020204" pitchFamily="34" charset="0"/>
              </a:rPr>
            </a:br>
            <a:endParaRPr lang="en-GB" sz="750" dirty="0">
              <a:solidFill>
                <a:schemeClr val="tx1"/>
              </a:solidFill>
              <a:latin typeface="Century Gothic" panose="020B0502020202020204" pitchFamily="34" charset="0"/>
            </a:endParaRPr>
          </a:p>
        </p:txBody>
      </p:sp>
      <p:sp>
        <p:nvSpPr>
          <p:cNvPr id="51" name="Rectangle 50">
            <a:extLst>
              <a:ext uri="{FF2B5EF4-FFF2-40B4-BE49-F238E27FC236}">
                <a16:creationId xmlns="" xmlns:a16="http://schemas.microsoft.com/office/drawing/2014/main" id="{E00441FF-81F5-437A-9C21-DEF9BF366ED0}"/>
              </a:ext>
            </a:extLst>
          </p:cNvPr>
          <p:cNvSpPr/>
          <p:nvPr/>
        </p:nvSpPr>
        <p:spPr>
          <a:xfrm>
            <a:off x="4421102" y="4433447"/>
            <a:ext cx="1004926" cy="2554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750" dirty="0">
                <a:solidFill>
                  <a:schemeClr val="tx1"/>
                </a:solidFill>
                <a:latin typeface="Century Gothic" panose="020B0502020202020204" pitchFamily="34" charset="0"/>
              </a:rPr>
              <a:t>Oplaadstation</a:t>
            </a:r>
          </a:p>
          <a:p>
            <a:r>
              <a:rPr lang="en-GB" sz="750" dirty="0">
                <a:solidFill>
                  <a:schemeClr val="tx1"/>
                </a:solidFill>
                <a:latin typeface="Century Gothic" panose="020B0502020202020204" pitchFamily="34" charset="0"/>
              </a:rPr>
              <a:t/>
            </a:r>
            <a:br>
              <a:rPr lang="en-GB" sz="750" dirty="0">
                <a:solidFill>
                  <a:schemeClr val="tx1"/>
                </a:solidFill>
                <a:latin typeface="Century Gothic" panose="020B0502020202020204" pitchFamily="34" charset="0"/>
              </a:rPr>
            </a:br>
            <a:endParaRPr lang="en-GB" sz="750" dirty="0">
              <a:solidFill>
                <a:schemeClr val="tx1"/>
              </a:solidFill>
              <a:latin typeface="Century Gothic" panose="020B0502020202020204" pitchFamily="34" charset="0"/>
            </a:endParaRPr>
          </a:p>
        </p:txBody>
      </p:sp>
      <p:pic>
        <p:nvPicPr>
          <p:cNvPr id="52" name="Picture 20" descr="Image result for battery icon">
            <a:extLst>
              <a:ext uri="{FF2B5EF4-FFF2-40B4-BE49-F238E27FC236}">
                <a16:creationId xmlns="" xmlns:a16="http://schemas.microsoft.com/office/drawing/2014/main" id="{CEA27C47-F86F-4909-B594-DC9324A4AD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252169" y="4424039"/>
            <a:ext cx="240255" cy="240255"/>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 xmlns:a16="http://schemas.microsoft.com/office/drawing/2014/main" id="{51E10F1E-7BB0-4E97-BEF5-1717A77BB455}"/>
              </a:ext>
            </a:extLst>
          </p:cNvPr>
          <p:cNvSpPr/>
          <p:nvPr/>
        </p:nvSpPr>
        <p:spPr>
          <a:xfrm>
            <a:off x="2545516" y="2436515"/>
            <a:ext cx="1241128" cy="412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750" dirty="0">
                <a:solidFill>
                  <a:schemeClr val="tx1"/>
                </a:solidFill>
                <a:latin typeface="Century Gothic" panose="020B0502020202020204" pitchFamily="34" charset="0"/>
              </a:rPr>
              <a:t>Digitaal draadloos signaal voor duidelijke stem</a:t>
            </a:r>
          </a:p>
          <a:p>
            <a:r>
              <a:rPr lang="nl-NL" sz="750" dirty="0">
                <a:solidFill>
                  <a:schemeClr val="tx1"/>
                </a:solidFill>
                <a:latin typeface="Century Gothic" panose="020B0502020202020204" pitchFamily="34" charset="0"/>
              </a:rPr>
              <a:t/>
            </a:r>
            <a:br>
              <a:rPr lang="nl-NL" sz="750" dirty="0">
                <a:solidFill>
                  <a:schemeClr val="tx1"/>
                </a:solidFill>
                <a:latin typeface="Century Gothic" panose="020B0502020202020204" pitchFamily="34" charset="0"/>
              </a:rPr>
            </a:br>
            <a:endParaRPr lang="en-GB" sz="750" dirty="0">
              <a:solidFill>
                <a:schemeClr val="tx1"/>
              </a:solidFill>
              <a:latin typeface="Century Gothic" panose="020B0502020202020204" pitchFamily="34" charset="0"/>
            </a:endParaRPr>
          </a:p>
        </p:txBody>
      </p:sp>
      <p:pic>
        <p:nvPicPr>
          <p:cNvPr id="54" name="Picture 10" descr="Image result for wireless">
            <a:extLst>
              <a:ext uri="{FF2B5EF4-FFF2-40B4-BE49-F238E27FC236}">
                <a16:creationId xmlns="" xmlns:a16="http://schemas.microsoft.com/office/drawing/2014/main" id="{342A63D8-3AA1-44E0-B7E8-EB2E11004AC3}"/>
              </a:ext>
            </a:extLst>
          </p:cNvPr>
          <p:cNvPicPr>
            <a:picLocks noChangeAspect="1" noChangeArrowheads="1"/>
          </p:cNvPicPr>
          <p:nvPr/>
        </p:nvPicPr>
        <p:blipFill>
          <a:blip r:embed="rId5" cstate="print">
            <a:biLevel thresh="7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7271941">
            <a:off x="3610588" y="2366352"/>
            <a:ext cx="250338" cy="18424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 xmlns:a16="http://schemas.microsoft.com/office/drawing/2014/main" id="{17243AF5-DDF9-408C-934B-FA06A3E07758}"/>
              </a:ext>
            </a:extLst>
          </p:cNvPr>
          <p:cNvPicPr>
            <a:picLocks noChangeAspect="1"/>
          </p:cNvPicPr>
          <p:nvPr/>
        </p:nvPicPr>
        <p:blipFill>
          <a:blip r:embed="rId7" cstate="print"/>
          <a:stretch>
            <a:fillRect/>
          </a:stretch>
        </p:blipFill>
        <p:spPr>
          <a:xfrm>
            <a:off x="4236059" y="3321081"/>
            <a:ext cx="405337" cy="180150"/>
          </a:xfrm>
          <a:prstGeom prst="rect">
            <a:avLst/>
          </a:prstGeom>
        </p:spPr>
      </p:pic>
      <p:pic>
        <p:nvPicPr>
          <p:cNvPr id="59" name="Picture 58">
            <a:extLst>
              <a:ext uri="{FF2B5EF4-FFF2-40B4-BE49-F238E27FC236}">
                <a16:creationId xmlns="" xmlns:a16="http://schemas.microsoft.com/office/drawing/2014/main" id="{4C8D75EF-BF76-47CB-A6BB-FF081006EA19}"/>
              </a:ext>
            </a:extLst>
          </p:cNvPr>
          <p:cNvPicPr>
            <a:picLocks noChangeAspect="1"/>
          </p:cNvPicPr>
          <p:nvPr/>
        </p:nvPicPr>
        <p:blipFill>
          <a:blip r:embed="rId8" cstate="print"/>
          <a:stretch>
            <a:fillRect/>
          </a:stretch>
        </p:blipFill>
        <p:spPr>
          <a:xfrm>
            <a:off x="4355977" y="3552553"/>
            <a:ext cx="189575" cy="148364"/>
          </a:xfrm>
          <a:prstGeom prst="rect">
            <a:avLst/>
          </a:prstGeom>
        </p:spPr>
      </p:pic>
      <p:sp>
        <p:nvSpPr>
          <p:cNvPr id="60" name="Rectangle 59">
            <a:extLst>
              <a:ext uri="{FF2B5EF4-FFF2-40B4-BE49-F238E27FC236}">
                <a16:creationId xmlns="" xmlns:a16="http://schemas.microsoft.com/office/drawing/2014/main" id="{CB7B0A03-3815-45BC-B5BD-CD5AE6BB1EE1}"/>
              </a:ext>
            </a:extLst>
          </p:cNvPr>
          <p:cNvSpPr/>
          <p:nvPr/>
        </p:nvSpPr>
        <p:spPr>
          <a:xfrm>
            <a:off x="4659818" y="3276776"/>
            <a:ext cx="844722" cy="412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tx1"/>
                </a:solidFill>
                <a:latin typeface="Century Gothic" panose="020B0502020202020204" pitchFamily="34" charset="0"/>
              </a:rPr>
              <a:t>2x</a:t>
            </a:r>
          </a:p>
          <a:p>
            <a:r>
              <a:rPr lang="en-GB" sz="750" dirty="0">
                <a:solidFill>
                  <a:schemeClr val="tx1"/>
                </a:solidFill>
                <a:latin typeface="Century Gothic" panose="020B0502020202020204" pitchFamily="34" charset="0"/>
              </a:rPr>
              <a:t>Relais</a:t>
            </a:r>
          </a:p>
          <a:p>
            <a:r>
              <a:rPr lang="en-GB" sz="750" dirty="0">
                <a:solidFill>
                  <a:schemeClr val="tx1"/>
                </a:solidFill>
                <a:latin typeface="Century Gothic" panose="020B0502020202020204" pitchFamily="34" charset="0"/>
              </a:rPr>
              <a:t/>
            </a:r>
            <a:br>
              <a:rPr lang="en-GB" sz="750" dirty="0">
                <a:solidFill>
                  <a:schemeClr val="tx1"/>
                </a:solidFill>
                <a:latin typeface="Century Gothic" panose="020B0502020202020204" pitchFamily="34" charset="0"/>
              </a:rPr>
            </a:br>
            <a:endParaRPr lang="en-GB" sz="750" dirty="0">
              <a:solidFill>
                <a:schemeClr val="tx1"/>
              </a:solidFill>
              <a:latin typeface="Century Gothic" panose="020B0502020202020204" pitchFamily="34" charset="0"/>
            </a:endParaRPr>
          </a:p>
        </p:txBody>
      </p:sp>
      <p:sp>
        <p:nvSpPr>
          <p:cNvPr id="63" name="Rectangle 62">
            <a:extLst>
              <a:ext uri="{FF2B5EF4-FFF2-40B4-BE49-F238E27FC236}">
                <a16:creationId xmlns="" xmlns:a16="http://schemas.microsoft.com/office/drawing/2014/main" id="{7DB1DEAB-E100-4886-B2F4-7A77FD685E15}"/>
              </a:ext>
            </a:extLst>
          </p:cNvPr>
          <p:cNvSpPr/>
          <p:nvPr/>
        </p:nvSpPr>
        <p:spPr>
          <a:xfrm>
            <a:off x="1479457" y="2436055"/>
            <a:ext cx="1175131" cy="291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50" dirty="0">
                <a:solidFill>
                  <a:schemeClr val="tx1"/>
                </a:solidFill>
                <a:latin typeface="Century Gothic" panose="020B0502020202020204" pitchFamily="34" charset="0"/>
              </a:rPr>
              <a:t>Zender</a:t>
            </a:r>
          </a:p>
        </p:txBody>
      </p:sp>
      <p:sp>
        <p:nvSpPr>
          <p:cNvPr id="65" name="Rectangle 64">
            <a:extLst>
              <a:ext uri="{FF2B5EF4-FFF2-40B4-BE49-F238E27FC236}">
                <a16:creationId xmlns="" xmlns:a16="http://schemas.microsoft.com/office/drawing/2014/main" id="{2DE6595A-8B38-475C-882B-DEC98B610AA2}"/>
              </a:ext>
            </a:extLst>
          </p:cNvPr>
          <p:cNvSpPr/>
          <p:nvPr/>
        </p:nvSpPr>
        <p:spPr>
          <a:xfrm>
            <a:off x="7501" y="2940556"/>
            <a:ext cx="710592" cy="2729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50" dirty="0">
                <a:solidFill>
                  <a:schemeClr val="tx1"/>
                </a:solidFill>
                <a:latin typeface="Century Gothic" panose="020B0502020202020204" pitchFamily="34" charset="0"/>
              </a:rPr>
              <a:t>Oproep van de verlichte knoppen</a:t>
            </a:r>
          </a:p>
          <a:p>
            <a:pPr algn="ctr"/>
            <a:r>
              <a:rPr lang="nl-NL" sz="750" dirty="0">
                <a:solidFill>
                  <a:schemeClr val="tx1"/>
                </a:solidFill>
                <a:latin typeface="Century Gothic" panose="020B0502020202020204" pitchFamily="34" charset="0"/>
              </a:rPr>
              <a:t/>
            </a:r>
            <a:br>
              <a:rPr lang="nl-NL" sz="750" dirty="0">
                <a:solidFill>
                  <a:schemeClr val="tx1"/>
                </a:solidFill>
                <a:latin typeface="Century Gothic" panose="020B0502020202020204" pitchFamily="34" charset="0"/>
              </a:rPr>
            </a:br>
            <a:endParaRPr lang="en-GB" sz="750" dirty="0">
              <a:solidFill>
                <a:schemeClr val="tx1"/>
              </a:solidFill>
              <a:latin typeface="Century Gothic" panose="020B0502020202020204" pitchFamily="34" charset="0"/>
            </a:endParaRPr>
          </a:p>
        </p:txBody>
      </p:sp>
      <p:sp>
        <p:nvSpPr>
          <p:cNvPr id="67" name="Rectangle 66">
            <a:extLst>
              <a:ext uri="{FF2B5EF4-FFF2-40B4-BE49-F238E27FC236}">
                <a16:creationId xmlns="" xmlns:a16="http://schemas.microsoft.com/office/drawing/2014/main" id="{18058234-CCF4-4304-B3EB-B31C800BF6D2}"/>
              </a:ext>
            </a:extLst>
          </p:cNvPr>
          <p:cNvSpPr/>
          <p:nvPr/>
        </p:nvSpPr>
        <p:spPr>
          <a:xfrm>
            <a:off x="423258" y="4536585"/>
            <a:ext cx="1175131" cy="1936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50" dirty="0">
                <a:solidFill>
                  <a:schemeClr val="tx1"/>
                </a:solidFill>
                <a:latin typeface="Century Gothic" panose="020B0502020202020204" pitchFamily="34" charset="0"/>
              </a:rPr>
              <a:t>Verlichte optioneel toetsenbord</a:t>
            </a:r>
            <a:br>
              <a:rPr lang="en-GB" sz="750" dirty="0">
                <a:solidFill>
                  <a:schemeClr val="tx1"/>
                </a:solidFill>
                <a:latin typeface="Century Gothic" panose="020B0502020202020204" pitchFamily="34" charset="0"/>
              </a:rPr>
            </a:br>
            <a:endParaRPr lang="en-GB" sz="750" dirty="0">
              <a:solidFill>
                <a:schemeClr val="tx1"/>
              </a:solidFill>
              <a:latin typeface="Century Gothic" panose="020B0502020202020204" pitchFamily="34" charset="0"/>
            </a:endParaRPr>
          </a:p>
        </p:txBody>
      </p:sp>
      <p:sp>
        <p:nvSpPr>
          <p:cNvPr id="73" name="TextBox 72">
            <a:extLst>
              <a:ext uri="{FF2B5EF4-FFF2-40B4-BE49-F238E27FC236}">
                <a16:creationId xmlns="" xmlns:a16="http://schemas.microsoft.com/office/drawing/2014/main" id="{8119405D-30C0-4256-B9F2-A8E86D7AEC75}"/>
              </a:ext>
            </a:extLst>
          </p:cNvPr>
          <p:cNvSpPr txBox="1"/>
          <p:nvPr/>
        </p:nvSpPr>
        <p:spPr>
          <a:xfrm>
            <a:off x="781395" y="1334364"/>
            <a:ext cx="3817943" cy="809081"/>
          </a:xfrm>
          <a:prstGeom prst="rect">
            <a:avLst/>
          </a:prstGeom>
          <a:noFill/>
          <a:ln>
            <a:noFill/>
          </a:ln>
        </p:spPr>
        <p:txBody>
          <a:bodyPr wrap="square" lIns="69736" tIns="34868" rIns="69736" bIns="34868" rtlCol="0">
            <a:spAutoFit/>
          </a:bodyPr>
          <a:lstStyle/>
          <a:p>
            <a:pPr algn="ctr"/>
            <a:r>
              <a:rPr lang="en-GB" sz="1600" spc="206" dirty="0">
                <a:latin typeface="Roboto Lt" pitchFamily="2" charset="0"/>
                <a:ea typeface="Roboto Lt" pitchFamily="2" charset="0"/>
              </a:rPr>
              <a:t>MULTIFUNCTIONELE KNOP</a:t>
            </a:r>
          </a:p>
          <a:p>
            <a:pPr algn="ctr"/>
            <a:r>
              <a:rPr lang="en-GB" sz="1600" spc="206" dirty="0">
                <a:latin typeface="Roboto Lt" pitchFamily="2" charset="0"/>
                <a:ea typeface="Roboto Lt" pitchFamily="2" charset="0"/>
              </a:rPr>
              <a:t/>
            </a:r>
            <a:br>
              <a:rPr lang="en-GB" sz="1600" spc="206" dirty="0">
                <a:latin typeface="Roboto Lt" pitchFamily="2" charset="0"/>
                <a:ea typeface="Roboto Lt" pitchFamily="2" charset="0"/>
              </a:rPr>
            </a:br>
            <a:endParaRPr lang="en-GB" sz="1600" spc="206" dirty="0">
              <a:latin typeface="Roboto Lt" pitchFamily="2" charset="0"/>
              <a:ea typeface="Roboto Lt" pitchFamily="2" charset="0"/>
            </a:endParaRPr>
          </a:p>
        </p:txBody>
      </p:sp>
      <p:pic>
        <p:nvPicPr>
          <p:cNvPr id="3" name="Picture 2">
            <a:extLst>
              <a:ext uri="{FF2B5EF4-FFF2-40B4-BE49-F238E27FC236}">
                <a16:creationId xmlns="" xmlns:a16="http://schemas.microsoft.com/office/drawing/2014/main" id="{73B8AA40-B672-40E8-B64E-4F07CE4D08A6}"/>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1382294" y="2696579"/>
            <a:ext cx="1277708" cy="1679167"/>
          </a:xfrm>
          <a:prstGeom prst="rect">
            <a:avLst/>
          </a:prstGeom>
        </p:spPr>
      </p:pic>
      <p:pic>
        <p:nvPicPr>
          <p:cNvPr id="7" name="Picture 6">
            <a:extLst>
              <a:ext uri="{FF2B5EF4-FFF2-40B4-BE49-F238E27FC236}">
                <a16:creationId xmlns="" xmlns:a16="http://schemas.microsoft.com/office/drawing/2014/main" id="{00A28B32-193F-43FC-937C-7E66BB6E538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7750" y="1924272"/>
            <a:ext cx="981422" cy="2290635"/>
          </a:xfrm>
          <a:prstGeom prst="rect">
            <a:avLst/>
          </a:prstGeom>
        </p:spPr>
      </p:pic>
      <p:pic>
        <p:nvPicPr>
          <p:cNvPr id="9" name="Picture 8">
            <a:extLst>
              <a:ext uri="{FF2B5EF4-FFF2-40B4-BE49-F238E27FC236}">
                <a16:creationId xmlns="" xmlns:a16="http://schemas.microsoft.com/office/drawing/2014/main" id="{31BE186B-F435-4591-822C-E45FA7CB48B1}"/>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saturation sat="33000"/>
                    </a14:imgEffect>
                  </a14:imgLayer>
                </a14:imgProps>
              </a:ext>
              <a:ext uri="{28A0092B-C50C-407E-A947-70E740481C1C}">
                <a14:useLocalDpi xmlns:a14="http://schemas.microsoft.com/office/drawing/2010/main" val="0"/>
              </a:ext>
            </a:extLst>
          </a:blip>
          <a:srcRect r="16081"/>
          <a:stretch/>
        </p:blipFill>
        <p:spPr>
          <a:xfrm>
            <a:off x="3548145" y="3412105"/>
            <a:ext cx="662502" cy="1172096"/>
          </a:xfrm>
          <a:prstGeom prst="rect">
            <a:avLst/>
          </a:prstGeom>
        </p:spPr>
      </p:pic>
      <p:sp>
        <p:nvSpPr>
          <p:cNvPr id="74" name="TextBox 73">
            <a:extLst>
              <a:ext uri="{FF2B5EF4-FFF2-40B4-BE49-F238E27FC236}">
                <a16:creationId xmlns="" xmlns:a16="http://schemas.microsoft.com/office/drawing/2014/main" id="{952C4334-E86F-44D6-B208-C17E689BC1BD}"/>
              </a:ext>
            </a:extLst>
          </p:cNvPr>
          <p:cNvSpPr txBox="1"/>
          <p:nvPr/>
        </p:nvSpPr>
        <p:spPr>
          <a:xfrm>
            <a:off x="1663069" y="934260"/>
            <a:ext cx="2001511" cy="461665"/>
          </a:xfrm>
          <a:prstGeom prst="rect">
            <a:avLst/>
          </a:prstGeom>
          <a:noFill/>
        </p:spPr>
        <p:txBody>
          <a:bodyPr wrap="square" rtlCol="0">
            <a:spAutoFit/>
          </a:bodyPr>
          <a:lstStyle/>
          <a:p>
            <a:pPr algn="ctr"/>
            <a:r>
              <a:rPr lang="en-GB" sz="2400" dirty="0">
                <a:solidFill>
                  <a:srgbClr val="283933"/>
                </a:solidFill>
                <a:latin typeface="Roboto" pitchFamily="2" charset="0"/>
                <a:ea typeface="Roboto" pitchFamily="2" charset="0"/>
              </a:rPr>
              <a:t>D.E.C.T 703 </a:t>
            </a:r>
          </a:p>
        </p:txBody>
      </p:sp>
      <p:cxnSp>
        <p:nvCxnSpPr>
          <p:cNvPr id="75" name="Straight Connector 74">
            <a:extLst>
              <a:ext uri="{FF2B5EF4-FFF2-40B4-BE49-F238E27FC236}">
                <a16:creationId xmlns="" xmlns:a16="http://schemas.microsoft.com/office/drawing/2014/main" id="{C2094498-D097-4B1E-A381-F13502599B5C}"/>
              </a:ext>
            </a:extLst>
          </p:cNvPr>
          <p:cNvCxnSpPr>
            <a:cxnSpLocks/>
          </p:cNvCxnSpPr>
          <p:nvPr/>
        </p:nvCxnSpPr>
        <p:spPr>
          <a:xfrm flipH="1">
            <a:off x="352246" y="2526825"/>
            <a:ext cx="278082" cy="184105"/>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76" name="Straight Connector 75">
            <a:extLst>
              <a:ext uri="{FF2B5EF4-FFF2-40B4-BE49-F238E27FC236}">
                <a16:creationId xmlns="" xmlns:a16="http://schemas.microsoft.com/office/drawing/2014/main" id="{47484C26-6AAD-4289-9FD9-D516D2821EDB}"/>
              </a:ext>
            </a:extLst>
          </p:cNvPr>
          <p:cNvCxnSpPr>
            <a:cxnSpLocks/>
          </p:cNvCxnSpPr>
          <p:nvPr/>
        </p:nvCxnSpPr>
        <p:spPr>
          <a:xfrm flipV="1">
            <a:off x="968461" y="4082268"/>
            <a:ext cx="0" cy="419923"/>
          </a:xfrm>
          <a:prstGeom prst="line">
            <a:avLst/>
          </a:prstGeom>
          <a:ln w="158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77" name="Straight Connector 76">
            <a:extLst>
              <a:ext uri="{FF2B5EF4-FFF2-40B4-BE49-F238E27FC236}">
                <a16:creationId xmlns="" xmlns:a16="http://schemas.microsoft.com/office/drawing/2014/main" id="{D9B4A69B-8D35-4823-AFC1-D85628D06C2A}"/>
              </a:ext>
            </a:extLst>
          </p:cNvPr>
          <p:cNvCxnSpPr>
            <a:cxnSpLocks/>
          </p:cNvCxnSpPr>
          <p:nvPr/>
        </p:nvCxnSpPr>
        <p:spPr>
          <a:xfrm flipV="1">
            <a:off x="2792726" y="2837417"/>
            <a:ext cx="0" cy="286446"/>
          </a:xfrm>
          <a:prstGeom prst="line">
            <a:avLst/>
          </a:prstGeom>
          <a:ln w="158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78" name="Straight Connector 77">
            <a:extLst>
              <a:ext uri="{FF2B5EF4-FFF2-40B4-BE49-F238E27FC236}">
                <a16:creationId xmlns="" xmlns:a16="http://schemas.microsoft.com/office/drawing/2014/main" id="{503C43EB-7F4F-45AA-81DD-B535005D0186}"/>
              </a:ext>
            </a:extLst>
          </p:cNvPr>
          <p:cNvCxnSpPr>
            <a:cxnSpLocks/>
          </p:cNvCxnSpPr>
          <p:nvPr/>
        </p:nvCxnSpPr>
        <p:spPr>
          <a:xfrm flipV="1">
            <a:off x="2067022" y="2668296"/>
            <a:ext cx="0" cy="262116"/>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79" name="Straight Connector 78">
            <a:extLst>
              <a:ext uri="{FF2B5EF4-FFF2-40B4-BE49-F238E27FC236}">
                <a16:creationId xmlns="" xmlns:a16="http://schemas.microsoft.com/office/drawing/2014/main" id="{F785998E-00C3-4845-8451-A59DD442246D}"/>
              </a:ext>
            </a:extLst>
          </p:cNvPr>
          <p:cNvCxnSpPr>
            <a:cxnSpLocks/>
          </p:cNvCxnSpPr>
          <p:nvPr/>
        </p:nvCxnSpPr>
        <p:spPr>
          <a:xfrm flipV="1">
            <a:off x="4059956" y="3389296"/>
            <a:ext cx="88617" cy="93728"/>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80" name="Straight Connector 79">
            <a:extLst>
              <a:ext uri="{FF2B5EF4-FFF2-40B4-BE49-F238E27FC236}">
                <a16:creationId xmlns="" xmlns:a16="http://schemas.microsoft.com/office/drawing/2014/main" id="{B765C914-1BB9-4AA9-8A13-FDF1CDEF40C0}"/>
              </a:ext>
            </a:extLst>
          </p:cNvPr>
          <p:cNvCxnSpPr>
            <a:cxnSpLocks/>
            <a:endCxn id="49" idx="1"/>
          </p:cNvCxnSpPr>
          <p:nvPr/>
        </p:nvCxnSpPr>
        <p:spPr>
          <a:xfrm>
            <a:off x="4089629" y="3907267"/>
            <a:ext cx="163775" cy="40798"/>
          </a:xfrm>
          <a:prstGeom prst="line">
            <a:avLst/>
          </a:prstGeom>
          <a:ln w="158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81" name="Straight Connector 80">
            <a:extLst>
              <a:ext uri="{FF2B5EF4-FFF2-40B4-BE49-F238E27FC236}">
                <a16:creationId xmlns="" xmlns:a16="http://schemas.microsoft.com/office/drawing/2014/main" id="{DF4B525D-6523-4E95-9B63-DB77393F325F}"/>
              </a:ext>
            </a:extLst>
          </p:cNvPr>
          <p:cNvCxnSpPr>
            <a:cxnSpLocks/>
          </p:cNvCxnSpPr>
          <p:nvPr/>
        </p:nvCxnSpPr>
        <p:spPr>
          <a:xfrm>
            <a:off x="4113995" y="4445710"/>
            <a:ext cx="139921" cy="60885"/>
          </a:xfrm>
          <a:prstGeom prst="line">
            <a:avLst/>
          </a:prstGeom>
          <a:ln w="15875">
            <a:solidFill>
              <a:srgbClr val="C00000"/>
            </a:solidFill>
          </a:ln>
        </p:spPr>
        <p:style>
          <a:lnRef idx="1">
            <a:schemeClr val="accent2"/>
          </a:lnRef>
          <a:fillRef idx="0">
            <a:schemeClr val="accent2"/>
          </a:fillRef>
          <a:effectRef idx="0">
            <a:schemeClr val="accent2"/>
          </a:effectRef>
          <a:fontRef idx="minor">
            <a:schemeClr val="tx1"/>
          </a:fontRef>
        </p:style>
      </p:cxnSp>
      <p:pic>
        <p:nvPicPr>
          <p:cNvPr id="39" name="Picture 10" descr="Image result for wireless">
            <a:extLst>
              <a:ext uri="{FF2B5EF4-FFF2-40B4-BE49-F238E27FC236}">
                <a16:creationId xmlns="" xmlns:a16="http://schemas.microsoft.com/office/drawing/2014/main" id="{92EEA71A-8342-41EF-958A-6CF0DC2A514D}"/>
              </a:ext>
            </a:extLst>
          </p:cNvPr>
          <p:cNvPicPr>
            <a:picLocks noChangeAspect="1" noChangeArrowheads="1"/>
          </p:cNvPicPr>
          <p:nvPr/>
        </p:nvPicPr>
        <p:blipFill>
          <a:blip r:embed="rId5" cstate="print">
            <a:biLevel thresh="7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7271941">
            <a:off x="3527071" y="1069869"/>
            <a:ext cx="250338" cy="18424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 xmlns:a16="http://schemas.microsoft.com/office/drawing/2014/main" id="{89A8D841-D601-4F27-AAD3-3CE57FEF2003}"/>
              </a:ext>
            </a:extLst>
          </p:cNvPr>
          <p:cNvPicPr>
            <a:picLocks noChangeAspect="1"/>
          </p:cNvPicPr>
          <p:nvPr/>
        </p:nvPicPr>
        <p:blipFill>
          <a:blip r:embed="rId14" cstate="print"/>
          <a:stretch>
            <a:fillRect/>
          </a:stretch>
        </p:blipFill>
        <p:spPr>
          <a:xfrm>
            <a:off x="1407574" y="1874713"/>
            <a:ext cx="459240" cy="581549"/>
          </a:xfrm>
          <a:prstGeom prst="rect">
            <a:avLst/>
          </a:prstGeom>
        </p:spPr>
      </p:pic>
      <p:cxnSp>
        <p:nvCxnSpPr>
          <p:cNvPr id="56" name="Straight Connector 55">
            <a:extLst>
              <a:ext uri="{FF2B5EF4-FFF2-40B4-BE49-F238E27FC236}">
                <a16:creationId xmlns="" xmlns:a16="http://schemas.microsoft.com/office/drawing/2014/main" id="{349FE5E4-CBBE-429A-B824-A579188B3504}"/>
              </a:ext>
            </a:extLst>
          </p:cNvPr>
          <p:cNvCxnSpPr>
            <a:cxnSpLocks/>
          </p:cNvCxnSpPr>
          <p:nvPr/>
        </p:nvCxnSpPr>
        <p:spPr>
          <a:xfrm flipH="1" flipV="1">
            <a:off x="3404980" y="3244656"/>
            <a:ext cx="3848" cy="192176"/>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sp>
        <p:nvSpPr>
          <p:cNvPr id="57" name="Rectangle 56">
            <a:extLst>
              <a:ext uri="{FF2B5EF4-FFF2-40B4-BE49-F238E27FC236}">
                <a16:creationId xmlns="" xmlns:a16="http://schemas.microsoft.com/office/drawing/2014/main" id="{C16BE16D-34D2-4CD8-9404-D5C3E60D0EF4}"/>
              </a:ext>
            </a:extLst>
          </p:cNvPr>
          <p:cNvSpPr/>
          <p:nvPr/>
        </p:nvSpPr>
        <p:spPr>
          <a:xfrm>
            <a:off x="3270398" y="2856018"/>
            <a:ext cx="1085579" cy="412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750" dirty="0">
                <a:solidFill>
                  <a:schemeClr val="tx1"/>
                </a:solidFill>
                <a:latin typeface="Century Gothic" panose="020B0502020202020204" pitchFamily="34" charset="0"/>
              </a:rPr>
              <a:t>Handsfree muur/Desk Mount beschikbaar</a:t>
            </a:r>
          </a:p>
          <a:p>
            <a:r>
              <a:rPr lang="en-GB" sz="750" dirty="0">
                <a:solidFill>
                  <a:schemeClr val="tx1"/>
                </a:solidFill>
                <a:latin typeface="Century Gothic" panose="020B0502020202020204" pitchFamily="34" charset="0"/>
              </a:rPr>
              <a:t/>
            </a:r>
            <a:br>
              <a:rPr lang="en-GB" sz="750" dirty="0">
                <a:solidFill>
                  <a:schemeClr val="tx1"/>
                </a:solidFill>
                <a:latin typeface="Century Gothic" panose="020B0502020202020204" pitchFamily="34" charset="0"/>
              </a:rPr>
            </a:br>
            <a:endParaRPr lang="en-GB" sz="750" dirty="0">
              <a:solidFill>
                <a:schemeClr val="tx1"/>
              </a:solidFill>
              <a:latin typeface="Century Gothic" panose="020B0502020202020204" pitchFamily="34" charset="0"/>
            </a:endParaRPr>
          </a:p>
        </p:txBody>
      </p:sp>
      <p:grpSp>
        <p:nvGrpSpPr>
          <p:cNvPr id="43" name="Group 42">
            <a:extLst>
              <a:ext uri="{FF2B5EF4-FFF2-40B4-BE49-F238E27FC236}">
                <a16:creationId xmlns="" xmlns:a16="http://schemas.microsoft.com/office/drawing/2014/main" id="{67C92F97-BCCD-4E91-AD2B-AB888555D7D3}"/>
              </a:ext>
            </a:extLst>
          </p:cNvPr>
          <p:cNvGrpSpPr/>
          <p:nvPr/>
        </p:nvGrpSpPr>
        <p:grpSpPr>
          <a:xfrm>
            <a:off x="-146132" y="7209698"/>
            <a:ext cx="5041982" cy="233315"/>
            <a:chOff x="-146132" y="7235825"/>
            <a:chExt cx="5041982" cy="233315"/>
          </a:xfrm>
        </p:grpSpPr>
        <p:cxnSp>
          <p:nvCxnSpPr>
            <p:cNvPr id="44" name="Straight Connector 43">
              <a:extLst>
                <a:ext uri="{FF2B5EF4-FFF2-40B4-BE49-F238E27FC236}">
                  <a16:creationId xmlns="" xmlns:a16="http://schemas.microsoft.com/office/drawing/2014/main" id="{E0AB069F-F5B1-4B40-BFD1-1097F5A0F7BC}"/>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46" name="TextBox 45">
              <a:extLst>
                <a:ext uri="{FF2B5EF4-FFF2-40B4-BE49-F238E27FC236}">
                  <a16:creationId xmlns="" xmlns:a16="http://schemas.microsoft.com/office/drawing/2014/main" id="{48FD1133-BB84-45D8-A3FA-9D6EE8452013}"/>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10</a:t>
              </a:r>
            </a:p>
          </p:txBody>
        </p:sp>
      </p:grpSp>
      <p:grpSp>
        <p:nvGrpSpPr>
          <p:cNvPr id="64" name="Group 63">
            <a:extLst>
              <a:ext uri="{FF2B5EF4-FFF2-40B4-BE49-F238E27FC236}">
                <a16:creationId xmlns="" xmlns:a16="http://schemas.microsoft.com/office/drawing/2014/main" id="{D7E591CC-F37E-4B0A-AD80-037A69DD7EB3}"/>
              </a:ext>
            </a:extLst>
          </p:cNvPr>
          <p:cNvGrpSpPr/>
          <p:nvPr/>
        </p:nvGrpSpPr>
        <p:grpSpPr>
          <a:xfrm>
            <a:off x="433337" y="254810"/>
            <a:ext cx="4864341" cy="299372"/>
            <a:chOff x="433337" y="254810"/>
            <a:chExt cx="4864341" cy="299372"/>
          </a:xfrm>
        </p:grpSpPr>
        <p:pic>
          <p:nvPicPr>
            <p:cNvPr id="66" name="Picture 65">
              <a:extLst>
                <a:ext uri="{FF2B5EF4-FFF2-40B4-BE49-F238E27FC236}">
                  <a16:creationId xmlns="" xmlns:a16="http://schemas.microsoft.com/office/drawing/2014/main" id="{2CE1E8A0-275C-41FA-A8EF-66457F43271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68" name="Straight Connector 67">
              <a:extLst>
                <a:ext uri="{FF2B5EF4-FFF2-40B4-BE49-F238E27FC236}">
                  <a16:creationId xmlns="" xmlns:a16="http://schemas.microsoft.com/office/drawing/2014/main" id="{8832EA87-2899-44FD-A0C1-7C5AA24D8A69}"/>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69" name="TextBox 68">
              <a:extLst>
                <a:ext uri="{FF2B5EF4-FFF2-40B4-BE49-F238E27FC236}">
                  <a16:creationId xmlns="" xmlns:a16="http://schemas.microsoft.com/office/drawing/2014/main" id="{EC34D6DC-A23A-4A05-9581-8D1E385C4398}"/>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703 D.E.C.T</a:t>
              </a:r>
            </a:p>
          </p:txBody>
        </p:sp>
      </p:grpSp>
    </p:spTree>
    <p:extLst>
      <p:ext uri="{BB962C8B-B14F-4D97-AF65-F5344CB8AC3E}">
        <p14:creationId xmlns:p14="http://schemas.microsoft.com/office/powerpoint/2010/main" val="185485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9847" r="49086"/>
          <a:stretch/>
        </p:blipFill>
        <p:spPr>
          <a:xfrm>
            <a:off x="1241408" y="2912425"/>
            <a:ext cx="1202076" cy="1162200"/>
          </a:xfrm>
          <a:prstGeom prst="rect">
            <a:avLst/>
          </a:prstGeom>
        </p:spPr>
      </p:pic>
      <p:sp>
        <p:nvSpPr>
          <p:cNvPr id="12" name="Text Box 19"/>
          <p:cNvSpPr txBox="1">
            <a:spLocks noChangeArrowheads="1"/>
          </p:cNvSpPr>
          <p:nvPr/>
        </p:nvSpPr>
        <p:spPr bwMode="auto">
          <a:xfrm>
            <a:off x="2835075" y="4036019"/>
            <a:ext cx="898823" cy="19586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5071" tIns="25071" rIns="25071" bIns="25071" numCol="1" anchor="t" anchorCtr="0" compatLnSpc="1">
            <a:prstTxWarp prst="textNoShape">
              <a:avLst/>
            </a:prstTxWarp>
          </a:bodyPr>
          <a:lstStyle/>
          <a:p>
            <a:pPr algn="ctr" defTabSz="626821" eaLnBrk="0" fontAlgn="base" hangingPunct="0">
              <a:spcBef>
                <a:spcPct val="0"/>
              </a:spcBef>
              <a:spcAft>
                <a:spcPct val="0"/>
              </a:spcAft>
            </a:pPr>
            <a:r>
              <a:rPr lang="en-GB" sz="750" dirty="0">
                <a:solidFill>
                  <a:srgbClr val="000000"/>
                </a:solidFill>
                <a:latin typeface="Century Gothic" panose="020B0502020202020204" pitchFamily="34" charset="0"/>
              </a:rPr>
              <a:t>Zender</a:t>
            </a:r>
            <a:endParaRPr lang="en-US" sz="750" dirty="0">
              <a:latin typeface="Arial" panose="020B0604020202020204" pitchFamily="34" charset="0"/>
            </a:endParaRPr>
          </a:p>
        </p:txBody>
      </p:sp>
      <p:sp>
        <p:nvSpPr>
          <p:cNvPr id="13" name="Text Box 20"/>
          <p:cNvSpPr txBox="1">
            <a:spLocks noChangeArrowheads="1"/>
          </p:cNvSpPr>
          <p:nvPr/>
        </p:nvSpPr>
        <p:spPr bwMode="auto">
          <a:xfrm>
            <a:off x="321665" y="3835206"/>
            <a:ext cx="1347132" cy="35474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5071" tIns="25071" rIns="25071" bIns="25071" numCol="1" anchor="t" anchorCtr="0" compatLnSpc="1">
            <a:prstTxWarp prst="textNoShape">
              <a:avLst/>
            </a:prstTxWarp>
          </a:bodyPr>
          <a:lstStyle/>
          <a:p>
            <a:pPr algn="ctr" defTabSz="626821" eaLnBrk="0" fontAlgn="base" hangingPunct="0">
              <a:spcBef>
                <a:spcPct val="0"/>
              </a:spcBef>
              <a:spcAft>
                <a:spcPct val="0"/>
              </a:spcAft>
            </a:pPr>
            <a:r>
              <a:rPr lang="en-GB" sz="750" dirty="0">
                <a:solidFill>
                  <a:srgbClr val="000000"/>
                </a:solidFill>
                <a:latin typeface="Century Gothic" panose="020B0502020202020204" pitchFamily="34" charset="0"/>
              </a:rPr>
              <a:t>2-4 MULTI APPARTEMENT KIJKVENSTER</a:t>
            </a:r>
            <a:br>
              <a:rPr lang="en-GB" sz="750" dirty="0">
                <a:solidFill>
                  <a:srgbClr val="000000"/>
                </a:solidFill>
                <a:latin typeface="Century Gothic" panose="020B0502020202020204" pitchFamily="34" charset="0"/>
              </a:rPr>
            </a:br>
            <a:endParaRPr lang="en-US" sz="750" dirty="0">
              <a:latin typeface="Arial" panose="020B0604020202020204" pitchFamily="34" charset="0"/>
            </a:endParaRPr>
          </a:p>
        </p:txBody>
      </p:sp>
      <p:sp>
        <p:nvSpPr>
          <p:cNvPr id="22" name="Text Box 41"/>
          <p:cNvSpPr txBox="1">
            <a:spLocks noChangeArrowheads="1"/>
          </p:cNvSpPr>
          <p:nvPr/>
        </p:nvSpPr>
        <p:spPr bwMode="auto">
          <a:xfrm rot="2355707">
            <a:off x="4426651" y="902019"/>
            <a:ext cx="1055519" cy="4951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5071" tIns="25071" rIns="25071" bIns="25071" numCol="1" anchor="t" anchorCtr="0" compatLnSpc="1">
            <a:prstTxWarp prst="textNoShape">
              <a:avLst/>
            </a:prstTxWarp>
          </a:bodyPr>
          <a:lstStyle/>
          <a:p>
            <a:pPr defTabSz="626821" eaLnBrk="0" fontAlgn="base" hangingPunct="0">
              <a:spcBef>
                <a:spcPct val="0"/>
              </a:spcBef>
              <a:spcAft>
                <a:spcPct val="0"/>
              </a:spcAft>
            </a:pPr>
            <a:r>
              <a:rPr lang="en-GB" sz="2468" b="1" dirty="0">
                <a:solidFill>
                  <a:srgbClr val="FFFFFF"/>
                </a:solidFill>
                <a:latin typeface="Century Gothic" panose="020B0502020202020204" pitchFamily="34" charset="0"/>
              </a:rPr>
              <a:t>New!</a:t>
            </a:r>
            <a:endParaRPr lang="en-US" sz="1234" dirty="0">
              <a:latin typeface="Arial" panose="020B0604020202020204" pitchFamily="34"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166258470"/>
              </p:ext>
            </p:extLst>
          </p:nvPr>
        </p:nvGraphicFramePr>
        <p:xfrm>
          <a:off x="165138" y="4288307"/>
          <a:ext cx="5027089" cy="2849712"/>
        </p:xfrm>
        <a:graphic>
          <a:graphicData uri="http://schemas.openxmlformats.org/drawingml/2006/table">
            <a:tbl>
              <a:tblPr/>
              <a:tblGrid>
                <a:gridCol w="1082498">
                  <a:extLst>
                    <a:ext uri="{9D8B030D-6E8A-4147-A177-3AD203B41FA5}">
                      <a16:colId xmlns="" xmlns:a16="http://schemas.microsoft.com/office/drawing/2014/main" val="20000"/>
                    </a:ext>
                  </a:extLst>
                </a:gridCol>
                <a:gridCol w="1518082">
                  <a:extLst>
                    <a:ext uri="{9D8B030D-6E8A-4147-A177-3AD203B41FA5}">
                      <a16:colId xmlns="" xmlns:a16="http://schemas.microsoft.com/office/drawing/2014/main" val="20001"/>
                    </a:ext>
                  </a:extLst>
                </a:gridCol>
                <a:gridCol w="1373865">
                  <a:extLst>
                    <a:ext uri="{9D8B030D-6E8A-4147-A177-3AD203B41FA5}">
                      <a16:colId xmlns="" xmlns:a16="http://schemas.microsoft.com/office/drawing/2014/main" val="20003"/>
                    </a:ext>
                  </a:extLst>
                </a:gridCol>
                <a:gridCol w="1052644">
                  <a:extLst>
                    <a:ext uri="{9D8B030D-6E8A-4147-A177-3AD203B41FA5}">
                      <a16:colId xmlns="" xmlns:a16="http://schemas.microsoft.com/office/drawing/2014/main" val="20004"/>
                    </a:ext>
                  </a:extLst>
                </a:gridCol>
              </a:tblGrid>
              <a:tr h="354764">
                <a:tc>
                  <a:txBody>
                    <a:bodyPr/>
                    <a:lstStyle/>
                    <a:p>
                      <a:pPr marR="0" indent="0" algn="l" rtl="0">
                        <a:lnSpc>
                          <a:spcPct val="100000"/>
                        </a:lnSpc>
                        <a:spcBef>
                          <a:spcPts val="0"/>
                        </a:spcBef>
                        <a:spcAft>
                          <a:spcPts val="0"/>
                        </a:spcAft>
                      </a:pPr>
                      <a:r>
                        <a:rPr lang="en-GB" sz="800" b="1" kern="1400" dirty="0" err="1">
                          <a:ln>
                            <a:noFill/>
                          </a:ln>
                          <a:solidFill>
                            <a:srgbClr val="000000"/>
                          </a:solidFill>
                          <a:effectLst/>
                          <a:latin typeface="Century Gothic" panose="020B0502020202020204" pitchFamily="34" charset="0"/>
                        </a:rPr>
                        <a:t>Voeding</a:t>
                      </a:r>
                      <a:endParaRPr lang="en-GB" sz="800" b="1"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nb-NO" sz="800" kern="1400" dirty="0">
                          <a:ln>
                            <a:noFill/>
                          </a:ln>
                          <a:solidFill>
                            <a:srgbClr val="000000"/>
                          </a:solidFill>
                          <a:effectLst/>
                          <a:latin typeface="Century Gothic" panose="020B0502020202020204" pitchFamily="34" charset="0"/>
                        </a:rPr>
                        <a:t>12-24v AC/DC (24v dc-adapter inbegrepen)</a:t>
                      </a:r>
                    </a:p>
                    <a:p>
                      <a:pPr marR="0" indent="0" algn="l" rtl="0">
                        <a:lnSpc>
                          <a:spcPct val="100000"/>
                        </a:lnSpc>
                        <a:spcBef>
                          <a:spcPts val="0"/>
                        </a:spcBef>
                        <a:spcAft>
                          <a:spcPts val="0"/>
                        </a:spcAft>
                      </a:pPr>
                      <a:endParaRPr lang="en-GB" sz="800"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0" indent="0" algn="l" rtl="0">
                        <a:lnSpc>
                          <a:spcPct val="100000"/>
                        </a:lnSpc>
                        <a:spcBef>
                          <a:spcPts val="0"/>
                        </a:spcBef>
                        <a:spcAft>
                          <a:spcPts val="0"/>
                        </a:spcAft>
                      </a:pPr>
                      <a:r>
                        <a:rPr lang="nl-NL" sz="800" b="1" kern="1400" dirty="0">
                          <a:ln>
                            <a:noFill/>
                          </a:ln>
                          <a:solidFill>
                            <a:srgbClr val="000000"/>
                          </a:solidFill>
                          <a:effectLst/>
                          <a:latin typeface="Century Gothic" panose="020B0502020202020204" pitchFamily="34" charset="0"/>
                        </a:rPr>
                        <a:t>Kabel tussen toespraak eenheid &amp; zender</a:t>
                      </a:r>
                    </a:p>
                    <a:p>
                      <a:pPr marR="0" indent="0" algn="l" rtl="0">
                        <a:lnSpc>
                          <a:spcPct val="100000"/>
                        </a:lnSpc>
                        <a:spcBef>
                          <a:spcPts val="0"/>
                        </a:spcBef>
                        <a:spcAft>
                          <a:spcPts val="0"/>
                        </a:spcAft>
                      </a:pPr>
                      <a:endParaRPr lang="en-GB" sz="800" b="1"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nl-NL" sz="800" kern="1400" dirty="0">
                          <a:ln>
                            <a:noFill/>
                          </a:ln>
                          <a:solidFill>
                            <a:srgbClr val="000000"/>
                          </a:solidFill>
                          <a:effectLst/>
                          <a:latin typeface="Century Gothic" panose="020B0502020202020204" pitchFamily="34" charset="0"/>
                        </a:rPr>
                        <a:t>4 meter gescreend CAT5 opgenomen.</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182238">
                <a:tc>
                  <a:txBody>
                    <a:bodyPr/>
                    <a:lstStyle/>
                    <a:p>
                      <a:pPr marR="0" indent="0" algn="l" rtl="0">
                        <a:lnSpc>
                          <a:spcPct val="100000"/>
                        </a:lnSpc>
                        <a:spcBef>
                          <a:spcPts val="0"/>
                        </a:spcBef>
                        <a:spcAft>
                          <a:spcPts val="0"/>
                        </a:spcAft>
                      </a:pPr>
                      <a:r>
                        <a:rPr lang="en-GB" sz="800" b="1" kern="1400" dirty="0">
                          <a:ln>
                            <a:noFill/>
                          </a:ln>
                          <a:solidFill>
                            <a:srgbClr val="000000"/>
                          </a:solidFill>
                          <a:effectLst/>
                          <a:latin typeface="Century Gothic" panose="020B0502020202020204" pitchFamily="34" charset="0"/>
                        </a:rPr>
                        <a:t>Huidige draw</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en-GB" sz="800" kern="1400" dirty="0">
                          <a:ln>
                            <a:noFill/>
                          </a:ln>
                          <a:solidFill>
                            <a:srgbClr val="000000"/>
                          </a:solidFill>
                          <a:effectLst/>
                          <a:latin typeface="Century Gothic" panose="020B0502020202020204" pitchFamily="34" charset="0"/>
                        </a:rPr>
                        <a:t>50mA stand-by, 1 amp </a:t>
                      </a:r>
                      <a:r>
                        <a:rPr lang="en-GB" sz="800" kern="1400" dirty="0" err="1">
                          <a:ln>
                            <a:noFill/>
                          </a:ln>
                          <a:solidFill>
                            <a:srgbClr val="000000"/>
                          </a:solidFill>
                          <a:effectLst/>
                          <a:latin typeface="Century Gothic" panose="020B0502020202020204" pitchFamily="34" charset="0"/>
                        </a:rPr>
                        <a:t>piek</a:t>
                      </a:r>
                      <a:r>
                        <a:rPr lang="en-GB" sz="800" kern="1400" dirty="0">
                          <a:ln>
                            <a:noFill/>
                          </a:ln>
                          <a:solidFill>
                            <a:srgbClr val="000000"/>
                          </a:solidFill>
                          <a:effectLst/>
                          <a:latin typeface="Century Gothic" panose="020B0502020202020204" pitchFamily="34" charset="0"/>
                        </a:rPr>
                        <a:t>.</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0" indent="0" algn="l" rtl="0">
                        <a:lnSpc>
                          <a:spcPct val="100000"/>
                        </a:lnSpc>
                        <a:spcBef>
                          <a:spcPts val="0"/>
                        </a:spcBef>
                        <a:spcAft>
                          <a:spcPts val="0"/>
                        </a:spcAft>
                      </a:pPr>
                      <a:r>
                        <a:rPr lang="en-GB" sz="800" b="1" kern="1400" dirty="0">
                          <a:ln>
                            <a:noFill/>
                          </a:ln>
                          <a:solidFill>
                            <a:srgbClr val="000000"/>
                          </a:solidFill>
                          <a:effectLst/>
                          <a:latin typeface="Century Gothic" panose="020B0502020202020204" pitchFamily="34" charset="0"/>
                        </a:rPr>
                        <a:t>Max </a:t>
                      </a:r>
                      <a:r>
                        <a:rPr lang="en-GB" sz="800" b="1" kern="1400" dirty="0" err="1">
                          <a:ln>
                            <a:noFill/>
                          </a:ln>
                          <a:solidFill>
                            <a:srgbClr val="000000"/>
                          </a:solidFill>
                          <a:effectLst/>
                          <a:latin typeface="Century Gothic" panose="020B0502020202020204" pitchFamily="34" charset="0"/>
                        </a:rPr>
                        <a:t>kabellengte</a:t>
                      </a:r>
                      <a:endParaRPr lang="en-GB" sz="800" b="1"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en-GB" sz="800" kern="1400" dirty="0">
                          <a:ln>
                            <a:noFill/>
                          </a:ln>
                          <a:solidFill>
                            <a:srgbClr val="000000"/>
                          </a:solidFill>
                          <a:effectLst/>
                          <a:latin typeface="Century Gothic" panose="020B0502020202020204" pitchFamily="34" charset="0"/>
                        </a:rPr>
                        <a:t>8 meter max.</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54764">
                <a:tc>
                  <a:txBody>
                    <a:bodyPr/>
                    <a:lstStyle/>
                    <a:p>
                      <a:pPr marR="0" indent="0" algn="l" rtl="0">
                        <a:lnSpc>
                          <a:spcPct val="100000"/>
                        </a:lnSpc>
                        <a:spcBef>
                          <a:spcPts val="0"/>
                        </a:spcBef>
                        <a:spcAft>
                          <a:spcPts val="0"/>
                        </a:spcAft>
                      </a:pPr>
                      <a:r>
                        <a:rPr lang="en-GB" sz="800" b="1" kern="1400" dirty="0">
                          <a:ln>
                            <a:noFill/>
                          </a:ln>
                          <a:solidFill>
                            <a:srgbClr val="000000"/>
                          </a:solidFill>
                          <a:effectLst/>
                          <a:latin typeface="Century Gothic" panose="020B0502020202020204" pitchFamily="34" charset="0"/>
                        </a:rPr>
                        <a:t>Relaisuitgangen</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en-GB" sz="800" kern="1400" dirty="0">
                          <a:ln>
                            <a:noFill/>
                          </a:ln>
                          <a:solidFill>
                            <a:srgbClr val="000000"/>
                          </a:solidFill>
                          <a:effectLst/>
                          <a:latin typeface="Century Gothic" panose="020B0502020202020204" pitchFamily="34" charset="0"/>
                        </a:rPr>
                        <a:t> 2</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0" indent="0" algn="l" rtl="0">
                        <a:lnSpc>
                          <a:spcPct val="100000"/>
                        </a:lnSpc>
                        <a:spcBef>
                          <a:spcPts val="0"/>
                        </a:spcBef>
                        <a:spcAft>
                          <a:spcPts val="0"/>
                        </a:spcAft>
                      </a:pPr>
                      <a:r>
                        <a:rPr lang="en-GB" sz="800" b="1" kern="1400" dirty="0">
                          <a:ln>
                            <a:noFill/>
                          </a:ln>
                          <a:solidFill>
                            <a:srgbClr val="000000"/>
                          </a:solidFill>
                          <a:effectLst/>
                          <a:latin typeface="Century Gothic" panose="020B0502020202020204" pitchFamily="34" charset="0"/>
                        </a:rPr>
                        <a:t>Kabel </a:t>
                      </a:r>
                      <a:r>
                        <a:rPr lang="en-GB" sz="800" b="1" kern="1400" dirty="0" err="1">
                          <a:ln>
                            <a:noFill/>
                          </a:ln>
                          <a:solidFill>
                            <a:srgbClr val="000000"/>
                          </a:solidFill>
                          <a:effectLst/>
                          <a:latin typeface="Century Gothic" panose="020B0502020202020204" pitchFamily="34" charset="0"/>
                        </a:rPr>
                        <a:t>kernen</a:t>
                      </a:r>
                      <a:endParaRPr lang="en-GB" sz="800" b="1"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en-GB" sz="800" kern="1400" dirty="0">
                          <a:ln>
                            <a:noFill/>
                          </a:ln>
                          <a:solidFill>
                            <a:srgbClr val="000000"/>
                          </a:solidFill>
                          <a:effectLst/>
                          <a:latin typeface="Century Gothic" panose="020B0502020202020204" pitchFamily="34" charset="0"/>
                        </a:rPr>
                        <a:t>2 x SPK, 2 x 2 x knop, 2 x Relais, MIC, 2 x </a:t>
                      </a:r>
                      <a:r>
                        <a:rPr lang="en-GB" sz="800" kern="1400" dirty="0" err="1">
                          <a:ln>
                            <a:noFill/>
                          </a:ln>
                          <a:solidFill>
                            <a:srgbClr val="000000"/>
                          </a:solidFill>
                          <a:effectLst/>
                          <a:latin typeface="Century Gothic" panose="020B0502020202020204" pitchFamily="34" charset="0"/>
                        </a:rPr>
                        <a:t>macht</a:t>
                      </a:r>
                      <a:r>
                        <a:rPr lang="en-GB" sz="800" kern="1400" dirty="0">
                          <a:ln>
                            <a:noFill/>
                          </a:ln>
                          <a:solidFill>
                            <a:srgbClr val="000000"/>
                          </a:solidFill>
                          <a:effectLst/>
                          <a:latin typeface="Century Gothic" panose="020B0502020202020204" pitchFamily="34" charset="0"/>
                        </a:rPr>
                        <a:t>.</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54764">
                <a:tc>
                  <a:txBody>
                    <a:bodyPr/>
                    <a:lstStyle/>
                    <a:p>
                      <a:pPr marR="0" indent="0" algn="l" rtl="0">
                        <a:lnSpc>
                          <a:spcPct val="100000"/>
                        </a:lnSpc>
                        <a:spcBef>
                          <a:spcPts val="0"/>
                        </a:spcBef>
                        <a:spcAft>
                          <a:spcPts val="0"/>
                        </a:spcAft>
                      </a:pPr>
                      <a:r>
                        <a:rPr lang="en-GB" sz="800" b="1" kern="1400" dirty="0">
                          <a:ln>
                            <a:noFill/>
                          </a:ln>
                          <a:solidFill>
                            <a:srgbClr val="000000"/>
                          </a:solidFill>
                          <a:effectLst/>
                          <a:latin typeface="Century Gothic" panose="020B0502020202020204" pitchFamily="34" charset="0"/>
                        </a:rPr>
                        <a:t>Relais tijd</a:t>
                      </a:r>
                    </a:p>
                    <a:p>
                      <a:pPr marR="0" indent="0" algn="l" rtl="0">
                        <a:lnSpc>
                          <a:spcPct val="100000"/>
                        </a:lnSpc>
                        <a:spcBef>
                          <a:spcPts val="0"/>
                        </a:spcBef>
                        <a:spcAft>
                          <a:spcPts val="0"/>
                        </a:spcAft>
                      </a:pPr>
                      <a:r>
                        <a:rPr lang="en-GB" sz="800" b="1" kern="1400" dirty="0">
                          <a:ln>
                            <a:noFill/>
                          </a:ln>
                          <a:solidFill>
                            <a:srgbClr val="000000"/>
                          </a:solidFill>
                          <a:effectLst/>
                          <a:latin typeface="Century Gothic" panose="020B0502020202020204" pitchFamily="34" charset="0"/>
                        </a:rPr>
                        <a:t/>
                      </a:r>
                      <a:br>
                        <a:rPr lang="en-GB" sz="800" b="1" kern="1400" dirty="0">
                          <a:ln>
                            <a:noFill/>
                          </a:ln>
                          <a:solidFill>
                            <a:srgbClr val="000000"/>
                          </a:solidFill>
                          <a:effectLst/>
                          <a:latin typeface="Century Gothic" panose="020B0502020202020204" pitchFamily="34" charset="0"/>
                        </a:rPr>
                      </a:br>
                      <a:endParaRPr lang="en-GB" sz="800" b="1"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en-GB" sz="800" kern="1400" dirty="0">
                          <a:ln>
                            <a:noFill/>
                          </a:ln>
                          <a:solidFill>
                            <a:srgbClr val="000000"/>
                          </a:solidFill>
                          <a:effectLst/>
                          <a:latin typeface="Century Gothic" panose="020B0502020202020204" pitchFamily="34" charset="0"/>
                        </a:rPr>
                        <a:t>Verstelbare, 1,3,5,9 </a:t>
                      </a:r>
                      <a:r>
                        <a:rPr lang="en-GB" sz="800" kern="1400" dirty="0" err="1">
                          <a:ln>
                            <a:noFill/>
                          </a:ln>
                          <a:solidFill>
                            <a:srgbClr val="000000"/>
                          </a:solidFill>
                          <a:effectLst/>
                          <a:latin typeface="Century Gothic" panose="020B0502020202020204" pitchFamily="34" charset="0"/>
                        </a:rPr>
                        <a:t>seconden</a:t>
                      </a:r>
                      <a:r>
                        <a:rPr lang="en-GB" sz="800" kern="1400" dirty="0">
                          <a:ln>
                            <a:noFill/>
                          </a:ln>
                          <a:solidFill>
                            <a:srgbClr val="000000"/>
                          </a:solidFill>
                          <a:effectLst/>
                          <a:latin typeface="Century Gothic" panose="020B0502020202020204" pitchFamily="34" charset="0"/>
                        </a:rPr>
                        <a:t>.</a:t>
                      </a:r>
                      <a:br>
                        <a:rPr lang="en-GB" sz="800" kern="1400" dirty="0">
                          <a:ln>
                            <a:noFill/>
                          </a:ln>
                          <a:solidFill>
                            <a:srgbClr val="000000"/>
                          </a:solidFill>
                          <a:effectLst/>
                          <a:latin typeface="Century Gothic" panose="020B0502020202020204" pitchFamily="34" charset="0"/>
                        </a:rPr>
                      </a:br>
                      <a:endParaRPr lang="en-GB" sz="800"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0" indent="0" algn="l" rtl="0">
                        <a:lnSpc>
                          <a:spcPct val="100000"/>
                        </a:lnSpc>
                        <a:spcBef>
                          <a:spcPts val="0"/>
                        </a:spcBef>
                        <a:spcAft>
                          <a:spcPts val="0"/>
                        </a:spcAft>
                      </a:pPr>
                      <a:r>
                        <a:rPr lang="en-GB" sz="800" b="1" kern="1400" dirty="0">
                          <a:ln>
                            <a:noFill/>
                          </a:ln>
                          <a:solidFill>
                            <a:srgbClr val="000000"/>
                          </a:solidFill>
                          <a:effectLst/>
                          <a:latin typeface="Century Gothic" panose="020B0502020202020204" pitchFamily="34" charset="0"/>
                        </a:rPr>
                        <a:t>Toespraak </a:t>
                      </a:r>
                      <a:r>
                        <a:rPr lang="en-GB" sz="800" b="1" kern="1400" dirty="0" err="1">
                          <a:ln>
                            <a:noFill/>
                          </a:ln>
                          <a:solidFill>
                            <a:srgbClr val="000000"/>
                          </a:solidFill>
                          <a:effectLst/>
                          <a:latin typeface="Century Gothic" panose="020B0502020202020204" pitchFamily="34" charset="0"/>
                        </a:rPr>
                        <a:t>eenheid</a:t>
                      </a:r>
                      <a:r>
                        <a:rPr lang="en-GB" sz="800" b="1" kern="1400" dirty="0">
                          <a:ln>
                            <a:noFill/>
                          </a:ln>
                          <a:solidFill>
                            <a:srgbClr val="000000"/>
                          </a:solidFill>
                          <a:effectLst/>
                          <a:latin typeface="Century Gothic" panose="020B0502020202020204" pitchFamily="34" charset="0"/>
                        </a:rPr>
                        <a:t> IP-</a:t>
                      </a:r>
                      <a:r>
                        <a:rPr lang="en-GB" sz="800" b="1" kern="1400" dirty="0" err="1">
                          <a:ln>
                            <a:noFill/>
                          </a:ln>
                          <a:solidFill>
                            <a:srgbClr val="000000"/>
                          </a:solidFill>
                          <a:effectLst/>
                          <a:latin typeface="Century Gothic" panose="020B0502020202020204" pitchFamily="34" charset="0"/>
                        </a:rPr>
                        <a:t>classificatie</a:t>
                      </a:r>
                      <a:endParaRPr lang="en-GB" sz="800" b="1"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en-GB" sz="800" kern="1400" dirty="0">
                          <a:ln>
                            <a:noFill/>
                          </a:ln>
                          <a:solidFill>
                            <a:srgbClr val="000000"/>
                          </a:solidFill>
                          <a:effectLst/>
                          <a:latin typeface="Century Gothic" panose="020B0502020202020204" pitchFamily="34" charset="0"/>
                        </a:rPr>
                        <a:t> IP55.</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250766">
                <a:tc>
                  <a:txBody>
                    <a:bodyPr/>
                    <a:lstStyle/>
                    <a:p>
                      <a:pPr marR="0" indent="0" algn="l" rtl="0">
                        <a:lnSpc>
                          <a:spcPct val="100000"/>
                        </a:lnSpc>
                        <a:spcBef>
                          <a:spcPts val="0"/>
                        </a:spcBef>
                        <a:spcAft>
                          <a:spcPts val="0"/>
                        </a:spcAft>
                      </a:pPr>
                      <a:r>
                        <a:rPr lang="en-GB" sz="800" b="1" kern="1400" dirty="0">
                          <a:ln>
                            <a:noFill/>
                          </a:ln>
                          <a:solidFill>
                            <a:srgbClr val="000000"/>
                          </a:solidFill>
                          <a:effectLst/>
                          <a:latin typeface="Century Gothic" panose="020B0502020202020204" pitchFamily="34" charset="0"/>
                        </a:rPr>
                        <a:t>Relay belasting</a:t>
                      </a:r>
                    </a:p>
                    <a:p>
                      <a:pPr marR="0" indent="0" algn="l" rtl="0">
                        <a:lnSpc>
                          <a:spcPct val="100000"/>
                        </a:lnSpc>
                        <a:spcBef>
                          <a:spcPts val="0"/>
                        </a:spcBef>
                        <a:spcAft>
                          <a:spcPts val="0"/>
                        </a:spcAft>
                      </a:pPr>
                      <a:endParaRPr lang="en-GB" sz="800" b="1"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nl-NL" sz="800" kern="1400" dirty="0">
                          <a:ln>
                            <a:noFill/>
                          </a:ln>
                          <a:solidFill>
                            <a:srgbClr val="000000"/>
                          </a:solidFill>
                          <a:effectLst/>
                          <a:latin typeface="Century Gothic" panose="020B0502020202020204" pitchFamily="34" charset="0"/>
                        </a:rPr>
                        <a:t>Max 2 versterkers, 24v ac.</a:t>
                      </a:r>
                    </a:p>
                    <a:p>
                      <a:pPr marR="0" indent="0" algn="l" rtl="0">
                        <a:lnSpc>
                          <a:spcPct val="100000"/>
                        </a:lnSpc>
                        <a:spcBef>
                          <a:spcPts val="0"/>
                        </a:spcBef>
                        <a:spcAft>
                          <a:spcPts val="0"/>
                        </a:spcAft>
                      </a:pPr>
                      <a:endParaRPr lang="en-GB" sz="800"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0" indent="0" algn="l" rtl="0">
                        <a:lnSpc>
                          <a:spcPct val="100000"/>
                        </a:lnSpc>
                        <a:spcBef>
                          <a:spcPts val="0"/>
                        </a:spcBef>
                        <a:spcAft>
                          <a:spcPts val="0"/>
                        </a:spcAft>
                      </a:pPr>
                      <a:r>
                        <a:rPr lang="en-GB" sz="800" b="1" kern="1400" dirty="0" err="1">
                          <a:ln>
                            <a:noFill/>
                          </a:ln>
                          <a:solidFill>
                            <a:srgbClr val="000000"/>
                          </a:solidFill>
                          <a:effectLst/>
                          <a:latin typeface="Century Gothic" panose="020B0502020202020204" pitchFamily="34" charset="0"/>
                        </a:rPr>
                        <a:t>Zender</a:t>
                      </a:r>
                      <a:r>
                        <a:rPr lang="en-GB" sz="800" b="1" kern="1400" dirty="0">
                          <a:ln>
                            <a:noFill/>
                          </a:ln>
                          <a:solidFill>
                            <a:srgbClr val="000000"/>
                          </a:solidFill>
                          <a:effectLst/>
                          <a:latin typeface="Century Gothic" panose="020B0502020202020204" pitchFamily="34" charset="0"/>
                        </a:rPr>
                        <a:t> IP-</a:t>
                      </a:r>
                      <a:r>
                        <a:rPr lang="en-GB" sz="800" b="1" kern="1400" dirty="0" err="1">
                          <a:ln>
                            <a:noFill/>
                          </a:ln>
                          <a:solidFill>
                            <a:srgbClr val="000000"/>
                          </a:solidFill>
                          <a:effectLst/>
                          <a:latin typeface="Century Gothic" panose="020B0502020202020204" pitchFamily="34" charset="0"/>
                        </a:rPr>
                        <a:t>classificatie</a:t>
                      </a:r>
                      <a:endParaRPr lang="en-GB" sz="800" b="1"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en-GB" sz="800" kern="1400" dirty="0">
                          <a:ln>
                            <a:noFill/>
                          </a:ln>
                          <a:solidFill>
                            <a:srgbClr val="000000"/>
                          </a:solidFill>
                          <a:effectLst/>
                          <a:latin typeface="Century Gothic" panose="020B0502020202020204" pitchFamily="34" charset="0"/>
                        </a:rPr>
                        <a:t> IP65.</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250766">
                <a:tc>
                  <a:txBody>
                    <a:bodyPr/>
                    <a:lstStyle/>
                    <a:p>
                      <a:pPr marR="0" indent="0" algn="l" rtl="0">
                        <a:lnSpc>
                          <a:spcPct val="100000"/>
                        </a:lnSpc>
                        <a:spcBef>
                          <a:spcPts val="0"/>
                        </a:spcBef>
                        <a:spcAft>
                          <a:spcPts val="0"/>
                        </a:spcAft>
                      </a:pPr>
                      <a:r>
                        <a:rPr lang="en-GB" sz="800" b="1" kern="1400" dirty="0">
                          <a:ln>
                            <a:noFill/>
                          </a:ln>
                          <a:solidFill>
                            <a:srgbClr val="000000"/>
                          </a:solidFill>
                          <a:effectLst/>
                          <a:latin typeface="Century Gothic" panose="020B0502020202020204" pitchFamily="34" charset="0"/>
                        </a:rPr>
                        <a:t>Technologie-type</a:t>
                      </a:r>
                    </a:p>
                    <a:p>
                      <a:pPr marR="0" indent="0" algn="l" rtl="0">
                        <a:lnSpc>
                          <a:spcPct val="100000"/>
                        </a:lnSpc>
                        <a:spcBef>
                          <a:spcPts val="0"/>
                        </a:spcBef>
                        <a:spcAft>
                          <a:spcPts val="0"/>
                        </a:spcAft>
                      </a:pPr>
                      <a:endParaRPr lang="en-GB" sz="800" b="1"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en-GB" sz="800" kern="1400" dirty="0">
                          <a:ln>
                            <a:noFill/>
                          </a:ln>
                          <a:solidFill>
                            <a:srgbClr val="000000"/>
                          </a:solidFill>
                          <a:effectLst/>
                          <a:latin typeface="Century Gothic" panose="020B0502020202020204" pitchFamily="34" charset="0"/>
                        </a:rPr>
                        <a:t>Digitale DECT.</a:t>
                      </a:r>
                    </a:p>
                    <a:p>
                      <a:pPr marR="0" indent="0" algn="l" rtl="0">
                        <a:lnSpc>
                          <a:spcPct val="100000"/>
                        </a:lnSpc>
                        <a:spcBef>
                          <a:spcPts val="0"/>
                        </a:spcBef>
                        <a:spcAft>
                          <a:spcPts val="0"/>
                        </a:spcAft>
                      </a:pPr>
                      <a:endParaRPr lang="en-GB" sz="800"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0" indent="0" algn="l" rtl="0">
                        <a:lnSpc>
                          <a:spcPct val="100000"/>
                        </a:lnSpc>
                        <a:spcBef>
                          <a:spcPts val="0"/>
                        </a:spcBef>
                        <a:spcAft>
                          <a:spcPts val="0"/>
                        </a:spcAft>
                      </a:pPr>
                      <a:r>
                        <a:rPr lang="en-GB" sz="800" b="1" kern="1400" dirty="0">
                          <a:ln>
                            <a:noFill/>
                          </a:ln>
                          <a:solidFill>
                            <a:srgbClr val="000000"/>
                          </a:solidFill>
                          <a:effectLst/>
                          <a:latin typeface="Century Gothic" panose="020B0502020202020204" pitchFamily="34" charset="0"/>
                        </a:rPr>
                        <a:t>Garantie van de </a:t>
                      </a:r>
                      <a:r>
                        <a:rPr lang="en-GB" sz="800" b="1" kern="1400" dirty="0" err="1">
                          <a:ln>
                            <a:noFill/>
                          </a:ln>
                          <a:solidFill>
                            <a:srgbClr val="000000"/>
                          </a:solidFill>
                          <a:effectLst/>
                          <a:latin typeface="Century Gothic" panose="020B0502020202020204" pitchFamily="34" charset="0"/>
                        </a:rPr>
                        <a:t>fabrikant</a:t>
                      </a:r>
                      <a:endParaRPr lang="en-GB" sz="800" b="1"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en-GB" sz="800" kern="1400" dirty="0">
                          <a:ln>
                            <a:noFill/>
                          </a:ln>
                          <a:solidFill>
                            <a:srgbClr val="000000"/>
                          </a:solidFill>
                          <a:effectLst/>
                          <a:latin typeface="Century Gothic" panose="020B0502020202020204" pitchFamily="34" charset="0"/>
                        </a:rPr>
                        <a:t>2 jaar * (RTB).</a:t>
                      </a:r>
                    </a:p>
                    <a:p>
                      <a:pPr marR="0" indent="0" algn="l" rtl="0">
                        <a:lnSpc>
                          <a:spcPct val="100000"/>
                        </a:lnSpc>
                        <a:spcBef>
                          <a:spcPts val="0"/>
                        </a:spcBef>
                        <a:spcAft>
                          <a:spcPts val="0"/>
                        </a:spcAft>
                      </a:pPr>
                      <a:endParaRPr lang="en-GB" sz="800"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250766">
                <a:tc>
                  <a:txBody>
                    <a:bodyPr/>
                    <a:lstStyle/>
                    <a:p>
                      <a:pPr marR="0" indent="0" algn="l" rtl="0">
                        <a:lnSpc>
                          <a:spcPct val="100000"/>
                        </a:lnSpc>
                        <a:spcBef>
                          <a:spcPts val="0"/>
                        </a:spcBef>
                        <a:spcAft>
                          <a:spcPts val="0"/>
                        </a:spcAft>
                      </a:pPr>
                      <a:r>
                        <a:rPr lang="en-GB" sz="800" b="1" kern="1400" dirty="0">
                          <a:ln>
                            <a:noFill/>
                          </a:ln>
                          <a:solidFill>
                            <a:srgbClr val="000000"/>
                          </a:solidFill>
                          <a:effectLst/>
                          <a:latin typeface="Century Gothic" panose="020B0502020202020204" pitchFamily="34" charset="0"/>
                        </a:rPr>
                        <a:t>Toestellen per </a:t>
                      </a:r>
                      <a:r>
                        <a:rPr lang="en-GB" sz="800" b="1" kern="1400" dirty="0" err="1">
                          <a:ln>
                            <a:noFill/>
                          </a:ln>
                          <a:solidFill>
                            <a:srgbClr val="000000"/>
                          </a:solidFill>
                          <a:effectLst/>
                          <a:latin typeface="Century Gothic" panose="020B0502020202020204" pitchFamily="34" charset="0"/>
                        </a:rPr>
                        <a:t>systeem</a:t>
                      </a:r>
                      <a:endParaRPr lang="en-GB" sz="800" b="1"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en-GB" sz="800" kern="1400" dirty="0">
                          <a:ln>
                            <a:noFill/>
                          </a:ln>
                          <a:solidFill>
                            <a:srgbClr val="000000"/>
                          </a:solidFill>
                          <a:effectLst/>
                          <a:latin typeface="Century Gothic" panose="020B0502020202020204" pitchFamily="34" charset="0"/>
                        </a:rPr>
                        <a:t> 4</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0" indent="0" algn="l" rtl="0">
                        <a:lnSpc>
                          <a:spcPct val="100000"/>
                        </a:lnSpc>
                        <a:spcBef>
                          <a:spcPts val="0"/>
                        </a:spcBef>
                        <a:spcAft>
                          <a:spcPts val="0"/>
                        </a:spcAft>
                      </a:pPr>
                      <a:r>
                        <a:rPr lang="en-GB" sz="800" b="1" kern="1400" dirty="0" err="1">
                          <a:ln>
                            <a:noFill/>
                          </a:ln>
                          <a:solidFill>
                            <a:srgbClr val="000000"/>
                          </a:solidFill>
                          <a:effectLst/>
                          <a:latin typeface="Century Gothic" panose="020B0502020202020204" pitchFamily="34" charset="0"/>
                        </a:rPr>
                        <a:t>Toetsenblok</a:t>
                      </a:r>
                      <a:r>
                        <a:rPr lang="en-GB" sz="800" b="1" kern="1400" dirty="0">
                          <a:ln>
                            <a:noFill/>
                          </a:ln>
                          <a:solidFill>
                            <a:srgbClr val="000000"/>
                          </a:solidFill>
                          <a:effectLst/>
                          <a:latin typeface="Century Gothic" panose="020B0502020202020204" pitchFamily="34" charset="0"/>
                        </a:rPr>
                        <a:t> </a:t>
                      </a:r>
                      <a:r>
                        <a:rPr lang="en-GB" sz="800" b="1" kern="1400" dirty="0" err="1">
                          <a:ln>
                            <a:noFill/>
                          </a:ln>
                          <a:solidFill>
                            <a:srgbClr val="000000"/>
                          </a:solidFill>
                          <a:effectLst/>
                          <a:latin typeface="Century Gothic" panose="020B0502020202020204" pitchFamily="34" charset="0"/>
                        </a:rPr>
                        <a:t>programmering</a:t>
                      </a:r>
                      <a:endParaRPr lang="en-GB" sz="800" b="1"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en-GB" sz="800" kern="1400" dirty="0">
                          <a:ln>
                            <a:noFill/>
                          </a:ln>
                          <a:solidFill>
                            <a:srgbClr val="000000"/>
                          </a:solidFill>
                          <a:effectLst/>
                          <a:latin typeface="Century Gothic" panose="020B0502020202020204" pitchFamily="34" charset="0"/>
                        </a:rPr>
                        <a:t>Op het </a:t>
                      </a:r>
                      <a:r>
                        <a:rPr lang="en-GB" sz="800" kern="1400" dirty="0" err="1">
                          <a:ln>
                            <a:noFill/>
                          </a:ln>
                          <a:solidFill>
                            <a:srgbClr val="000000"/>
                          </a:solidFill>
                          <a:effectLst/>
                          <a:latin typeface="Century Gothic" panose="020B0502020202020204" pitchFamily="34" charset="0"/>
                        </a:rPr>
                        <a:t>toetsenblok</a:t>
                      </a:r>
                      <a:r>
                        <a:rPr lang="en-GB" sz="800" kern="1400" dirty="0">
                          <a:ln>
                            <a:noFill/>
                          </a:ln>
                          <a:solidFill>
                            <a:srgbClr val="000000"/>
                          </a:solidFill>
                          <a:effectLst/>
                          <a:latin typeface="Century Gothic" panose="020B0502020202020204" pitchFamily="34" charset="0"/>
                        </a:rPr>
                        <a:t>.</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458762">
                <a:tc>
                  <a:txBody>
                    <a:bodyPr/>
                    <a:lstStyle/>
                    <a:p>
                      <a:pPr marR="0" indent="0" algn="l" rtl="0">
                        <a:lnSpc>
                          <a:spcPct val="100000"/>
                        </a:lnSpc>
                        <a:spcBef>
                          <a:spcPts val="0"/>
                        </a:spcBef>
                        <a:spcAft>
                          <a:spcPts val="0"/>
                        </a:spcAft>
                      </a:pPr>
                      <a:r>
                        <a:rPr lang="en-GB" sz="800" b="1" kern="1400" dirty="0">
                          <a:ln>
                            <a:noFill/>
                          </a:ln>
                          <a:solidFill>
                            <a:srgbClr val="000000"/>
                          </a:solidFill>
                          <a:effectLst/>
                          <a:latin typeface="Century Gothic" panose="020B0502020202020204" pitchFamily="34" charset="0"/>
                        </a:rPr>
                        <a:t>Bereik</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nl-NL" sz="800" kern="1400" dirty="0">
                          <a:ln>
                            <a:noFill/>
                          </a:ln>
                          <a:solidFill>
                            <a:srgbClr val="000000"/>
                          </a:solidFill>
                          <a:effectLst/>
                          <a:latin typeface="Century Gothic" panose="020B0502020202020204" pitchFamily="34" charset="0"/>
                        </a:rPr>
                        <a:t>Praktische werkbereik van 100 meter. 500 meter open veld voorwaarden.</a:t>
                      </a:r>
                      <a:br>
                        <a:rPr lang="nl-NL" sz="800" kern="1400" dirty="0">
                          <a:ln>
                            <a:noFill/>
                          </a:ln>
                          <a:solidFill>
                            <a:srgbClr val="000000"/>
                          </a:solidFill>
                          <a:effectLst/>
                          <a:latin typeface="Century Gothic" panose="020B0502020202020204" pitchFamily="34" charset="0"/>
                        </a:rPr>
                      </a:br>
                      <a:endParaRPr lang="en-GB" sz="800"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0" indent="0" algn="l" rtl="0">
                        <a:lnSpc>
                          <a:spcPct val="100000"/>
                        </a:lnSpc>
                        <a:spcBef>
                          <a:spcPts val="0"/>
                        </a:spcBef>
                        <a:spcAft>
                          <a:spcPts val="0"/>
                        </a:spcAft>
                      </a:pPr>
                      <a:r>
                        <a:rPr lang="en-GB" sz="800" b="1" kern="1400" dirty="0">
                          <a:ln>
                            <a:noFill/>
                          </a:ln>
                          <a:solidFill>
                            <a:srgbClr val="000000"/>
                          </a:solidFill>
                          <a:effectLst/>
                          <a:latin typeface="Century Gothic" panose="020B0502020202020204" pitchFamily="34" charset="0"/>
                        </a:rPr>
                        <a:t>Toetsenblok codes</a:t>
                      </a:r>
                    </a:p>
                    <a:p>
                      <a:pPr marR="0" indent="0" algn="l" rtl="0">
                        <a:lnSpc>
                          <a:spcPct val="100000"/>
                        </a:lnSpc>
                        <a:spcBef>
                          <a:spcPts val="0"/>
                        </a:spcBef>
                        <a:spcAft>
                          <a:spcPts val="0"/>
                        </a:spcAft>
                      </a:pPr>
                      <a:r>
                        <a:rPr lang="en-GB" sz="800" b="1" kern="1400" dirty="0">
                          <a:ln>
                            <a:noFill/>
                          </a:ln>
                          <a:solidFill>
                            <a:srgbClr val="000000"/>
                          </a:solidFill>
                          <a:effectLst/>
                          <a:latin typeface="Century Gothic" panose="020B0502020202020204" pitchFamily="34" charset="0"/>
                        </a:rPr>
                        <a:t/>
                      </a:r>
                      <a:br>
                        <a:rPr lang="en-GB" sz="800" b="1" kern="1400" dirty="0">
                          <a:ln>
                            <a:noFill/>
                          </a:ln>
                          <a:solidFill>
                            <a:srgbClr val="000000"/>
                          </a:solidFill>
                          <a:effectLst/>
                          <a:latin typeface="Century Gothic" panose="020B0502020202020204" pitchFamily="34" charset="0"/>
                        </a:rPr>
                      </a:br>
                      <a:endParaRPr lang="en-GB" sz="800" b="1"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en-GB" sz="800" kern="1400" dirty="0">
                          <a:ln>
                            <a:noFill/>
                          </a:ln>
                          <a:solidFill>
                            <a:srgbClr val="000000"/>
                          </a:solidFill>
                          <a:effectLst/>
                          <a:latin typeface="Century Gothic" panose="020B0502020202020204" pitchFamily="34" charset="0"/>
                        </a:rPr>
                        <a:t>1200 codes totale</a:t>
                      </a:r>
                      <a:br>
                        <a:rPr lang="en-GB" sz="800" kern="1400" dirty="0">
                          <a:ln>
                            <a:noFill/>
                          </a:ln>
                          <a:solidFill>
                            <a:srgbClr val="000000"/>
                          </a:solidFill>
                          <a:effectLst/>
                          <a:latin typeface="Century Gothic" panose="020B0502020202020204" pitchFamily="34" charset="0"/>
                        </a:rPr>
                      </a:br>
                      <a:endParaRPr lang="en-GB" sz="800"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
        <p:nvSpPr>
          <p:cNvPr id="24" name="Control 42"/>
          <p:cNvSpPr>
            <a:spLocks noChangeArrowheads="1" noChangeShapeType="1"/>
          </p:cNvSpPr>
          <p:nvPr/>
        </p:nvSpPr>
        <p:spPr bwMode="auto">
          <a:xfrm>
            <a:off x="667045" y="10820302"/>
            <a:ext cx="4792273" cy="1738886"/>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sz="946" dirty="0"/>
          </a:p>
        </p:txBody>
      </p:sp>
      <p:sp>
        <p:nvSpPr>
          <p:cNvPr id="79" name="Text Box 19"/>
          <p:cNvSpPr txBox="1">
            <a:spLocks noChangeArrowheads="1"/>
          </p:cNvSpPr>
          <p:nvPr/>
        </p:nvSpPr>
        <p:spPr bwMode="auto">
          <a:xfrm>
            <a:off x="3217749" y="3148261"/>
            <a:ext cx="898823" cy="32555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5071" tIns="25071" rIns="25071" bIns="25071" numCol="1" anchor="t" anchorCtr="0" compatLnSpc="1">
            <a:prstTxWarp prst="textNoShape">
              <a:avLst/>
            </a:prstTxWarp>
          </a:bodyPr>
          <a:lstStyle/>
          <a:p>
            <a:pPr algn="ctr" defTabSz="626821" eaLnBrk="0" fontAlgn="base" hangingPunct="0">
              <a:spcBef>
                <a:spcPct val="0"/>
              </a:spcBef>
              <a:spcAft>
                <a:spcPct val="0"/>
              </a:spcAft>
            </a:pPr>
            <a:r>
              <a:rPr lang="en-GB" sz="754" dirty="0">
                <a:solidFill>
                  <a:srgbClr val="000000"/>
                </a:solidFill>
                <a:latin typeface="Century Gothic" panose="020B0502020202020204" pitchFamily="34" charset="0"/>
              </a:rPr>
              <a:t>DIGITALE DECT</a:t>
            </a:r>
          </a:p>
          <a:p>
            <a:pPr algn="ctr" defTabSz="626821" eaLnBrk="0" fontAlgn="base" hangingPunct="0">
              <a:spcBef>
                <a:spcPct val="0"/>
              </a:spcBef>
              <a:spcAft>
                <a:spcPct val="0"/>
              </a:spcAft>
            </a:pPr>
            <a:r>
              <a:rPr lang="en-GB" sz="754" dirty="0">
                <a:solidFill>
                  <a:srgbClr val="000000"/>
                </a:solidFill>
                <a:latin typeface="Century Gothic" panose="020B0502020202020204" pitchFamily="34" charset="0"/>
              </a:rPr>
              <a:t/>
            </a:r>
            <a:br>
              <a:rPr lang="en-GB" sz="754" dirty="0">
                <a:solidFill>
                  <a:srgbClr val="000000"/>
                </a:solidFill>
                <a:latin typeface="Century Gothic" panose="020B0502020202020204" pitchFamily="34" charset="0"/>
              </a:rPr>
            </a:br>
            <a:r>
              <a:rPr lang="en-GB" sz="754" dirty="0">
                <a:solidFill>
                  <a:srgbClr val="000000"/>
                </a:solidFill>
                <a:latin typeface="Century Gothic" panose="020B0502020202020204" pitchFamily="34" charset="0"/>
              </a:rPr>
              <a:t>(200M)</a:t>
            </a:r>
            <a:endParaRPr lang="en-US" sz="1234" dirty="0">
              <a:latin typeface="Arial" panose="020B0604020202020204" pitchFamily="34" charset="0"/>
            </a:endParaRPr>
          </a:p>
        </p:txBody>
      </p:sp>
      <p:sp>
        <p:nvSpPr>
          <p:cNvPr id="85" name="Text Box 19"/>
          <p:cNvSpPr txBox="1">
            <a:spLocks noChangeArrowheads="1"/>
          </p:cNvSpPr>
          <p:nvPr/>
        </p:nvSpPr>
        <p:spPr bwMode="auto">
          <a:xfrm>
            <a:off x="1779860" y="2857103"/>
            <a:ext cx="898823" cy="19586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5071" tIns="25071" rIns="25071" bIns="25071" numCol="1" anchor="t" anchorCtr="0" compatLnSpc="1">
            <a:prstTxWarp prst="textNoShape">
              <a:avLst/>
            </a:prstTxWarp>
          </a:bodyPr>
          <a:lstStyle/>
          <a:p>
            <a:pPr defTabSz="626821" eaLnBrk="0" fontAlgn="base" hangingPunct="0">
              <a:spcBef>
                <a:spcPct val="0"/>
              </a:spcBef>
              <a:spcAft>
                <a:spcPct val="0"/>
              </a:spcAft>
            </a:pPr>
            <a:r>
              <a:rPr lang="nl-NL" sz="750" dirty="0">
                <a:solidFill>
                  <a:srgbClr val="000000"/>
                </a:solidFill>
                <a:latin typeface="Century Gothic" panose="020B0502020202020204" pitchFamily="34" charset="0"/>
              </a:rPr>
              <a:t>Gedeelde poort of deur ingang</a:t>
            </a:r>
          </a:p>
          <a:p>
            <a:pPr defTabSz="626821" eaLnBrk="0" fontAlgn="base" hangingPunct="0">
              <a:spcBef>
                <a:spcPct val="0"/>
              </a:spcBef>
              <a:spcAft>
                <a:spcPct val="0"/>
              </a:spcAft>
            </a:pPr>
            <a:r>
              <a:rPr lang="nl-NL" sz="750" dirty="0">
                <a:solidFill>
                  <a:srgbClr val="000000"/>
                </a:solidFill>
                <a:latin typeface="Century Gothic" panose="020B0502020202020204" pitchFamily="34" charset="0"/>
              </a:rPr>
              <a:t/>
            </a:r>
            <a:br>
              <a:rPr lang="nl-NL" sz="750" dirty="0">
                <a:solidFill>
                  <a:srgbClr val="000000"/>
                </a:solidFill>
                <a:latin typeface="Century Gothic" panose="020B0502020202020204" pitchFamily="34" charset="0"/>
              </a:rPr>
            </a:br>
            <a:endParaRPr lang="en-US" sz="750" dirty="0">
              <a:latin typeface="Arial" panose="020B0604020202020204" pitchFamily="34" charset="0"/>
            </a:endParaRPr>
          </a:p>
        </p:txBody>
      </p:sp>
      <p:grpSp>
        <p:nvGrpSpPr>
          <p:cNvPr id="3" name="Group 2">
            <a:extLst>
              <a:ext uri="{FF2B5EF4-FFF2-40B4-BE49-F238E27FC236}">
                <a16:creationId xmlns="" xmlns:a16="http://schemas.microsoft.com/office/drawing/2014/main" id="{BC55F680-8AB0-48A9-8DCF-F23174819250}"/>
              </a:ext>
            </a:extLst>
          </p:cNvPr>
          <p:cNvGrpSpPr/>
          <p:nvPr/>
        </p:nvGrpSpPr>
        <p:grpSpPr>
          <a:xfrm>
            <a:off x="1708615" y="1782414"/>
            <a:ext cx="3141062" cy="931777"/>
            <a:chOff x="1481461" y="1858803"/>
            <a:chExt cx="3141062" cy="931777"/>
          </a:xfrm>
        </p:grpSpPr>
        <p:grpSp>
          <p:nvGrpSpPr>
            <p:cNvPr id="33" name="Group 32"/>
            <p:cNvGrpSpPr/>
            <p:nvPr/>
          </p:nvGrpSpPr>
          <p:grpSpPr>
            <a:xfrm>
              <a:off x="3958807" y="2130016"/>
              <a:ext cx="430309" cy="660164"/>
              <a:chOff x="6020681" y="3738317"/>
              <a:chExt cx="827106" cy="1275610"/>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3852" y="4141522"/>
                <a:ext cx="458676" cy="847438"/>
              </a:xfrm>
              <a:prstGeom prst="rect">
                <a:avLst/>
              </a:prstGeom>
            </p:spPr>
          </p:pic>
          <p:sp>
            <p:nvSpPr>
              <p:cNvPr id="63" name="Rounded Rectangle 62"/>
              <p:cNvSpPr/>
              <p:nvPr/>
            </p:nvSpPr>
            <p:spPr>
              <a:xfrm>
                <a:off x="6020681" y="4048642"/>
                <a:ext cx="827106" cy="965285"/>
              </a:xfrm>
              <a:prstGeom prst="roundRect">
                <a:avLst/>
              </a:pr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46" dirty="0"/>
              </a:p>
            </p:txBody>
          </p:sp>
          <p:sp>
            <p:nvSpPr>
              <p:cNvPr id="64" name="Right Triangle 63"/>
              <p:cNvSpPr/>
              <p:nvPr/>
            </p:nvSpPr>
            <p:spPr>
              <a:xfrm rot="8076586">
                <a:off x="6038259" y="3734928"/>
                <a:ext cx="788685" cy="795463"/>
              </a:xfrm>
              <a:prstGeom prst="rtTriangl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46" dirty="0"/>
              </a:p>
            </p:txBody>
          </p:sp>
        </p:grpSp>
        <p:sp>
          <p:nvSpPr>
            <p:cNvPr id="81" name="Text Box 19"/>
            <p:cNvSpPr txBox="1">
              <a:spLocks noChangeArrowheads="1"/>
            </p:cNvSpPr>
            <p:nvPr/>
          </p:nvSpPr>
          <p:spPr bwMode="auto">
            <a:xfrm>
              <a:off x="1481461" y="1858803"/>
              <a:ext cx="898823" cy="19586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5071" tIns="25071" rIns="25071" bIns="25071" numCol="1" anchor="t" anchorCtr="0" compatLnSpc="1">
              <a:prstTxWarp prst="textNoShape">
                <a:avLst/>
              </a:prstTxWarp>
            </a:bodyPr>
            <a:lstStyle/>
            <a:p>
              <a:pPr algn="ctr" defTabSz="626821" eaLnBrk="0" fontAlgn="base" hangingPunct="0">
                <a:spcBef>
                  <a:spcPct val="0"/>
                </a:spcBef>
                <a:spcAft>
                  <a:spcPct val="0"/>
                </a:spcAft>
              </a:pPr>
              <a:r>
                <a:rPr lang="en-GB" sz="750" b="1" dirty="0">
                  <a:solidFill>
                    <a:srgbClr val="000000"/>
                  </a:solidFill>
                  <a:latin typeface="Century Gothic" panose="020B0502020202020204" pitchFamily="34" charset="0"/>
                </a:rPr>
                <a:t>Huis 1</a:t>
              </a:r>
            </a:p>
            <a:p>
              <a:pPr algn="ctr" defTabSz="626821" eaLnBrk="0" fontAlgn="base" hangingPunct="0">
                <a:spcBef>
                  <a:spcPct val="0"/>
                </a:spcBef>
                <a:spcAft>
                  <a:spcPct val="0"/>
                </a:spcAft>
              </a:pPr>
              <a:r>
                <a:rPr lang="en-GB" sz="750" b="1" dirty="0">
                  <a:solidFill>
                    <a:srgbClr val="000000"/>
                  </a:solidFill>
                  <a:latin typeface="Century Gothic" panose="020B0502020202020204" pitchFamily="34" charset="0"/>
                </a:rPr>
                <a:t/>
              </a:r>
              <a:br>
                <a:rPr lang="en-GB" sz="750" b="1" dirty="0">
                  <a:solidFill>
                    <a:srgbClr val="000000"/>
                  </a:solidFill>
                  <a:latin typeface="Century Gothic" panose="020B0502020202020204" pitchFamily="34" charset="0"/>
                </a:rPr>
              </a:br>
              <a:endParaRPr lang="en-US" sz="750" dirty="0">
                <a:latin typeface="Arial" panose="020B0604020202020204" pitchFamily="34" charset="0"/>
              </a:endParaRPr>
            </a:p>
          </p:txBody>
        </p:sp>
        <p:sp>
          <p:nvSpPr>
            <p:cNvPr id="82" name="Text Box 19"/>
            <p:cNvSpPr txBox="1">
              <a:spLocks noChangeArrowheads="1"/>
            </p:cNvSpPr>
            <p:nvPr/>
          </p:nvSpPr>
          <p:spPr bwMode="auto">
            <a:xfrm>
              <a:off x="2208507" y="1858803"/>
              <a:ext cx="898823" cy="19586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5071" tIns="25071" rIns="25071" bIns="25071" numCol="1" anchor="t" anchorCtr="0" compatLnSpc="1">
              <a:prstTxWarp prst="textNoShape">
                <a:avLst/>
              </a:prstTxWarp>
            </a:bodyPr>
            <a:lstStyle/>
            <a:p>
              <a:pPr algn="ctr" defTabSz="626821" eaLnBrk="0" fontAlgn="base" hangingPunct="0">
                <a:spcBef>
                  <a:spcPct val="0"/>
                </a:spcBef>
                <a:spcAft>
                  <a:spcPct val="0"/>
                </a:spcAft>
              </a:pPr>
              <a:r>
                <a:rPr lang="en-GB" sz="750" b="1" dirty="0">
                  <a:solidFill>
                    <a:srgbClr val="000000"/>
                  </a:solidFill>
                  <a:latin typeface="Century Gothic" panose="020B0502020202020204" pitchFamily="34" charset="0"/>
                </a:rPr>
                <a:t>Huis 2</a:t>
              </a:r>
            </a:p>
            <a:p>
              <a:pPr algn="ctr" defTabSz="626821" eaLnBrk="0" fontAlgn="base" hangingPunct="0">
                <a:spcBef>
                  <a:spcPct val="0"/>
                </a:spcBef>
                <a:spcAft>
                  <a:spcPct val="0"/>
                </a:spcAft>
              </a:pPr>
              <a:r>
                <a:rPr lang="en-GB" sz="750" b="1" dirty="0">
                  <a:solidFill>
                    <a:srgbClr val="000000"/>
                  </a:solidFill>
                  <a:latin typeface="Century Gothic" panose="020B0502020202020204" pitchFamily="34" charset="0"/>
                </a:rPr>
                <a:t/>
              </a:r>
              <a:br>
                <a:rPr lang="en-GB" sz="750" b="1" dirty="0">
                  <a:solidFill>
                    <a:srgbClr val="000000"/>
                  </a:solidFill>
                  <a:latin typeface="Century Gothic" panose="020B0502020202020204" pitchFamily="34" charset="0"/>
                </a:rPr>
              </a:br>
              <a:endParaRPr lang="en-US" sz="750" dirty="0">
                <a:latin typeface="Arial" panose="020B0604020202020204" pitchFamily="34" charset="0"/>
              </a:endParaRPr>
            </a:p>
          </p:txBody>
        </p:sp>
        <p:sp>
          <p:nvSpPr>
            <p:cNvPr id="83" name="Text Box 19"/>
            <p:cNvSpPr txBox="1">
              <a:spLocks noChangeArrowheads="1"/>
            </p:cNvSpPr>
            <p:nvPr/>
          </p:nvSpPr>
          <p:spPr bwMode="auto">
            <a:xfrm>
              <a:off x="2990595" y="1858803"/>
              <a:ext cx="898823" cy="19586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5071" tIns="25071" rIns="25071" bIns="25071" numCol="1" anchor="t" anchorCtr="0" compatLnSpc="1">
              <a:prstTxWarp prst="textNoShape">
                <a:avLst/>
              </a:prstTxWarp>
            </a:bodyPr>
            <a:lstStyle/>
            <a:p>
              <a:pPr algn="ctr" defTabSz="626821" eaLnBrk="0" fontAlgn="base" hangingPunct="0">
                <a:spcBef>
                  <a:spcPct val="0"/>
                </a:spcBef>
                <a:spcAft>
                  <a:spcPct val="0"/>
                </a:spcAft>
              </a:pPr>
              <a:r>
                <a:rPr lang="en-GB" sz="750" b="1" dirty="0">
                  <a:solidFill>
                    <a:srgbClr val="000000"/>
                  </a:solidFill>
                  <a:latin typeface="Century Gothic" panose="020B0502020202020204" pitchFamily="34" charset="0"/>
                </a:rPr>
                <a:t>Huis 3</a:t>
              </a:r>
            </a:p>
            <a:p>
              <a:pPr algn="ctr" defTabSz="626821" eaLnBrk="0" fontAlgn="base" hangingPunct="0">
                <a:spcBef>
                  <a:spcPct val="0"/>
                </a:spcBef>
                <a:spcAft>
                  <a:spcPct val="0"/>
                </a:spcAft>
              </a:pPr>
              <a:r>
                <a:rPr lang="en-GB" sz="750" b="1" dirty="0">
                  <a:solidFill>
                    <a:srgbClr val="000000"/>
                  </a:solidFill>
                  <a:latin typeface="Century Gothic" panose="020B0502020202020204" pitchFamily="34" charset="0"/>
                </a:rPr>
                <a:t/>
              </a:r>
              <a:br>
                <a:rPr lang="en-GB" sz="750" b="1" dirty="0">
                  <a:solidFill>
                    <a:srgbClr val="000000"/>
                  </a:solidFill>
                  <a:latin typeface="Century Gothic" panose="020B0502020202020204" pitchFamily="34" charset="0"/>
                </a:rPr>
              </a:br>
              <a:endParaRPr lang="en-US" sz="750" dirty="0">
                <a:latin typeface="Arial" panose="020B0604020202020204" pitchFamily="34" charset="0"/>
              </a:endParaRPr>
            </a:p>
          </p:txBody>
        </p:sp>
        <p:sp>
          <p:nvSpPr>
            <p:cNvPr id="84" name="Text Box 19"/>
            <p:cNvSpPr txBox="1">
              <a:spLocks noChangeArrowheads="1"/>
            </p:cNvSpPr>
            <p:nvPr/>
          </p:nvSpPr>
          <p:spPr bwMode="auto">
            <a:xfrm>
              <a:off x="3723700" y="1858803"/>
              <a:ext cx="898823" cy="19586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5071" tIns="25071" rIns="25071" bIns="25071" numCol="1" anchor="t" anchorCtr="0" compatLnSpc="1">
              <a:prstTxWarp prst="textNoShape">
                <a:avLst/>
              </a:prstTxWarp>
            </a:bodyPr>
            <a:lstStyle/>
            <a:p>
              <a:pPr algn="ctr" defTabSz="626821" eaLnBrk="0" fontAlgn="base" hangingPunct="0">
                <a:spcBef>
                  <a:spcPct val="0"/>
                </a:spcBef>
                <a:spcAft>
                  <a:spcPct val="0"/>
                </a:spcAft>
              </a:pPr>
              <a:r>
                <a:rPr lang="en-GB" sz="750" b="1" dirty="0">
                  <a:solidFill>
                    <a:srgbClr val="000000"/>
                  </a:solidFill>
                  <a:latin typeface="Century Gothic" panose="020B0502020202020204" pitchFamily="34" charset="0"/>
                </a:rPr>
                <a:t>Huis 4</a:t>
              </a:r>
            </a:p>
            <a:p>
              <a:pPr algn="ctr" defTabSz="626821" eaLnBrk="0" fontAlgn="base" hangingPunct="0">
                <a:spcBef>
                  <a:spcPct val="0"/>
                </a:spcBef>
                <a:spcAft>
                  <a:spcPct val="0"/>
                </a:spcAft>
              </a:pPr>
              <a:r>
                <a:rPr lang="en-GB" sz="750" b="1" dirty="0">
                  <a:solidFill>
                    <a:srgbClr val="000000"/>
                  </a:solidFill>
                  <a:latin typeface="Century Gothic" panose="020B0502020202020204" pitchFamily="34" charset="0"/>
                </a:rPr>
                <a:t/>
              </a:r>
              <a:br>
                <a:rPr lang="en-GB" sz="750" b="1" dirty="0">
                  <a:solidFill>
                    <a:srgbClr val="000000"/>
                  </a:solidFill>
                  <a:latin typeface="Century Gothic" panose="020B0502020202020204" pitchFamily="34" charset="0"/>
                </a:rPr>
              </a:br>
              <a:endParaRPr lang="en-US" sz="750" dirty="0">
                <a:latin typeface="Arial" panose="020B0604020202020204" pitchFamily="34" charset="0"/>
              </a:endParaRPr>
            </a:p>
          </p:txBody>
        </p:sp>
        <p:grpSp>
          <p:nvGrpSpPr>
            <p:cNvPr id="87" name="Group 86"/>
            <p:cNvGrpSpPr/>
            <p:nvPr/>
          </p:nvGrpSpPr>
          <p:grpSpPr>
            <a:xfrm>
              <a:off x="3215950" y="2130016"/>
              <a:ext cx="430309" cy="660164"/>
              <a:chOff x="6020681" y="3738317"/>
              <a:chExt cx="827106" cy="1275610"/>
            </a:xfrm>
          </p:grpSpPr>
          <p:pic>
            <p:nvPicPr>
              <p:cNvPr id="88" name="Picture 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3852" y="4141522"/>
                <a:ext cx="458676" cy="847438"/>
              </a:xfrm>
              <a:prstGeom prst="rect">
                <a:avLst/>
              </a:prstGeom>
            </p:spPr>
          </p:pic>
          <p:sp>
            <p:nvSpPr>
              <p:cNvPr id="89" name="Rounded Rectangle 88"/>
              <p:cNvSpPr/>
              <p:nvPr/>
            </p:nvSpPr>
            <p:spPr>
              <a:xfrm>
                <a:off x="6020681" y="4048642"/>
                <a:ext cx="827106" cy="965285"/>
              </a:xfrm>
              <a:prstGeom prst="roundRect">
                <a:avLst/>
              </a:pr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46" dirty="0"/>
              </a:p>
            </p:txBody>
          </p:sp>
          <p:sp>
            <p:nvSpPr>
              <p:cNvPr id="90" name="Right Triangle 89"/>
              <p:cNvSpPr/>
              <p:nvPr/>
            </p:nvSpPr>
            <p:spPr>
              <a:xfrm rot="8076586">
                <a:off x="6038259" y="3734928"/>
                <a:ext cx="788685" cy="795463"/>
              </a:xfrm>
              <a:prstGeom prst="rtTriangl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46" dirty="0"/>
              </a:p>
            </p:txBody>
          </p:sp>
        </p:grpSp>
        <p:grpSp>
          <p:nvGrpSpPr>
            <p:cNvPr id="91" name="Group 90"/>
            <p:cNvGrpSpPr/>
            <p:nvPr/>
          </p:nvGrpSpPr>
          <p:grpSpPr>
            <a:xfrm>
              <a:off x="2470302" y="2129284"/>
              <a:ext cx="430309" cy="660164"/>
              <a:chOff x="6020681" y="3738317"/>
              <a:chExt cx="827106" cy="1275610"/>
            </a:xfrm>
          </p:grpSpPr>
          <p:pic>
            <p:nvPicPr>
              <p:cNvPr id="92" name="Picture 9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3853" y="4141522"/>
                <a:ext cx="458676" cy="847438"/>
              </a:xfrm>
              <a:prstGeom prst="rect">
                <a:avLst/>
              </a:prstGeom>
            </p:spPr>
          </p:pic>
          <p:sp>
            <p:nvSpPr>
              <p:cNvPr id="93" name="Rounded Rectangle 92"/>
              <p:cNvSpPr/>
              <p:nvPr/>
            </p:nvSpPr>
            <p:spPr>
              <a:xfrm>
                <a:off x="6020681" y="4048642"/>
                <a:ext cx="827106" cy="965285"/>
              </a:xfrm>
              <a:prstGeom prst="roundRect">
                <a:avLst/>
              </a:pr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46" dirty="0"/>
              </a:p>
            </p:txBody>
          </p:sp>
          <p:sp>
            <p:nvSpPr>
              <p:cNvPr id="94" name="Right Triangle 93"/>
              <p:cNvSpPr/>
              <p:nvPr/>
            </p:nvSpPr>
            <p:spPr>
              <a:xfrm rot="8076586">
                <a:off x="6038259" y="3734928"/>
                <a:ext cx="788685" cy="795463"/>
              </a:xfrm>
              <a:prstGeom prst="rtTriangl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46" dirty="0"/>
              </a:p>
            </p:txBody>
          </p:sp>
        </p:grpSp>
        <p:grpSp>
          <p:nvGrpSpPr>
            <p:cNvPr id="95" name="Group 94"/>
            <p:cNvGrpSpPr/>
            <p:nvPr/>
          </p:nvGrpSpPr>
          <p:grpSpPr>
            <a:xfrm>
              <a:off x="1720380" y="2130416"/>
              <a:ext cx="430309" cy="660164"/>
              <a:chOff x="6020681" y="3738317"/>
              <a:chExt cx="827106" cy="1275610"/>
            </a:xfrm>
          </p:grpSpPr>
          <p:pic>
            <p:nvPicPr>
              <p:cNvPr id="96" name="Picture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3852" y="4141522"/>
                <a:ext cx="458676" cy="847438"/>
              </a:xfrm>
              <a:prstGeom prst="rect">
                <a:avLst/>
              </a:prstGeom>
            </p:spPr>
          </p:pic>
          <p:sp>
            <p:nvSpPr>
              <p:cNvPr id="97" name="Rounded Rectangle 96"/>
              <p:cNvSpPr/>
              <p:nvPr/>
            </p:nvSpPr>
            <p:spPr>
              <a:xfrm>
                <a:off x="6020681" y="4048642"/>
                <a:ext cx="827106" cy="965285"/>
              </a:xfrm>
              <a:prstGeom prst="roundRect">
                <a:avLst/>
              </a:pr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46" dirty="0"/>
              </a:p>
            </p:txBody>
          </p:sp>
          <p:sp>
            <p:nvSpPr>
              <p:cNvPr id="98" name="Right Triangle 97"/>
              <p:cNvSpPr/>
              <p:nvPr/>
            </p:nvSpPr>
            <p:spPr>
              <a:xfrm rot="8076586">
                <a:off x="6038259" y="3734928"/>
                <a:ext cx="788685" cy="795463"/>
              </a:xfrm>
              <a:prstGeom prst="rtTriangl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46" dirty="0"/>
              </a:p>
            </p:txBody>
          </p:sp>
        </p:grpSp>
      </p:grpSp>
      <p:pic>
        <p:nvPicPr>
          <p:cNvPr id="4" name="Picture 3">
            <a:extLst>
              <a:ext uri="{FF2B5EF4-FFF2-40B4-BE49-F238E27FC236}">
                <a16:creationId xmlns="" xmlns:a16="http://schemas.microsoft.com/office/drawing/2014/main" id="{C89213D8-9479-40B7-A9ED-C4F57778DC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416" y="2033631"/>
            <a:ext cx="789551" cy="1842811"/>
          </a:xfrm>
          <a:prstGeom prst="rect">
            <a:avLst/>
          </a:prstGeom>
        </p:spPr>
      </p:pic>
      <p:pic>
        <p:nvPicPr>
          <p:cNvPr id="6" name="Picture 5">
            <a:extLst>
              <a:ext uri="{FF2B5EF4-FFF2-40B4-BE49-F238E27FC236}">
                <a16:creationId xmlns="" xmlns:a16="http://schemas.microsoft.com/office/drawing/2014/main" id="{22D3CEB9-E3B0-44A7-9F2D-4954745EE9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3944" y="2984173"/>
            <a:ext cx="863954" cy="1135410"/>
          </a:xfrm>
          <a:prstGeom prst="rect">
            <a:avLst/>
          </a:prstGeom>
        </p:spPr>
      </p:pic>
      <p:grpSp>
        <p:nvGrpSpPr>
          <p:cNvPr id="44" name="Group 43">
            <a:extLst>
              <a:ext uri="{FF2B5EF4-FFF2-40B4-BE49-F238E27FC236}">
                <a16:creationId xmlns="" xmlns:a16="http://schemas.microsoft.com/office/drawing/2014/main" id="{0A54CE57-C307-4279-AB1B-97C4F3D626A6}"/>
              </a:ext>
            </a:extLst>
          </p:cNvPr>
          <p:cNvGrpSpPr/>
          <p:nvPr/>
        </p:nvGrpSpPr>
        <p:grpSpPr>
          <a:xfrm>
            <a:off x="433337" y="254810"/>
            <a:ext cx="4864341" cy="299372"/>
            <a:chOff x="433337" y="254810"/>
            <a:chExt cx="4864341" cy="299372"/>
          </a:xfrm>
        </p:grpSpPr>
        <p:pic>
          <p:nvPicPr>
            <p:cNvPr id="45" name="Picture 44">
              <a:extLst>
                <a:ext uri="{FF2B5EF4-FFF2-40B4-BE49-F238E27FC236}">
                  <a16:creationId xmlns="" xmlns:a16="http://schemas.microsoft.com/office/drawing/2014/main" id="{2DA40F7E-69BC-40AB-8FED-7C07B83A33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46" name="Straight Connector 45">
              <a:extLst>
                <a:ext uri="{FF2B5EF4-FFF2-40B4-BE49-F238E27FC236}">
                  <a16:creationId xmlns="" xmlns:a16="http://schemas.microsoft.com/office/drawing/2014/main" id="{B20DBB31-9CE7-4EDC-9716-0196F0535BBA}"/>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47" name="TextBox 46">
              <a:extLst>
                <a:ext uri="{FF2B5EF4-FFF2-40B4-BE49-F238E27FC236}">
                  <a16:creationId xmlns="" xmlns:a16="http://schemas.microsoft.com/office/drawing/2014/main" id="{1F7E72C3-178C-4974-80C8-EAC8C442C7CC}"/>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703 D.E.C.T</a:t>
              </a:r>
            </a:p>
          </p:txBody>
        </p:sp>
      </p:grpSp>
      <p:sp>
        <p:nvSpPr>
          <p:cNvPr id="49" name="TextBox 48">
            <a:extLst>
              <a:ext uri="{FF2B5EF4-FFF2-40B4-BE49-F238E27FC236}">
                <a16:creationId xmlns="" xmlns:a16="http://schemas.microsoft.com/office/drawing/2014/main" id="{195DB402-277B-4B5D-86BA-44E15535C2C1}"/>
              </a:ext>
            </a:extLst>
          </p:cNvPr>
          <p:cNvSpPr txBox="1"/>
          <p:nvPr/>
        </p:nvSpPr>
        <p:spPr>
          <a:xfrm>
            <a:off x="820397" y="1373987"/>
            <a:ext cx="3817943" cy="316638"/>
          </a:xfrm>
          <a:prstGeom prst="rect">
            <a:avLst/>
          </a:prstGeom>
          <a:noFill/>
          <a:ln>
            <a:noFill/>
          </a:ln>
        </p:spPr>
        <p:txBody>
          <a:bodyPr wrap="square" lIns="69736" tIns="34868" rIns="69736" bIns="34868" rtlCol="0">
            <a:spAutoFit/>
          </a:bodyPr>
          <a:lstStyle/>
          <a:p>
            <a:pPr algn="ctr"/>
            <a:r>
              <a:rPr lang="en-GB" sz="1600" spc="206" dirty="0">
                <a:latin typeface="Roboto Lt" pitchFamily="2" charset="0"/>
                <a:ea typeface="Roboto Lt" pitchFamily="2" charset="0"/>
              </a:rPr>
              <a:t>MULTIFUNCTIONELE KNOP</a:t>
            </a:r>
          </a:p>
        </p:txBody>
      </p:sp>
      <p:sp>
        <p:nvSpPr>
          <p:cNvPr id="50" name="TextBox 49">
            <a:extLst>
              <a:ext uri="{FF2B5EF4-FFF2-40B4-BE49-F238E27FC236}">
                <a16:creationId xmlns="" xmlns:a16="http://schemas.microsoft.com/office/drawing/2014/main" id="{8EF7433A-DB4E-4FEB-85AA-22407DEB4D28}"/>
              </a:ext>
            </a:extLst>
          </p:cNvPr>
          <p:cNvSpPr txBox="1"/>
          <p:nvPr/>
        </p:nvSpPr>
        <p:spPr>
          <a:xfrm>
            <a:off x="1742233" y="942566"/>
            <a:ext cx="2048717" cy="461665"/>
          </a:xfrm>
          <a:prstGeom prst="rect">
            <a:avLst/>
          </a:prstGeom>
          <a:noFill/>
        </p:spPr>
        <p:txBody>
          <a:bodyPr wrap="square" rtlCol="0">
            <a:spAutoFit/>
          </a:bodyPr>
          <a:lstStyle/>
          <a:p>
            <a:pPr algn="ctr"/>
            <a:r>
              <a:rPr lang="en-GB" sz="2400" dirty="0">
                <a:solidFill>
                  <a:srgbClr val="283933"/>
                </a:solidFill>
                <a:latin typeface="Roboto" pitchFamily="2" charset="0"/>
                <a:ea typeface="Roboto" pitchFamily="2" charset="0"/>
              </a:rPr>
              <a:t>D.E.C.T 703</a:t>
            </a:r>
          </a:p>
        </p:txBody>
      </p:sp>
      <p:pic>
        <p:nvPicPr>
          <p:cNvPr id="48" name="Picture 10" descr="Image result for wireless">
            <a:extLst>
              <a:ext uri="{FF2B5EF4-FFF2-40B4-BE49-F238E27FC236}">
                <a16:creationId xmlns="" xmlns:a16="http://schemas.microsoft.com/office/drawing/2014/main" id="{2192FF5E-583A-4E24-A003-39B3ACC172BF}"/>
              </a:ext>
            </a:extLst>
          </p:cNvPr>
          <p:cNvPicPr>
            <a:picLocks noChangeAspect="1" noChangeArrowheads="1"/>
          </p:cNvPicPr>
          <p:nvPr/>
        </p:nvPicPr>
        <p:blipFill>
          <a:blip r:embed="rId7" cstate="print">
            <a:biLevel thresh="7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7271941">
            <a:off x="3598376" y="1089043"/>
            <a:ext cx="250338" cy="18424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Image result for wireless">
            <a:extLst>
              <a:ext uri="{FF2B5EF4-FFF2-40B4-BE49-F238E27FC236}">
                <a16:creationId xmlns="" xmlns:a16="http://schemas.microsoft.com/office/drawing/2014/main" id="{E07298AC-1057-42B2-B439-1C8E537DECFD}"/>
              </a:ext>
            </a:extLst>
          </p:cNvPr>
          <p:cNvPicPr>
            <a:picLocks noChangeAspect="1" noChangeArrowheads="1"/>
          </p:cNvPicPr>
          <p:nvPr/>
        </p:nvPicPr>
        <p:blipFill>
          <a:blip r:embed="rId7" cstate="print">
            <a:biLevel thresh="7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2144548">
            <a:off x="3005175" y="2741151"/>
            <a:ext cx="481401" cy="354312"/>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 xmlns:a16="http://schemas.microsoft.com/office/drawing/2014/main" id="{03872962-BD8C-4560-8507-2300FDB6F806}"/>
              </a:ext>
            </a:extLst>
          </p:cNvPr>
          <p:cNvGrpSpPr/>
          <p:nvPr/>
        </p:nvGrpSpPr>
        <p:grpSpPr>
          <a:xfrm>
            <a:off x="433337" y="7209698"/>
            <a:ext cx="5045091" cy="233315"/>
            <a:chOff x="433337" y="7235825"/>
            <a:chExt cx="5045091" cy="233315"/>
          </a:xfrm>
        </p:grpSpPr>
        <p:cxnSp>
          <p:nvCxnSpPr>
            <p:cNvPr id="53" name="Straight Connector 52">
              <a:extLst>
                <a:ext uri="{FF2B5EF4-FFF2-40B4-BE49-F238E27FC236}">
                  <a16:creationId xmlns="" xmlns:a16="http://schemas.microsoft.com/office/drawing/2014/main" id="{9A2CBCCA-5360-4850-92E6-68FA5A5396F1}"/>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54" name="TextBox 53">
              <a:extLst>
                <a:ext uri="{FF2B5EF4-FFF2-40B4-BE49-F238E27FC236}">
                  <a16:creationId xmlns="" xmlns:a16="http://schemas.microsoft.com/office/drawing/2014/main" id="{645118FE-C2CD-4E92-B6AD-E9B28F5907D4}"/>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11</a:t>
              </a:r>
            </a:p>
          </p:txBody>
        </p:sp>
      </p:grpSp>
      <p:cxnSp>
        <p:nvCxnSpPr>
          <p:cNvPr id="56" name="Straight Connector 55">
            <a:extLst>
              <a:ext uri="{FF2B5EF4-FFF2-40B4-BE49-F238E27FC236}">
                <a16:creationId xmlns="" xmlns:a16="http://schemas.microsoft.com/office/drawing/2014/main" id="{A65868BA-F052-48D9-A089-162691975985}"/>
              </a:ext>
            </a:extLst>
          </p:cNvPr>
          <p:cNvCxnSpPr>
            <a:cxnSpLocks/>
          </p:cNvCxnSpPr>
          <p:nvPr/>
        </p:nvCxnSpPr>
        <p:spPr>
          <a:xfrm>
            <a:off x="1130036" y="3636068"/>
            <a:ext cx="79973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 xmlns:a16="http://schemas.microsoft.com/office/drawing/2014/main" id="{DA1995A7-2F21-4313-A906-C38A2B667A8F}"/>
              </a:ext>
            </a:extLst>
          </p:cNvPr>
          <p:cNvCxnSpPr>
            <a:cxnSpLocks/>
          </p:cNvCxnSpPr>
          <p:nvPr/>
        </p:nvCxnSpPr>
        <p:spPr>
          <a:xfrm>
            <a:off x="2229271" y="3493525"/>
            <a:ext cx="324673"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90020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109">
            <a:extLst>
              <a:ext uri="{FF2B5EF4-FFF2-40B4-BE49-F238E27FC236}">
                <a16:creationId xmlns="" xmlns:a16="http://schemas.microsoft.com/office/drawing/2014/main" id="{1C981A2D-3A82-484A-85C9-46382FD746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2493" y="3607190"/>
            <a:ext cx="1104233" cy="668429"/>
          </a:xfrm>
          <a:prstGeom prst="rect">
            <a:avLst/>
          </a:prstGeom>
        </p:spPr>
      </p:pic>
      <p:pic>
        <p:nvPicPr>
          <p:cNvPr id="16" name="Picture 15">
            <a:extLst>
              <a:ext uri="{FF2B5EF4-FFF2-40B4-BE49-F238E27FC236}">
                <a16:creationId xmlns="" xmlns:a16="http://schemas.microsoft.com/office/drawing/2014/main" id="{978D3B91-4A47-4AA0-B3D1-031BA196ACE0}"/>
              </a:ext>
            </a:extLst>
          </p:cNvPr>
          <p:cNvPicPr>
            <a:picLocks noChangeAspect="1"/>
          </p:cNvPicPr>
          <p:nvPr/>
        </p:nvPicPr>
        <p:blipFill>
          <a:blip r:embed="rId3"/>
          <a:stretch>
            <a:fillRect/>
          </a:stretch>
        </p:blipFill>
        <p:spPr>
          <a:xfrm>
            <a:off x="1809933" y="3722683"/>
            <a:ext cx="457240" cy="682811"/>
          </a:xfrm>
          <a:prstGeom prst="rect">
            <a:avLst/>
          </a:prstGeom>
        </p:spPr>
      </p:pic>
      <p:sp>
        <p:nvSpPr>
          <p:cNvPr id="45" name="TextBox 44"/>
          <p:cNvSpPr txBox="1"/>
          <p:nvPr/>
        </p:nvSpPr>
        <p:spPr>
          <a:xfrm>
            <a:off x="680308" y="2460369"/>
            <a:ext cx="1714745" cy="524131"/>
          </a:xfrm>
          <a:prstGeom prst="rect">
            <a:avLst/>
          </a:prstGeom>
          <a:noFill/>
        </p:spPr>
        <p:txBody>
          <a:bodyPr wrap="square" lIns="69736" tIns="34868" rIns="69736" bIns="34868" rtlCol="0">
            <a:spAutoFit/>
          </a:bodyPr>
          <a:lstStyle/>
          <a:p>
            <a:pPr>
              <a:buClr>
                <a:srgbClr val="C00000"/>
              </a:buClr>
              <a:buSzPct val="140000"/>
            </a:pPr>
            <a:r>
              <a:rPr lang="nl-NL" sz="754" dirty="0">
                <a:latin typeface="Century Gothic" panose="020B0502020202020204" pitchFamily="34" charset="0"/>
                <a:cs typeface="Arial" panose="020B0604020202020204" pitchFamily="34" charset="0"/>
              </a:rPr>
              <a:t>2 knop kit, met 2 handsets, hooded paneel.</a:t>
            </a:r>
          </a:p>
          <a:p>
            <a:pPr>
              <a:buClr>
                <a:srgbClr val="C00000"/>
              </a:buClr>
              <a:buSzPct val="140000"/>
            </a:pPr>
            <a:r>
              <a:rPr lang="nl-NL" sz="754" dirty="0">
                <a:latin typeface="Century Gothic" panose="020B0502020202020204" pitchFamily="34" charset="0"/>
                <a:cs typeface="Arial" panose="020B0604020202020204" pitchFamily="34" charset="0"/>
              </a:rPr>
              <a:t/>
            </a:r>
            <a:br>
              <a:rPr lang="nl-NL" sz="754" dirty="0">
                <a:latin typeface="Century Gothic" panose="020B0502020202020204" pitchFamily="34" charset="0"/>
                <a:cs typeface="Arial" panose="020B0604020202020204" pitchFamily="34" charset="0"/>
              </a:rPr>
            </a:br>
            <a:endParaRPr lang="en-GB" sz="686" dirty="0">
              <a:latin typeface="Century Gothic" panose="020B0502020202020204" pitchFamily="34" charset="0"/>
              <a:cs typeface="Arial" panose="020B0604020202020204" pitchFamily="34" charset="0"/>
            </a:endParaRPr>
          </a:p>
        </p:txBody>
      </p:sp>
      <p:pic>
        <p:nvPicPr>
          <p:cNvPr id="6" name="Picture 5">
            <a:extLst>
              <a:ext uri="{FF2B5EF4-FFF2-40B4-BE49-F238E27FC236}">
                <a16:creationId xmlns="" xmlns:a16="http://schemas.microsoft.com/office/drawing/2014/main" id="{AEDC6E7A-0D2D-4F22-9525-417B695554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461" y="939316"/>
            <a:ext cx="719068" cy="1540650"/>
          </a:xfrm>
          <a:prstGeom prst="rect">
            <a:avLst/>
          </a:prstGeom>
        </p:spPr>
      </p:pic>
      <p:pic>
        <p:nvPicPr>
          <p:cNvPr id="8" name="Picture 7">
            <a:extLst>
              <a:ext uri="{FF2B5EF4-FFF2-40B4-BE49-F238E27FC236}">
                <a16:creationId xmlns="" xmlns:a16="http://schemas.microsoft.com/office/drawing/2014/main" id="{D9452101-9144-4150-8588-D7076334B8B0}"/>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1166872" y="1350809"/>
            <a:ext cx="702776" cy="923589"/>
          </a:xfrm>
          <a:prstGeom prst="rect">
            <a:avLst/>
          </a:prstGeom>
        </p:spPr>
      </p:pic>
      <p:pic>
        <p:nvPicPr>
          <p:cNvPr id="10" name="Picture 9">
            <a:extLst>
              <a:ext uri="{FF2B5EF4-FFF2-40B4-BE49-F238E27FC236}">
                <a16:creationId xmlns="" xmlns:a16="http://schemas.microsoft.com/office/drawing/2014/main" id="{A48E81C9-56F2-41DD-9350-12B521E7D56F}"/>
              </a:ext>
            </a:extLst>
          </p:cNvPr>
          <p:cNvPicPr>
            <a:picLocks noChangeAspect="1"/>
          </p:cNvPicPr>
          <p:nvPr/>
        </p:nvPicPr>
        <p:blipFill>
          <a:blip r:embed="rId7" cstate="print"/>
          <a:stretch>
            <a:fillRect/>
          </a:stretch>
        </p:blipFill>
        <p:spPr>
          <a:xfrm>
            <a:off x="1490322" y="1751110"/>
            <a:ext cx="461703" cy="684684"/>
          </a:xfrm>
          <a:prstGeom prst="rect">
            <a:avLst/>
          </a:prstGeom>
        </p:spPr>
      </p:pic>
      <p:pic>
        <p:nvPicPr>
          <p:cNvPr id="13" name="Picture 12">
            <a:extLst>
              <a:ext uri="{FF2B5EF4-FFF2-40B4-BE49-F238E27FC236}">
                <a16:creationId xmlns="" xmlns:a16="http://schemas.microsoft.com/office/drawing/2014/main" id="{02AB1AE9-5548-4AA2-A8C0-0004280B1500}"/>
              </a:ext>
            </a:extLst>
          </p:cNvPr>
          <p:cNvPicPr>
            <a:picLocks noChangeAspect="1"/>
          </p:cNvPicPr>
          <p:nvPr/>
        </p:nvPicPr>
        <p:blipFill>
          <a:blip r:embed="rId7" cstate="print"/>
          <a:stretch>
            <a:fillRect/>
          </a:stretch>
        </p:blipFill>
        <p:spPr>
          <a:xfrm>
            <a:off x="1163794" y="1718103"/>
            <a:ext cx="461703" cy="684684"/>
          </a:xfrm>
          <a:prstGeom prst="rect">
            <a:avLst/>
          </a:prstGeom>
        </p:spPr>
      </p:pic>
      <p:pic>
        <p:nvPicPr>
          <p:cNvPr id="15" name="Picture 14">
            <a:extLst>
              <a:ext uri="{FF2B5EF4-FFF2-40B4-BE49-F238E27FC236}">
                <a16:creationId xmlns="" xmlns:a16="http://schemas.microsoft.com/office/drawing/2014/main" id="{9C3427FE-447B-4313-BCD1-5438C535D6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5516"/>
          <a:stretch/>
        </p:blipFill>
        <p:spPr>
          <a:xfrm>
            <a:off x="2866109" y="3082833"/>
            <a:ext cx="543829" cy="1552095"/>
          </a:xfrm>
          <a:prstGeom prst="rect">
            <a:avLst/>
          </a:prstGeom>
        </p:spPr>
      </p:pic>
      <p:grpSp>
        <p:nvGrpSpPr>
          <p:cNvPr id="27" name="Group 26">
            <a:extLst>
              <a:ext uri="{FF2B5EF4-FFF2-40B4-BE49-F238E27FC236}">
                <a16:creationId xmlns="" xmlns:a16="http://schemas.microsoft.com/office/drawing/2014/main" id="{00BDF1DC-E9B8-4F09-A8CC-A9C2CB676516}"/>
              </a:ext>
            </a:extLst>
          </p:cNvPr>
          <p:cNvGrpSpPr/>
          <p:nvPr/>
        </p:nvGrpSpPr>
        <p:grpSpPr>
          <a:xfrm>
            <a:off x="433337" y="254810"/>
            <a:ext cx="4864341" cy="299372"/>
            <a:chOff x="433337" y="254810"/>
            <a:chExt cx="4864341" cy="299372"/>
          </a:xfrm>
        </p:grpSpPr>
        <p:pic>
          <p:nvPicPr>
            <p:cNvPr id="28" name="Picture 27">
              <a:extLst>
                <a:ext uri="{FF2B5EF4-FFF2-40B4-BE49-F238E27FC236}">
                  <a16:creationId xmlns="" xmlns:a16="http://schemas.microsoft.com/office/drawing/2014/main" id="{0EEAEC67-843B-4FAB-8F92-C84C7F69EB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29" name="Straight Connector 28">
              <a:extLst>
                <a:ext uri="{FF2B5EF4-FFF2-40B4-BE49-F238E27FC236}">
                  <a16:creationId xmlns="" xmlns:a16="http://schemas.microsoft.com/office/drawing/2014/main" id="{D10798BF-504F-4805-AB2D-21E4D6AB50D1}"/>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 xmlns:a16="http://schemas.microsoft.com/office/drawing/2014/main" id="{F5CF6E45-30FF-4718-A3D1-E10D79750E0E}"/>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703 D.E.C.T</a:t>
              </a:r>
            </a:p>
          </p:txBody>
        </p:sp>
      </p:grpSp>
      <p:cxnSp>
        <p:nvCxnSpPr>
          <p:cNvPr id="37" name="Straight Connector 36">
            <a:extLst>
              <a:ext uri="{FF2B5EF4-FFF2-40B4-BE49-F238E27FC236}">
                <a16:creationId xmlns="" xmlns:a16="http://schemas.microsoft.com/office/drawing/2014/main" id="{2C3BBB40-C5BC-4632-96A6-F6A6F95B5114}"/>
              </a:ext>
            </a:extLst>
          </p:cNvPr>
          <p:cNvCxnSpPr>
            <a:cxnSpLocks/>
          </p:cNvCxnSpPr>
          <p:nvPr/>
        </p:nvCxnSpPr>
        <p:spPr>
          <a:xfrm flipH="1">
            <a:off x="731634" y="2854050"/>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 xmlns:a16="http://schemas.microsoft.com/office/drawing/2014/main" id="{C7BDFAC9-4001-4935-B50D-7E5089CAEB18}"/>
              </a:ext>
            </a:extLst>
          </p:cNvPr>
          <p:cNvCxnSpPr>
            <a:cxnSpLocks/>
          </p:cNvCxnSpPr>
          <p:nvPr/>
        </p:nvCxnSpPr>
        <p:spPr>
          <a:xfrm>
            <a:off x="2633925" y="789379"/>
            <a:ext cx="0" cy="181946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 xmlns:a16="http://schemas.microsoft.com/office/drawing/2014/main" id="{08AFBA98-74CD-4620-B4B0-3A540FE8FF49}"/>
              </a:ext>
            </a:extLst>
          </p:cNvPr>
          <p:cNvCxnSpPr/>
          <p:nvPr/>
        </p:nvCxnSpPr>
        <p:spPr>
          <a:xfrm>
            <a:off x="821123" y="852067"/>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 xmlns:a16="http://schemas.microsoft.com/office/drawing/2014/main" id="{4688E727-D603-4E7C-8B9E-1B06C307108F}"/>
              </a:ext>
            </a:extLst>
          </p:cNvPr>
          <p:cNvCxnSpPr/>
          <p:nvPr/>
        </p:nvCxnSpPr>
        <p:spPr>
          <a:xfrm>
            <a:off x="809742" y="2954365"/>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 xmlns:a16="http://schemas.microsoft.com/office/drawing/2014/main" id="{A49A3103-ED45-4E46-8749-FE455B323725}"/>
              </a:ext>
            </a:extLst>
          </p:cNvPr>
          <p:cNvSpPr/>
          <p:nvPr/>
        </p:nvSpPr>
        <p:spPr>
          <a:xfrm>
            <a:off x="942689" y="728850"/>
            <a:ext cx="627095" cy="2308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703-HS2</a:t>
            </a:r>
            <a:endParaRPr lang="en-GB" sz="900" dirty="0"/>
          </a:p>
        </p:txBody>
      </p:sp>
      <p:pic>
        <p:nvPicPr>
          <p:cNvPr id="52" name="Picture 51">
            <a:extLst>
              <a:ext uri="{FF2B5EF4-FFF2-40B4-BE49-F238E27FC236}">
                <a16:creationId xmlns="" xmlns:a16="http://schemas.microsoft.com/office/drawing/2014/main" id="{BC8EC0BE-559E-454C-86D2-7E1417BFA109}"/>
              </a:ext>
            </a:extLst>
          </p:cNvPr>
          <p:cNvPicPr>
            <a:picLocks noChangeAspect="1"/>
          </p:cNvPicPr>
          <p:nvPr/>
        </p:nvPicPr>
        <p:blipFill>
          <a:blip r:embed="rId7" cstate="print"/>
          <a:stretch>
            <a:fillRect/>
          </a:stretch>
        </p:blipFill>
        <p:spPr>
          <a:xfrm>
            <a:off x="1947408" y="5798797"/>
            <a:ext cx="461703" cy="684684"/>
          </a:xfrm>
          <a:prstGeom prst="rect">
            <a:avLst/>
          </a:prstGeom>
        </p:spPr>
      </p:pic>
      <p:pic>
        <p:nvPicPr>
          <p:cNvPr id="53" name="Picture 52">
            <a:extLst>
              <a:ext uri="{FF2B5EF4-FFF2-40B4-BE49-F238E27FC236}">
                <a16:creationId xmlns="" xmlns:a16="http://schemas.microsoft.com/office/drawing/2014/main" id="{606C57A2-3941-4CAC-8687-37F92921F36C}"/>
              </a:ext>
            </a:extLst>
          </p:cNvPr>
          <p:cNvPicPr>
            <a:picLocks noChangeAspect="1"/>
          </p:cNvPicPr>
          <p:nvPr/>
        </p:nvPicPr>
        <p:blipFill>
          <a:blip r:embed="rId7" cstate="print"/>
          <a:stretch>
            <a:fillRect/>
          </a:stretch>
        </p:blipFill>
        <p:spPr>
          <a:xfrm>
            <a:off x="1647393" y="5766382"/>
            <a:ext cx="461703" cy="684684"/>
          </a:xfrm>
          <a:prstGeom prst="rect">
            <a:avLst/>
          </a:prstGeom>
        </p:spPr>
      </p:pic>
      <p:grpSp>
        <p:nvGrpSpPr>
          <p:cNvPr id="43" name="Group 42">
            <a:extLst>
              <a:ext uri="{FF2B5EF4-FFF2-40B4-BE49-F238E27FC236}">
                <a16:creationId xmlns="" xmlns:a16="http://schemas.microsoft.com/office/drawing/2014/main" id="{5FD79294-DA8D-419B-A071-589E5E6B3D7D}"/>
              </a:ext>
            </a:extLst>
          </p:cNvPr>
          <p:cNvGrpSpPr/>
          <p:nvPr/>
        </p:nvGrpSpPr>
        <p:grpSpPr>
          <a:xfrm>
            <a:off x="-146132" y="7209698"/>
            <a:ext cx="5041982" cy="233315"/>
            <a:chOff x="-146132" y="7235825"/>
            <a:chExt cx="5041982" cy="233315"/>
          </a:xfrm>
        </p:grpSpPr>
        <p:cxnSp>
          <p:nvCxnSpPr>
            <p:cNvPr id="44" name="Straight Connector 43">
              <a:extLst>
                <a:ext uri="{FF2B5EF4-FFF2-40B4-BE49-F238E27FC236}">
                  <a16:creationId xmlns="" xmlns:a16="http://schemas.microsoft.com/office/drawing/2014/main" id="{D5E2DA1D-DC85-4BC3-B537-A0BAB97174DE}"/>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46" name="TextBox 45">
              <a:extLst>
                <a:ext uri="{FF2B5EF4-FFF2-40B4-BE49-F238E27FC236}">
                  <a16:creationId xmlns="" xmlns:a16="http://schemas.microsoft.com/office/drawing/2014/main" id="{8E3A7717-CFCA-4377-BDF7-BF2EE0B8CFEA}"/>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12</a:t>
              </a:r>
            </a:p>
          </p:txBody>
        </p:sp>
      </p:grpSp>
      <p:sp>
        <p:nvSpPr>
          <p:cNvPr id="54" name="TextBox 53">
            <a:extLst>
              <a:ext uri="{FF2B5EF4-FFF2-40B4-BE49-F238E27FC236}">
                <a16:creationId xmlns="" xmlns:a16="http://schemas.microsoft.com/office/drawing/2014/main" id="{908B5310-2E7F-4EA2-AB6B-09AD81CA9B02}"/>
              </a:ext>
            </a:extLst>
          </p:cNvPr>
          <p:cNvSpPr txBox="1"/>
          <p:nvPr/>
        </p:nvSpPr>
        <p:spPr>
          <a:xfrm>
            <a:off x="2932599" y="2460369"/>
            <a:ext cx="1714745" cy="524131"/>
          </a:xfrm>
          <a:prstGeom prst="rect">
            <a:avLst/>
          </a:prstGeom>
          <a:noFill/>
        </p:spPr>
        <p:txBody>
          <a:bodyPr wrap="square" lIns="69736" tIns="34868" rIns="69736" bIns="34868" rtlCol="0">
            <a:spAutoFit/>
          </a:bodyPr>
          <a:lstStyle/>
          <a:p>
            <a:pPr>
              <a:buClr>
                <a:srgbClr val="C00000"/>
              </a:buClr>
              <a:buSzPct val="140000"/>
            </a:pPr>
            <a:r>
              <a:rPr lang="en-GB" sz="754" dirty="0">
                <a:latin typeface="Century Gothic" panose="020B0502020202020204" pitchFamily="34" charset="0"/>
                <a:cs typeface="Arial" panose="020B0604020202020204" pitchFamily="34" charset="0"/>
              </a:rPr>
              <a:t>2 knop kit, met 2 wall mount monitoren, hooded paneel.</a:t>
            </a:r>
          </a:p>
          <a:p>
            <a:pPr>
              <a:buClr>
                <a:srgbClr val="C00000"/>
              </a:buClr>
              <a:buSzPct val="140000"/>
            </a:pPr>
            <a:r>
              <a:rPr lang="en-GB" sz="754" dirty="0">
                <a:latin typeface="Century Gothic" panose="020B0502020202020204" pitchFamily="34" charset="0"/>
                <a:cs typeface="Arial" panose="020B0604020202020204" pitchFamily="34" charset="0"/>
              </a:rPr>
              <a:t/>
            </a:r>
            <a:br>
              <a:rPr lang="en-GB" sz="754" dirty="0">
                <a:latin typeface="Century Gothic" panose="020B0502020202020204" pitchFamily="34" charset="0"/>
                <a:cs typeface="Arial" panose="020B0604020202020204" pitchFamily="34" charset="0"/>
              </a:rPr>
            </a:br>
            <a:endParaRPr lang="en-GB" sz="686" dirty="0">
              <a:latin typeface="Century Gothic" panose="020B0502020202020204" pitchFamily="34" charset="0"/>
              <a:cs typeface="Arial" panose="020B0604020202020204" pitchFamily="34" charset="0"/>
            </a:endParaRPr>
          </a:p>
        </p:txBody>
      </p:sp>
      <p:sp>
        <p:nvSpPr>
          <p:cNvPr id="55" name="TextBox 54">
            <a:extLst>
              <a:ext uri="{FF2B5EF4-FFF2-40B4-BE49-F238E27FC236}">
                <a16:creationId xmlns="" xmlns:a16="http://schemas.microsoft.com/office/drawing/2014/main" id="{19B4284D-1DCA-43E3-AE52-41E758CDDC78}"/>
              </a:ext>
            </a:extLst>
          </p:cNvPr>
          <p:cNvSpPr txBox="1"/>
          <p:nvPr/>
        </p:nvSpPr>
        <p:spPr>
          <a:xfrm>
            <a:off x="675692" y="4441570"/>
            <a:ext cx="1714745" cy="524131"/>
          </a:xfrm>
          <a:prstGeom prst="rect">
            <a:avLst/>
          </a:prstGeom>
          <a:noFill/>
        </p:spPr>
        <p:txBody>
          <a:bodyPr wrap="square" lIns="69736" tIns="34868" rIns="69736" bIns="34868" rtlCol="0">
            <a:spAutoFit/>
          </a:bodyPr>
          <a:lstStyle/>
          <a:p>
            <a:pPr>
              <a:buClr>
                <a:srgbClr val="C00000"/>
              </a:buClr>
              <a:buSzPct val="140000"/>
            </a:pPr>
            <a:r>
              <a:rPr lang="en-GB" sz="754" dirty="0">
                <a:latin typeface="Century Gothic" panose="020B0502020202020204" pitchFamily="34" charset="0"/>
                <a:cs typeface="Arial" panose="020B0604020202020204" pitchFamily="34" charset="0"/>
              </a:rPr>
              <a:t>4 knop kit, met 3 handsets (1 knop reserve), hooded paneel.</a:t>
            </a:r>
          </a:p>
          <a:p>
            <a:pPr>
              <a:buClr>
                <a:srgbClr val="C00000"/>
              </a:buClr>
              <a:buSzPct val="140000"/>
            </a:pPr>
            <a:r>
              <a:rPr lang="en-GB" sz="754" dirty="0">
                <a:latin typeface="Century Gothic" panose="020B0502020202020204" pitchFamily="34" charset="0"/>
                <a:cs typeface="Arial" panose="020B0604020202020204" pitchFamily="34" charset="0"/>
              </a:rPr>
              <a:t/>
            </a:r>
            <a:br>
              <a:rPr lang="en-GB" sz="754" dirty="0">
                <a:latin typeface="Century Gothic" panose="020B0502020202020204" pitchFamily="34" charset="0"/>
                <a:cs typeface="Arial" panose="020B0604020202020204" pitchFamily="34" charset="0"/>
              </a:rPr>
            </a:br>
            <a:endParaRPr lang="en-GB" sz="686" dirty="0">
              <a:latin typeface="Century Gothic" panose="020B0502020202020204" pitchFamily="34" charset="0"/>
              <a:cs typeface="Arial" panose="020B0604020202020204" pitchFamily="34" charset="0"/>
            </a:endParaRPr>
          </a:p>
        </p:txBody>
      </p:sp>
      <p:pic>
        <p:nvPicPr>
          <p:cNvPr id="57" name="Picture 56">
            <a:extLst>
              <a:ext uri="{FF2B5EF4-FFF2-40B4-BE49-F238E27FC236}">
                <a16:creationId xmlns="" xmlns:a16="http://schemas.microsoft.com/office/drawing/2014/main" id="{7504D257-DB3D-40D8-94B3-34C3DD86B946}"/>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1162256" y="3304302"/>
            <a:ext cx="702776" cy="923589"/>
          </a:xfrm>
          <a:prstGeom prst="rect">
            <a:avLst/>
          </a:prstGeom>
        </p:spPr>
      </p:pic>
      <p:pic>
        <p:nvPicPr>
          <p:cNvPr id="58" name="Picture 57">
            <a:extLst>
              <a:ext uri="{FF2B5EF4-FFF2-40B4-BE49-F238E27FC236}">
                <a16:creationId xmlns="" xmlns:a16="http://schemas.microsoft.com/office/drawing/2014/main" id="{18F33CA2-D4EC-4CB1-9EBF-D98AE6BF1CE0}"/>
              </a:ext>
            </a:extLst>
          </p:cNvPr>
          <p:cNvPicPr>
            <a:picLocks noChangeAspect="1"/>
          </p:cNvPicPr>
          <p:nvPr/>
        </p:nvPicPr>
        <p:blipFill>
          <a:blip r:embed="rId7" cstate="print"/>
          <a:stretch>
            <a:fillRect/>
          </a:stretch>
        </p:blipFill>
        <p:spPr>
          <a:xfrm>
            <a:off x="1485706" y="3704603"/>
            <a:ext cx="461703" cy="684684"/>
          </a:xfrm>
          <a:prstGeom prst="rect">
            <a:avLst/>
          </a:prstGeom>
        </p:spPr>
      </p:pic>
      <p:pic>
        <p:nvPicPr>
          <p:cNvPr id="59" name="Picture 58">
            <a:extLst>
              <a:ext uri="{FF2B5EF4-FFF2-40B4-BE49-F238E27FC236}">
                <a16:creationId xmlns="" xmlns:a16="http://schemas.microsoft.com/office/drawing/2014/main" id="{5B3B663B-561C-484E-950E-33F701743C4B}"/>
              </a:ext>
            </a:extLst>
          </p:cNvPr>
          <p:cNvPicPr>
            <a:picLocks noChangeAspect="1"/>
          </p:cNvPicPr>
          <p:nvPr/>
        </p:nvPicPr>
        <p:blipFill>
          <a:blip r:embed="rId7" cstate="print"/>
          <a:stretch>
            <a:fillRect/>
          </a:stretch>
        </p:blipFill>
        <p:spPr>
          <a:xfrm>
            <a:off x="1159178" y="3671596"/>
            <a:ext cx="461703" cy="684684"/>
          </a:xfrm>
          <a:prstGeom prst="rect">
            <a:avLst/>
          </a:prstGeom>
        </p:spPr>
      </p:pic>
      <p:cxnSp>
        <p:nvCxnSpPr>
          <p:cNvPr id="61" name="Straight Connector 60">
            <a:extLst>
              <a:ext uri="{FF2B5EF4-FFF2-40B4-BE49-F238E27FC236}">
                <a16:creationId xmlns="" xmlns:a16="http://schemas.microsoft.com/office/drawing/2014/main" id="{47A5754D-EC9C-4B9A-B4A6-3BDCBEF68BBC}"/>
              </a:ext>
            </a:extLst>
          </p:cNvPr>
          <p:cNvCxnSpPr>
            <a:cxnSpLocks/>
          </p:cNvCxnSpPr>
          <p:nvPr/>
        </p:nvCxnSpPr>
        <p:spPr>
          <a:xfrm flipH="1">
            <a:off x="731636" y="4956475"/>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64" name="Straight Connector 63">
            <a:extLst>
              <a:ext uri="{FF2B5EF4-FFF2-40B4-BE49-F238E27FC236}">
                <a16:creationId xmlns="" xmlns:a16="http://schemas.microsoft.com/office/drawing/2014/main" id="{C74DFD1F-13B9-458C-92E2-EE869A0FE363}"/>
              </a:ext>
            </a:extLst>
          </p:cNvPr>
          <p:cNvCxnSpPr>
            <a:cxnSpLocks/>
          </p:cNvCxnSpPr>
          <p:nvPr/>
        </p:nvCxnSpPr>
        <p:spPr>
          <a:xfrm>
            <a:off x="2629309" y="3029197"/>
            <a:ext cx="0" cy="181946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sp>
        <p:nvSpPr>
          <p:cNvPr id="70" name="Rectangle 69">
            <a:extLst>
              <a:ext uri="{FF2B5EF4-FFF2-40B4-BE49-F238E27FC236}">
                <a16:creationId xmlns="" xmlns:a16="http://schemas.microsoft.com/office/drawing/2014/main" id="{8EC3E70D-50A1-48E1-9A04-E8B9C58DC37A}"/>
              </a:ext>
            </a:extLst>
          </p:cNvPr>
          <p:cNvSpPr/>
          <p:nvPr/>
        </p:nvSpPr>
        <p:spPr>
          <a:xfrm>
            <a:off x="938073" y="2839361"/>
            <a:ext cx="627095" cy="2308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703-HS3</a:t>
            </a:r>
            <a:endParaRPr lang="en-GB" sz="900" dirty="0"/>
          </a:p>
        </p:txBody>
      </p:sp>
      <p:sp>
        <p:nvSpPr>
          <p:cNvPr id="72" name="TextBox 71">
            <a:extLst>
              <a:ext uri="{FF2B5EF4-FFF2-40B4-BE49-F238E27FC236}">
                <a16:creationId xmlns="" xmlns:a16="http://schemas.microsoft.com/office/drawing/2014/main" id="{1F24CBF2-177C-4F33-9FBA-186138F161A1}"/>
              </a:ext>
            </a:extLst>
          </p:cNvPr>
          <p:cNvSpPr txBox="1"/>
          <p:nvPr/>
        </p:nvSpPr>
        <p:spPr>
          <a:xfrm>
            <a:off x="675691" y="6806084"/>
            <a:ext cx="1714745" cy="524131"/>
          </a:xfrm>
          <a:prstGeom prst="rect">
            <a:avLst/>
          </a:prstGeom>
          <a:noFill/>
        </p:spPr>
        <p:txBody>
          <a:bodyPr wrap="square" lIns="69736" tIns="34868" rIns="69736" bIns="34868" rtlCol="0">
            <a:spAutoFit/>
          </a:bodyPr>
          <a:lstStyle/>
          <a:p>
            <a:pPr>
              <a:buClr>
                <a:srgbClr val="C00000"/>
              </a:buClr>
              <a:buSzPct val="140000"/>
            </a:pPr>
            <a:r>
              <a:rPr lang="nl-NL" sz="754" dirty="0">
                <a:latin typeface="Century Gothic" panose="020B0502020202020204" pitchFamily="34" charset="0"/>
                <a:cs typeface="Arial" panose="020B0604020202020204" pitchFamily="34" charset="0"/>
              </a:rPr>
              <a:t>4 knop kit, met 4 handsets, hooded paneel.</a:t>
            </a:r>
          </a:p>
          <a:p>
            <a:pPr>
              <a:buClr>
                <a:srgbClr val="C00000"/>
              </a:buClr>
              <a:buSzPct val="140000"/>
            </a:pPr>
            <a:r>
              <a:rPr lang="nl-NL" sz="754" dirty="0">
                <a:latin typeface="Century Gothic" panose="020B0502020202020204" pitchFamily="34" charset="0"/>
                <a:cs typeface="Arial" panose="020B0604020202020204" pitchFamily="34" charset="0"/>
              </a:rPr>
              <a:t/>
            </a:r>
            <a:br>
              <a:rPr lang="nl-NL" sz="754" dirty="0">
                <a:latin typeface="Century Gothic" panose="020B0502020202020204" pitchFamily="34" charset="0"/>
                <a:cs typeface="Arial" panose="020B0604020202020204" pitchFamily="34" charset="0"/>
              </a:rPr>
            </a:br>
            <a:endParaRPr lang="en-GB" sz="686" dirty="0">
              <a:latin typeface="Century Gothic" panose="020B0502020202020204" pitchFamily="34" charset="0"/>
              <a:cs typeface="Arial" panose="020B0604020202020204" pitchFamily="34" charset="0"/>
            </a:endParaRPr>
          </a:p>
        </p:txBody>
      </p:sp>
      <p:pic>
        <p:nvPicPr>
          <p:cNvPr id="74" name="Picture 73">
            <a:extLst>
              <a:ext uri="{FF2B5EF4-FFF2-40B4-BE49-F238E27FC236}">
                <a16:creationId xmlns="" xmlns:a16="http://schemas.microsoft.com/office/drawing/2014/main" id="{42CE0639-E10B-4B26-9247-AC7B38E47F18}"/>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1162255" y="5668816"/>
            <a:ext cx="702776" cy="923589"/>
          </a:xfrm>
          <a:prstGeom prst="rect">
            <a:avLst/>
          </a:prstGeom>
        </p:spPr>
      </p:pic>
      <p:pic>
        <p:nvPicPr>
          <p:cNvPr id="75" name="Picture 74">
            <a:extLst>
              <a:ext uri="{FF2B5EF4-FFF2-40B4-BE49-F238E27FC236}">
                <a16:creationId xmlns="" xmlns:a16="http://schemas.microsoft.com/office/drawing/2014/main" id="{305986D1-9CEC-48B9-BBA1-29A6B507360F}"/>
              </a:ext>
            </a:extLst>
          </p:cNvPr>
          <p:cNvPicPr>
            <a:picLocks noChangeAspect="1"/>
          </p:cNvPicPr>
          <p:nvPr/>
        </p:nvPicPr>
        <p:blipFill>
          <a:blip r:embed="rId7" cstate="print"/>
          <a:stretch>
            <a:fillRect/>
          </a:stretch>
        </p:blipFill>
        <p:spPr>
          <a:xfrm>
            <a:off x="1485705" y="6069117"/>
            <a:ext cx="461703" cy="684684"/>
          </a:xfrm>
          <a:prstGeom prst="rect">
            <a:avLst/>
          </a:prstGeom>
        </p:spPr>
      </p:pic>
      <p:pic>
        <p:nvPicPr>
          <p:cNvPr id="76" name="Picture 75">
            <a:extLst>
              <a:ext uri="{FF2B5EF4-FFF2-40B4-BE49-F238E27FC236}">
                <a16:creationId xmlns="" xmlns:a16="http://schemas.microsoft.com/office/drawing/2014/main" id="{D8D36F3B-B589-4211-80CA-E3A272B13BCE}"/>
              </a:ext>
            </a:extLst>
          </p:cNvPr>
          <p:cNvPicPr>
            <a:picLocks noChangeAspect="1"/>
          </p:cNvPicPr>
          <p:nvPr/>
        </p:nvPicPr>
        <p:blipFill>
          <a:blip r:embed="rId7" cstate="print"/>
          <a:stretch>
            <a:fillRect/>
          </a:stretch>
        </p:blipFill>
        <p:spPr>
          <a:xfrm>
            <a:off x="1159177" y="6036110"/>
            <a:ext cx="461703" cy="684684"/>
          </a:xfrm>
          <a:prstGeom prst="rect">
            <a:avLst/>
          </a:prstGeom>
        </p:spPr>
      </p:pic>
      <p:cxnSp>
        <p:nvCxnSpPr>
          <p:cNvPr id="78" name="Straight Connector 77">
            <a:extLst>
              <a:ext uri="{FF2B5EF4-FFF2-40B4-BE49-F238E27FC236}">
                <a16:creationId xmlns="" xmlns:a16="http://schemas.microsoft.com/office/drawing/2014/main" id="{FB01437D-5D67-4BCA-B117-4A835101A7C8}"/>
              </a:ext>
            </a:extLst>
          </p:cNvPr>
          <p:cNvCxnSpPr>
            <a:cxnSpLocks/>
          </p:cNvCxnSpPr>
          <p:nvPr/>
        </p:nvCxnSpPr>
        <p:spPr>
          <a:xfrm>
            <a:off x="2629308" y="5107386"/>
            <a:ext cx="0" cy="181946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80" name="Straight Connector 79">
            <a:extLst>
              <a:ext uri="{FF2B5EF4-FFF2-40B4-BE49-F238E27FC236}">
                <a16:creationId xmlns="" xmlns:a16="http://schemas.microsoft.com/office/drawing/2014/main" id="{C187D44A-5DFA-4C1B-9DE3-9B10C0DFFBD7}"/>
              </a:ext>
            </a:extLst>
          </p:cNvPr>
          <p:cNvCxnSpPr/>
          <p:nvPr/>
        </p:nvCxnSpPr>
        <p:spPr>
          <a:xfrm>
            <a:off x="816506" y="5170075"/>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81" name="Rectangle 80">
            <a:extLst>
              <a:ext uri="{FF2B5EF4-FFF2-40B4-BE49-F238E27FC236}">
                <a16:creationId xmlns="" xmlns:a16="http://schemas.microsoft.com/office/drawing/2014/main" id="{CB00D946-6D0D-4216-8345-DF1E012227AE}"/>
              </a:ext>
            </a:extLst>
          </p:cNvPr>
          <p:cNvSpPr/>
          <p:nvPr/>
        </p:nvSpPr>
        <p:spPr>
          <a:xfrm>
            <a:off x="938072" y="5046858"/>
            <a:ext cx="627095" cy="2308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703-HS4</a:t>
            </a:r>
            <a:endParaRPr lang="en-GB" sz="900" dirty="0"/>
          </a:p>
        </p:txBody>
      </p:sp>
      <p:pic>
        <p:nvPicPr>
          <p:cNvPr id="83" name="Picture 82">
            <a:extLst>
              <a:ext uri="{FF2B5EF4-FFF2-40B4-BE49-F238E27FC236}">
                <a16:creationId xmlns="" xmlns:a16="http://schemas.microsoft.com/office/drawing/2014/main" id="{FA282D90-9ACE-4A73-9D45-2ABF4C6B62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3405" y="943171"/>
            <a:ext cx="719068" cy="1540650"/>
          </a:xfrm>
          <a:prstGeom prst="rect">
            <a:avLst/>
          </a:prstGeom>
        </p:spPr>
      </p:pic>
      <p:pic>
        <p:nvPicPr>
          <p:cNvPr id="84" name="Picture 83">
            <a:extLst>
              <a:ext uri="{FF2B5EF4-FFF2-40B4-BE49-F238E27FC236}">
                <a16:creationId xmlns="" xmlns:a16="http://schemas.microsoft.com/office/drawing/2014/main" id="{FF8CD59B-E14B-43B3-922E-6AD2AD436B90}"/>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3538816" y="1354664"/>
            <a:ext cx="702776" cy="923589"/>
          </a:xfrm>
          <a:prstGeom prst="rect">
            <a:avLst/>
          </a:prstGeom>
        </p:spPr>
      </p:pic>
      <p:pic>
        <p:nvPicPr>
          <p:cNvPr id="89" name="Picture 88">
            <a:extLst>
              <a:ext uri="{FF2B5EF4-FFF2-40B4-BE49-F238E27FC236}">
                <a16:creationId xmlns="" xmlns:a16="http://schemas.microsoft.com/office/drawing/2014/main" id="{C4ED3B98-1389-4024-ADA7-64CA90F320D6}"/>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val="0"/>
              </a:ext>
            </a:extLst>
          </a:blip>
          <a:stretch>
            <a:fillRect/>
          </a:stretch>
        </p:blipFill>
        <p:spPr>
          <a:xfrm>
            <a:off x="3414555" y="3311643"/>
            <a:ext cx="702776" cy="856167"/>
          </a:xfrm>
          <a:prstGeom prst="rect">
            <a:avLst/>
          </a:prstGeom>
        </p:spPr>
      </p:pic>
      <p:pic>
        <p:nvPicPr>
          <p:cNvPr id="95" name="Picture 94">
            <a:extLst>
              <a:ext uri="{FF2B5EF4-FFF2-40B4-BE49-F238E27FC236}">
                <a16:creationId xmlns="" xmlns:a16="http://schemas.microsoft.com/office/drawing/2014/main" id="{E61DFE88-1184-43AD-AAC3-E1795C2873A0}"/>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3494439" y="5673436"/>
            <a:ext cx="702776" cy="923589"/>
          </a:xfrm>
          <a:prstGeom prst="rect">
            <a:avLst/>
          </a:prstGeom>
        </p:spPr>
      </p:pic>
      <p:pic>
        <p:nvPicPr>
          <p:cNvPr id="97" name="Picture 96">
            <a:extLst>
              <a:ext uri="{FF2B5EF4-FFF2-40B4-BE49-F238E27FC236}">
                <a16:creationId xmlns="" xmlns:a16="http://schemas.microsoft.com/office/drawing/2014/main" id="{15A5AF73-6CD5-44DA-B6F5-69005ED8E7B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5516"/>
          <a:stretch/>
        </p:blipFill>
        <p:spPr>
          <a:xfrm>
            <a:off x="636578" y="3095379"/>
            <a:ext cx="543829" cy="1552095"/>
          </a:xfrm>
          <a:prstGeom prst="rect">
            <a:avLst/>
          </a:prstGeom>
        </p:spPr>
      </p:pic>
      <p:cxnSp>
        <p:nvCxnSpPr>
          <p:cNvPr id="98" name="Straight Connector 97">
            <a:extLst>
              <a:ext uri="{FF2B5EF4-FFF2-40B4-BE49-F238E27FC236}">
                <a16:creationId xmlns="" xmlns:a16="http://schemas.microsoft.com/office/drawing/2014/main" id="{06714305-217F-4DA5-8D58-690D2E9BF2BA}"/>
              </a:ext>
            </a:extLst>
          </p:cNvPr>
          <p:cNvCxnSpPr/>
          <p:nvPr/>
        </p:nvCxnSpPr>
        <p:spPr>
          <a:xfrm>
            <a:off x="2943812" y="857548"/>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99" name="Rectangle 98">
            <a:extLst>
              <a:ext uri="{FF2B5EF4-FFF2-40B4-BE49-F238E27FC236}">
                <a16:creationId xmlns="" xmlns:a16="http://schemas.microsoft.com/office/drawing/2014/main" id="{03A3F191-9EA6-4274-9F48-2AD03CAB74CD}"/>
              </a:ext>
            </a:extLst>
          </p:cNvPr>
          <p:cNvSpPr/>
          <p:nvPr/>
        </p:nvSpPr>
        <p:spPr>
          <a:xfrm>
            <a:off x="3065378" y="734331"/>
            <a:ext cx="761747" cy="2308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703HF-HS2</a:t>
            </a:r>
            <a:endParaRPr lang="en-GB" sz="900" dirty="0"/>
          </a:p>
        </p:txBody>
      </p:sp>
      <p:cxnSp>
        <p:nvCxnSpPr>
          <p:cNvPr id="100" name="Straight Connector 99">
            <a:extLst>
              <a:ext uri="{FF2B5EF4-FFF2-40B4-BE49-F238E27FC236}">
                <a16:creationId xmlns="" xmlns:a16="http://schemas.microsoft.com/office/drawing/2014/main" id="{4898198D-0E86-4112-BCF8-4577A7DF56E3}"/>
              </a:ext>
            </a:extLst>
          </p:cNvPr>
          <p:cNvCxnSpPr/>
          <p:nvPr/>
        </p:nvCxnSpPr>
        <p:spPr>
          <a:xfrm>
            <a:off x="2937047" y="2958855"/>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sp>
        <p:nvSpPr>
          <p:cNvPr id="101" name="Rectangle 100">
            <a:extLst>
              <a:ext uri="{FF2B5EF4-FFF2-40B4-BE49-F238E27FC236}">
                <a16:creationId xmlns="" xmlns:a16="http://schemas.microsoft.com/office/drawing/2014/main" id="{103AD98C-217D-418D-AFCA-48A2F3FFCD61}"/>
              </a:ext>
            </a:extLst>
          </p:cNvPr>
          <p:cNvSpPr/>
          <p:nvPr/>
        </p:nvSpPr>
        <p:spPr>
          <a:xfrm>
            <a:off x="3065378" y="2843851"/>
            <a:ext cx="761747" cy="2308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703HF-HS3</a:t>
            </a:r>
            <a:endParaRPr lang="en-GB" sz="900" dirty="0"/>
          </a:p>
        </p:txBody>
      </p:sp>
      <p:cxnSp>
        <p:nvCxnSpPr>
          <p:cNvPr id="102" name="Straight Connector 101">
            <a:extLst>
              <a:ext uri="{FF2B5EF4-FFF2-40B4-BE49-F238E27FC236}">
                <a16:creationId xmlns="" xmlns:a16="http://schemas.microsoft.com/office/drawing/2014/main" id="{C0784848-D987-4A8C-A786-BE02473D54D3}"/>
              </a:ext>
            </a:extLst>
          </p:cNvPr>
          <p:cNvCxnSpPr/>
          <p:nvPr/>
        </p:nvCxnSpPr>
        <p:spPr>
          <a:xfrm>
            <a:off x="2932439" y="5165215"/>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103" name="Rectangle 102">
            <a:extLst>
              <a:ext uri="{FF2B5EF4-FFF2-40B4-BE49-F238E27FC236}">
                <a16:creationId xmlns="" xmlns:a16="http://schemas.microsoft.com/office/drawing/2014/main" id="{2881F162-3297-4754-9D2D-DA599A0189C5}"/>
              </a:ext>
            </a:extLst>
          </p:cNvPr>
          <p:cNvSpPr/>
          <p:nvPr/>
        </p:nvSpPr>
        <p:spPr>
          <a:xfrm>
            <a:off x="3054005" y="5041998"/>
            <a:ext cx="761747" cy="2308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703HF-HS4</a:t>
            </a:r>
            <a:endParaRPr lang="en-GB" sz="900" dirty="0"/>
          </a:p>
        </p:txBody>
      </p:sp>
      <p:sp>
        <p:nvSpPr>
          <p:cNvPr id="106" name="TextBox 105">
            <a:extLst>
              <a:ext uri="{FF2B5EF4-FFF2-40B4-BE49-F238E27FC236}">
                <a16:creationId xmlns="" xmlns:a16="http://schemas.microsoft.com/office/drawing/2014/main" id="{B545EFD2-3E7D-48EE-B6ED-0091033204D1}"/>
              </a:ext>
            </a:extLst>
          </p:cNvPr>
          <p:cNvSpPr txBox="1"/>
          <p:nvPr/>
        </p:nvSpPr>
        <p:spPr>
          <a:xfrm>
            <a:off x="2909217" y="4441570"/>
            <a:ext cx="1714745" cy="640188"/>
          </a:xfrm>
          <a:prstGeom prst="rect">
            <a:avLst/>
          </a:prstGeom>
          <a:noFill/>
        </p:spPr>
        <p:txBody>
          <a:bodyPr wrap="square" lIns="69736" tIns="34868" rIns="69736" bIns="34868" rtlCol="0">
            <a:spAutoFit/>
          </a:bodyPr>
          <a:lstStyle/>
          <a:p>
            <a:pPr>
              <a:buClr>
                <a:srgbClr val="C00000"/>
              </a:buClr>
              <a:buSzPct val="140000"/>
            </a:pPr>
            <a:r>
              <a:rPr lang="en-GB" sz="754" dirty="0">
                <a:latin typeface="Century Gothic" panose="020B0502020202020204" pitchFamily="34" charset="0"/>
                <a:cs typeface="Arial" panose="020B0604020202020204" pitchFamily="34" charset="0"/>
              </a:rPr>
              <a:t>4 knop kit (1 knop reserve), met 3 wall mount monitoren, hooded paneel.</a:t>
            </a:r>
          </a:p>
          <a:p>
            <a:pPr>
              <a:buClr>
                <a:srgbClr val="C00000"/>
              </a:buClr>
              <a:buSzPct val="140000"/>
            </a:pPr>
            <a:r>
              <a:rPr lang="en-GB" sz="754" dirty="0">
                <a:latin typeface="Century Gothic" panose="020B0502020202020204" pitchFamily="34" charset="0"/>
                <a:cs typeface="Arial" panose="020B0604020202020204" pitchFamily="34" charset="0"/>
              </a:rPr>
              <a:t/>
            </a:r>
            <a:br>
              <a:rPr lang="en-GB" sz="754" dirty="0">
                <a:latin typeface="Century Gothic" panose="020B0502020202020204" pitchFamily="34" charset="0"/>
                <a:cs typeface="Arial" panose="020B0604020202020204" pitchFamily="34" charset="0"/>
              </a:rPr>
            </a:br>
            <a:endParaRPr lang="en-GB" sz="686" dirty="0">
              <a:latin typeface="Century Gothic" panose="020B0502020202020204" pitchFamily="34" charset="0"/>
              <a:cs typeface="Arial" panose="020B0604020202020204" pitchFamily="34" charset="0"/>
            </a:endParaRPr>
          </a:p>
        </p:txBody>
      </p:sp>
      <p:sp>
        <p:nvSpPr>
          <p:cNvPr id="107" name="TextBox 106">
            <a:extLst>
              <a:ext uri="{FF2B5EF4-FFF2-40B4-BE49-F238E27FC236}">
                <a16:creationId xmlns="" xmlns:a16="http://schemas.microsoft.com/office/drawing/2014/main" id="{FB004C35-E426-41E7-AA13-6A7250F47E97}"/>
              </a:ext>
            </a:extLst>
          </p:cNvPr>
          <p:cNvSpPr txBox="1"/>
          <p:nvPr/>
        </p:nvSpPr>
        <p:spPr>
          <a:xfrm>
            <a:off x="2823727" y="6822765"/>
            <a:ext cx="1714745" cy="422180"/>
          </a:xfrm>
          <a:prstGeom prst="rect">
            <a:avLst/>
          </a:prstGeom>
          <a:noFill/>
        </p:spPr>
        <p:txBody>
          <a:bodyPr wrap="square" lIns="69736" tIns="34868" rIns="69736" bIns="34868" rtlCol="0">
            <a:spAutoFit/>
          </a:bodyPr>
          <a:lstStyle/>
          <a:p>
            <a:pPr>
              <a:buClr>
                <a:srgbClr val="C00000"/>
              </a:buClr>
              <a:buSzPct val="140000"/>
            </a:pPr>
            <a:r>
              <a:rPr lang="en-GB" sz="754" dirty="0">
                <a:latin typeface="Century Gothic" panose="020B0502020202020204" pitchFamily="34" charset="0"/>
                <a:cs typeface="Arial" panose="020B0604020202020204" pitchFamily="34" charset="0"/>
              </a:rPr>
              <a:t>4 knop kit, met 4 wall mount monitoren, hooded paneel.</a:t>
            </a:r>
            <a:br>
              <a:rPr lang="en-GB" sz="754" dirty="0">
                <a:latin typeface="Century Gothic" panose="020B0502020202020204" pitchFamily="34" charset="0"/>
                <a:cs typeface="Arial" panose="020B0604020202020204" pitchFamily="34" charset="0"/>
              </a:rPr>
            </a:br>
            <a:endParaRPr lang="en-GB" sz="686" dirty="0">
              <a:latin typeface="Century Gothic" panose="020B0502020202020204" pitchFamily="34" charset="0"/>
              <a:cs typeface="Arial" panose="020B0604020202020204" pitchFamily="34" charset="0"/>
            </a:endParaRPr>
          </a:p>
        </p:txBody>
      </p:sp>
      <p:pic>
        <p:nvPicPr>
          <p:cNvPr id="109" name="Picture 108">
            <a:extLst>
              <a:ext uri="{FF2B5EF4-FFF2-40B4-BE49-F238E27FC236}">
                <a16:creationId xmlns="" xmlns:a16="http://schemas.microsoft.com/office/drawing/2014/main" id="{D6A4D67C-1A4F-462B-9492-C5DC7EAE93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3369" y="3651385"/>
            <a:ext cx="1104233" cy="668429"/>
          </a:xfrm>
          <a:prstGeom prst="rect">
            <a:avLst/>
          </a:prstGeom>
        </p:spPr>
      </p:pic>
      <p:pic>
        <p:nvPicPr>
          <p:cNvPr id="105" name="Picture 104">
            <a:extLst>
              <a:ext uri="{FF2B5EF4-FFF2-40B4-BE49-F238E27FC236}">
                <a16:creationId xmlns="" xmlns:a16="http://schemas.microsoft.com/office/drawing/2014/main" id="{56F517F0-6F75-4311-8BA7-E3D3A147B1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6418" y="1769424"/>
            <a:ext cx="1104233" cy="668429"/>
          </a:xfrm>
          <a:prstGeom prst="rect">
            <a:avLst/>
          </a:prstGeom>
        </p:spPr>
      </p:pic>
      <p:pic>
        <p:nvPicPr>
          <p:cNvPr id="114" name="Picture 113">
            <a:extLst>
              <a:ext uri="{FF2B5EF4-FFF2-40B4-BE49-F238E27FC236}">
                <a16:creationId xmlns="" xmlns:a16="http://schemas.microsoft.com/office/drawing/2014/main" id="{6E88F1A1-6C9E-42A5-B7D2-CDB2443365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1507" y="5816134"/>
            <a:ext cx="1104233" cy="668429"/>
          </a:xfrm>
          <a:prstGeom prst="rect">
            <a:avLst/>
          </a:prstGeom>
        </p:spPr>
      </p:pic>
      <p:pic>
        <p:nvPicPr>
          <p:cNvPr id="108" name="Picture 107">
            <a:extLst>
              <a:ext uri="{FF2B5EF4-FFF2-40B4-BE49-F238E27FC236}">
                <a16:creationId xmlns="" xmlns:a16="http://schemas.microsoft.com/office/drawing/2014/main" id="{2DC25910-FCCC-4EF2-958B-B44C7F92EA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2466" y="3726278"/>
            <a:ext cx="1104233" cy="668429"/>
          </a:xfrm>
          <a:prstGeom prst="rect">
            <a:avLst/>
          </a:prstGeom>
        </p:spPr>
      </p:pic>
      <p:pic>
        <p:nvPicPr>
          <p:cNvPr id="112" name="Picture 111">
            <a:extLst>
              <a:ext uri="{FF2B5EF4-FFF2-40B4-BE49-F238E27FC236}">
                <a16:creationId xmlns="" xmlns:a16="http://schemas.microsoft.com/office/drawing/2014/main" id="{58A8117C-0FD6-46BF-8687-6703521103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1894" y="5904607"/>
            <a:ext cx="1104233" cy="668429"/>
          </a:xfrm>
          <a:prstGeom prst="rect">
            <a:avLst/>
          </a:prstGeom>
        </p:spPr>
      </p:pic>
      <p:pic>
        <p:nvPicPr>
          <p:cNvPr id="113" name="Picture 112">
            <a:extLst>
              <a:ext uri="{FF2B5EF4-FFF2-40B4-BE49-F238E27FC236}">
                <a16:creationId xmlns="" xmlns:a16="http://schemas.microsoft.com/office/drawing/2014/main" id="{3692459D-08BC-4DA0-8A12-20A74C86D2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5227" y="6058019"/>
            <a:ext cx="1104233" cy="668429"/>
          </a:xfrm>
          <a:prstGeom prst="rect">
            <a:avLst/>
          </a:prstGeom>
        </p:spPr>
      </p:pic>
      <p:pic>
        <p:nvPicPr>
          <p:cNvPr id="111" name="Picture 110">
            <a:extLst>
              <a:ext uri="{FF2B5EF4-FFF2-40B4-BE49-F238E27FC236}">
                <a16:creationId xmlns="" xmlns:a16="http://schemas.microsoft.com/office/drawing/2014/main" id="{B6694D04-988C-45D7-9CFC-6C8C4C9897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8647" y="6125442"/>
            <a:ext cx="1104233" cy="668429"/>
          </a:xfrm>
          <a:prstGeom prst="rect">
            <a:avLst/>
          </a:prstGeom>
        </p:spPr>
      </p:pic>
      <p:pic>
        <p:nvPicPr>
          <p:cNvPr id="104" name="Picture 103">
            <a:extLst>
              <a:ext uri="{FF2B5EF4-FFF2-40B4-BE49-F238E27FC236}">
                <a16:creationId xmlns="" xmlns:a16="http://schemas.microsoft.com/office/drawing/2014/main" id="{88DC6EE8-26BB-4132-8999-076C5E4E16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8661" y="1857975"/>
            <a:ext cx="1104233" cy="668429"/>
          </a:xfrm>
          <a:prstGeom prst="rect">
            <a:avLst/>
          </a:prstGeom>
        </p:spPr>
      </p:pic>
      <p:pic>
        <p:nvPicPr>
          <p:cNvPr id="63" name="Picture 62">
            <a:extLst>
              <a:ext uri="{FF2B5EF4-FFF2-40B4-BE49-F238E27FC236}">
                <a16:creationId xmlns="" xmlns:a16="http://schemas.microsoft.com/office/drawing/2014/main" id="{FD66BFC4-FDC6-4E7E-BB8C-C7FEF71F3DC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5516"/>
          <a:stretch/>
        </p:blipFill>
        <p:spPr>
          <a:xfrm>
            <a:off x="659170" y="5383012"/>
            <a:ext cx="543829" cy="1552095"/>
          </a:xfrm>
          <a:prstGeom prst="rect">
            <a:avLst/>
          </a:prstGeom>
        </p:spPr>
      </p:pic>
      <p:pic>
        <p:nvPicPr>
          <p:cNvPr id="65" name="Picture 64">
            <a:extLst>
              <a:ext uri="{FF2B5EF4-FFF2-40B4-BE49-F238E27FC236}">
                <a16:creationId xmlns="" xmlns:a16="http://schemas.microsoft.com/office/drawing/2014/main" id="{09F02C10-A495-4A88-8C5C-22E2D6574B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5516"/>
          <a:stretch/>
        </p:blipFill>
        <p:spPr>
          <a:xfrm>
            <a:off x="2926318" y="5393070"/>
            <a:ext cx="543829" cy="1552095"/>
          </a:xfrm>
          <a:prstGeom prst="rect">
            <a:avLst/>
          </a:prstGeom>
        </p:spPr>
      </p:pic>
    </p:spTree>
    <p:extLst>
      <p:ext uri="{BB962C8B-B14F-4D97-AF65-F5344CB8AC3E}">
        <p14:creationId xmlns:p14="http://schemas.microsoft.com/office/powerpoint/2010/main" val="3761088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26">
            <a:extLst>
              <a:ext uri="{FF2B5EF4-FFF2-40B4-BE49-F238E27FC236}">
                <a16:creationId xmlns="" xmlns:a16="http://schemas.microsoft.com/office/drawing/2014/main" id="{BCA83A71-87FA-473C-8A4F-16F8A9852A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6355" y="3725800"/>
            <a:ext cx="1104233" cy="668429"/>
          </a:xfrm>
          <a:prstGeom prst="rect">
            <a:avLst/>
          </a:prstGeom>
        </p:spPr>
      </p:pic>
      <p:pic>
        <p:nvPicPr>
          <p:cNvPr id="3" name="Picture 2">
            <a:extLst>
              <a:ext uri="{FF2B5EF4-FFF2-40B4-BE49-F238E27FC236}">
                <a16:creationId xmlns="" xmlns:a16="http://schemas.microsoft.com/office/drawing/2014/main" id="{AE06AAF1-C888-474A-927D-4D852BD649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27" y="3041008"/>
            <a:ext cx="628411" cy="1466708"/>
          </a:xfrm>
          <a:prstGeom prst="rect">
            <a:avLst/>
          </a:prstGeom>
        </p:spPr>
      </p:pic>
      <p:pic>
        <p:nvPicPr>
          <p:cNvPr id="13" name="Picture 12">
            <a:extLst>
              <a:ext uri="{FF2B5EF4-FFF2-40B4-BE49-F238E27FC236}">
                <a16:creationId xmlns="" xmlns:a16="http://schemas.microsoft.com/office/drawing/2014/main" id="{3A1C02DB-8408-487D-A651-2F82E8F75D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1633"/>
          <a:stretch/>
        </p:blipFill>
        <p:spPr>
          <a:xfrm>
            <a:off x="619783" y="997062"/>
            <a:ext cx="567377" cy="1649298"/>
          </a:xfrm>
          <a:prstGeom prst="rect">
            <a:avLst/>
          </a:prstGeom>
        </p:spPr>
      </p:pic>
      <p:pic>
        <p:nvPicPr>
          <p:cNvPr id="83" name="Picture 82">
            <a:extLst>
              <a:ext uri="{FF2B5EF4-FFF2-40B4-BE49-F238E27FC236}">
                <a16:creationId xmlns="" xmlns:a16="http://schemas.microsoft.com/office/drawing/2014/main" id="{D38A72DB-AE2C-4718-B3DC-6A1D50362F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946" y="5259860"/>
            <a:ext cx="628411" cy="1466708"/>
          </a:xfrm>
          <a:prstGeom prst="rect">
            <a:avLst/>
          </a:prstGeom>
        </p:spPr>
      </p:pic>
      <p:grpSp>
        <p:nvGrpSpPr>
          <p:cNvPr id="24" name="Group 23">
            <a:extLst>
              <a:ext uri="{FF2B5EF4-FFF2-40B4-BE49-F238E27FC236}">
                <a16:creationId xmlns="" xmlns:a16="http://schemas.microsoft.com/office/drawing/2014/main" id="{DD3855B7-1579-4FB3-AE09-847A70B446BE}"/>
              </a:ext>
            </a:extLst>
          </p:cNvPr>
          <p:cNvGrpSpPr/>
          <p:nvPr/>
        </p:nvGrpSpPr>
        <p:grpSpPr>
          <a:xfrm>
            <a:off x="433337" y="254810"/>
            <a:ext cx="4864341" cy="299372"/>
            <a:chOff x="433337" y="254810"/>
            <a:chExt cx="4864341" cy="299372"/>
          </a:xfrm>
        </p:grpSpPr>
        <p:pic>
          <p:nvPicPr>
            <p:cNvPr id="25" name="Picture 24">
              <a:extLst>
                <a:ext uri="{FF2B5EF4-FFF2-40B4-BE49-F238E27FC236}">
                  <a16:creationId xmlns="" xmlns:a16="http://schemas.microsoft.com/office/drawing/2014/main" id="{9CDCE2B4-414D-4608-AC78-6EEBE40881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26" name="Straight Connector 25">
              <a:extLst>
                <a:ext uri="{FF2B5EF4-FFF2-40B4-BE49-F238E27FC236}">
                  <a16:creationId xmlns="" xmlns:a16="http://schemas.microsoft.com/office/drawing/2014/main" id="{6867999B-255E-4DA6-9E26-5801F63FF1CC}"/>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27" name="TextBox 26">
              <a:extLst>
                <a:ext uri="{FF2B5EF4-FFF2-40B4-BE49-F238E27FC236}">
                  <a16:creationId xmlns="" xmlns:a16="http://schemas.microsoft.com/office/drawing/2014/main" id="{46E2DE8C-6C31-47E6-9925-012A2647CE77}"/>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703 D.E.C.T</a:t>
              </a:r>
            </a:p>
          </p:txBody>
        </p:sp>
      </p:grpSp>
      <p:grpSp>
        <p:nvGrpSpPr>
          <p:cNvPr id="48" name="Group 47">
            <a:extLst>
              <a:ext uri="{FF2B5EF4-FFF2-40B4-BE49-F238E27FC236}">
                <a16:creationId xmlns="" xmlns:a16="http://schemas.microsoft.com/office/drawing/2014/main" id="{77315786-664B-4231-B3D5-5AA5D705F50B}"/>
              </a:ext>
            </a:extLst>
          </p:cNvPr>
          <p:cNvGrpSpPr/>
          <p:nvPr/>
        </p:nvGrpSpPr>
        <p:grpSpPr>
          <a:xfrm>
            <a:off x="433337" y="7209698"/>
            <a:ext cx="5045091" cy="233315"/>
            <a:chOff x="433337" y="7235825"/>
            <a:chExt cx="5045091" cy="233315"/>
          </a:xfrm>
        </p:grpSpPr>
        <p:cxnSp>
          <p:nvCxnSpPr>
            <p:cNvPr id="49" name="Straight Connector 48">
              <a:extLst>
                <a:ext uri="{FF2B5EF4-FFF2-40B4-BE49-F238E27FC236}">
                  <a16:creationId xmlns="" xmlns:a16="http://schemas.microsoft.com/office/drawing/2014/main" id="{937FEEFD-0C29-4BA1-8FC1-278A075DA2E2}"/>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50" name="TextBox 49">
              <a:extLst>
                <a:ext uri="{FF2B5EF4-FFF2-40B4-BE49-F238E27FC236}">
                  <a16:creationId xmlns="" xmlns:a16="http://schemas.microsoft.com/office/drawing/2014/main" id="{E6414767-6FD5-4632-867D-0C084E4F6E57}"/>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13</a:t>
              </a:r>
            </a:p>
          </p:txBody>
        </p:sp>
      </p:grpSp>
      <p:pic>
        <p:nvPicPr>
          <p:cNvPr id="35" name="Picture 34">
            <a:extLst>
              <a:ext uri="{FF2B5EF4-FFF2-40B4-BE49-F238E27FC236}">
                <a16:creationId xmlns="" xmlns:a16="http://schemas.microsoft.com/office/drawing/2014/main" id="{6C81AC71-977E-4023-AA47-DA91D9DB400B}"/>
              </a:ext>
            </a:extLst>
          </p:cNvPr>
          <p:cNvPicPr>
            <a:picLocks noChangeAspect="1"/>
          </p:cNvPicPr>
          <p:nvPr/>
        </p:nvPicPr>
        <p:blipFill>
          <a:blip r:embed="rId6"/>
          <a:stretch>
            <a:fillRect/>
          </a:stretch>
        </p:blipFill>
        <p:spPr>
          <a:xfrm>
            <a:off x="1809933" y="3722683"/>
            <a:ext cx="457240" cy="682811"/>
          </a:xfrm>
          <a:prstGeom prst="rect">
            <a:avLst/>
          </a:prstGeom>
        </p:spPr>
      </p:pic>
      <p:sp>
        <p:nvSpPr>
          <p:cNvPr id="40" name="TextBox 39">
            <a:extLst>
              <a:ext uri="{FF2B5EF4-FFF2-40B4-BE49-F238E27FC236}">
                <a16:creationId xmlns="" xmlns:a16="http://schemas.microsoft.com/office/drawing/2014/main" id="{778543C8-F785-4940-8114-D5E66FC52C9B}"/>
              </a:ext>
            </a:extLst>
          </p:cNvPr>
          <p:cNvSpPr txBox="1"/>
          <p:nvPr/>
        </p:nvSpPr>
        <p:spPr>
          <a:xfrm>
            <a:off x="680308" y="2460369"/>
            <a:ext cx="1714745" cy="524131"/>
          </a:xfrm>
          <a:prstGeom prst="rect">
            <a:avLst/>
          </a:prstGeom>
          <a:noFill/>
        </p:spPr>
        <p:txBody>
          <a:bodyPr wrap="square" lIns="69736" tIns="34868" rIns="69736" bIns="34868" rtlCol="0">
            <a:spAutoFit/>
          </a:bodyPr>
          <a:lstStyle/>
          <a:p>
            <a:pPr>
              <a:buClr>
                <a:srgbClr val="C00000"/>
              </a:buClr>
              <a:buSzPct val="140000"/>
            </a:pPr>
            <a:r>
              <a:rPr lang="nl-NL" sz="754" dirty="0">
                <a:latin typeface="Century Gothic" panose="020B0502020202020204" pitchFamily="34" charset="0"/>
                <a:cs typeface="Arial" panose="020B0604020202020204" pitchFamily="34" charset="0"/>
              </a:rPr>
              <a:t>2 knop kit, met 2 handsets, hooded paneel met toetsen.</a:t>
            </a:r>
          </a:p>
          <a:p>
            <a:pPr>
              <a:buClr>
                <a:srgbClr val="C00000"/>
              </a:buClr>
              <a:buSzPct val="140000"/>
            </a:pPr>
            <a:r>
              <a:rPr lang="nl-NL" sz="754" dirty="0">
                <a:latin typeface="Century Gothic" panose="020B0502020202020204" pitchFamily="34" charset="0"/>
                <a:cs typeface="Arial" panose="020B0604020202020204" pitchFamily="34" charset="0"/>
              </a:rPr>
              <a:t/>
            </a:r>
            <a:br>
              <a:rPr lang="nl-NL" sz="754" dirty="0">
                <a:latin typeface="Century Gothic" panose="020B0502020202020204" pitchFamily="34" charset="0"/>
                <a:cs typeface="Arial" panose="020B0604020202020204" pitchFamily="34" charset="0"/>
              </a:rPr>
            </a:br>
            <a:endParaRPr lang="en-GB" sz="686" dirty="0">
              <a:latin typeface="Century Gothic" panose="020B0502020202020204" pitchFamily="34" charset="0"/>
              <a:cs typeface="Arial" panose="020B0604020202020204" pitchFamily="34" charset="0"/>
            </a:endParaRPr>
          </a:p>
        </p:txBody>
      </p:sp>
      <p:pic>
        <p:nvPicPr>
          <p:cNvPr id="46" name="Picture 45">
            <a:extLst>
              <a:ext uri="{FF2B5EF4-FFF2-40B4-BE49-F238E27FC236}">
                <a16:creationId xmlns="" xmlns:a16="http://schemas.microsoft.com/office/drawing/2014/main" id="{751907F2-014F-46E1-B87B-8C8A1C693B18}"/>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166872" y="1350809"/>
            <a:ext cx="702776" cy="923589"/>
          </a:xfrm>
          <a:prstGeom prst="rect">
            <a:avLst/>
          </a:prstGeom>
        </p:spPr>
      </p:pic>
      <p:pic>
        <p:nvPicPr>
          <p:cNvPr id="47" name="Picture 46">
            <a:extLst>
              <a:ext uri="{FF2B5EF4-FFF2-40B4-BE49-F238E27FC236}">
                <a16:creationId xmlns="" xmlns:a16="http://schemas.microsoft.com/office/drawing/2014/main" id="{7C8D8557-7A3A-43D9-80EC-326A27FFE150}"/>
              </a:ext>
            </a:extLst>
          </p:cNvPr>
          <p:cNvPicPr>
            <a:picLocks noChangeAspect="1"/>
          </p:cNvPicPr>
          <p:nvPr/>
        </p:nvPicPr>
        <p:blipFill>
          <a:blip r:embed="rId9" cstate="print"/>
          <a:stretch>
            <a:fillRect/>
          </a:stretch>
        </p:blipFill>
        <p:spPr>
          <a:xfrm>
            <a:off x="1490322" y="1751110"/>
            <a:ext cx="461703" cy="684684"/>
          </a:xfrm>
          <a:prstGeom prst="rect">
            <a:avLst/>
          </a:prstGeom>
        </p:spPr>
      </p:pic>
      <p:pic>
        <p:nvPicPr>
          <p:cNvPr id="54" name="Picture 53">
            <a:extLst>
              <a:ext uri="{FF2B5EF4-FFF2-40B4-BE49-F238E27FC236}">
                <a16:creationId xmlns="" xmlns:a16="http://schemas.microsoft.com/office/drawing/2014/main" id="{61F34FDA-2C7B-42A8-A6BA-5A486DCA7036}"/>
              </a:ext>
            </a:extLst>
          </p:cNvPr>
          <p:cNvPicPr>
            <a:picLocks noChangeAspect="1"/>
          </p:cNvPicPr>
          <p:nvPr/>
        </p:nvPicPr>
        <p:blipFill>
          <a:blip r:embed="rId9" cstate="print"/>
          <a:stretch>
            <a:fillRect/>
          </a:stretch>
        </p:blipFill>
        <p:spPr>
          <a:xfrm>
            <a:off x="1163794" y="1718103"/>
            <a:ext cx="461703" cy="684684"/>
          </a:xfrm>
          <a:prstGeom prst="rect">
            <a:avLst/>
          </a:prstGeom>
        </p:spPr>
      </p:pic>
      <p:cxnSp>
        <p:nvCxnSpPr>
          <p:cNvPr id="56" name="Straight Connector 55">
            <a:extLst>
              <a:ext uri="{FF2B5EF4-FFF2-40B4-BE49-F238E27FC236}">
                <a16:creationId xmlns="" xmlns:a16="http://schemas.microsoft.com/office/drawing/2014/main" id="{B7AE5514-424C-4CAF-B36A-7B383F6EEEE1}"/>
              </a:ext>
            </a:extLst>
          </p:cNvPr>
          <p:cNvCxnSpPr>
            <a:cxnSpLocks/>
          </p:cNvCxnSpPr>
          <p:nvPr/>
        </p:nvCxnSpPr>
        <p:spPr>
          <a:xfrm flipH="1">
            <a:off x="731634" y="2854050"/>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 xmlns:a16="http://schemas.microsoft.com/office/drawing/2014/main" id="{13F650DA-6B32-4477-84D7-E2AED7E19A25}"/>
              </a:ext>
            </a:extLst>
          </p:cNvPr>
          <p:cNvCxnSpPr>
            <a:cxnSpLocks/>
          </p:cNvCxnSpPr>
          <p:nvPr/>
        </p:nvCxnSpPr>
        <p:spPr>
          <a:xfrm>
            <a:off x="2633925" y="789379"/>
            <a:ext cx="0" cy="181946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58" name="Straight Connector 57">
            <a:extLst>
              <a:ext uri="{FF2B5EF4-FFF2-40B4-BE49-F238E27FC236}">
                <a16:creationId xmlns="" xmlns:a16="http://schemas.microsoft.com/office/drawing/2014/main" id="{8D787FF8-DDAA-477D-BB82-4E0DA18593E2}"/>
              </a:ext>
            </a:extLst>
          </p:cNvPr>
          <p:cNvCxnSpPr/>
          <p:nvPr/>
        </p:nvCxnSpPr>
        <p:spPr>
          <a:xfrm>
            <a:off x="821123" y="852067"/>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59" name="Straight Connector 58">
            <a:extLst>
              <a:ext uri="{FF2B5EF4-FFF2-40B4-BE49-F238E27FC236}">
                <a16:creationId xmlns="" xmlns:a16="http://schemas.microsoft.com/office/drawing/2014/main" id="{87B76DAF-A557-445B-BDBF-E71F229FD7C1}"/>
              </a:ext>
            </a:extLst>
          </p:cNvPr>
          <p:cNvCxnSpPr/>
          <p:nvPr/>
        </p:nvCxnSpPr>
        <p:spPr>
          <a:xfrm>
            <a:off x="809742" y="2954365"/>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sp>
        <p:nvSpPr>
          <p:cNvPr id="60" name="Rectangle 59">
            <a:extLst>
              <a:ext uri="{FF2B5EF4-FFF2-40B4-BE49-F238E27FC236}">
                <a16:creationId xmlns="" xmlns:a16="http://schemas.microsoft.com/office/drawing/2014/main" id="{6249E9CD-818D-4BFB-A641-50B4769FA739}"/>
              </a:ext>
            </a:extLst>
          </p:cNvPr>
          <p:cNvSpPr/>
          <p:nvPr/>
        </p:nvSpPr>
        <p:spPr>
          <a:xfrm>
            <a:off x="942689" y="728850"/>
            <a:ext cx="699230" cy="2308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703-HSK2</a:t>
            </a:r>
            <a:endParaRPr lang="en-GB" sz="900" dirty="0"/>
          </a:p>
        </p:txBody>
      </p:sp>
      <p:pic>
        <p:nvPicPr>
          <p:cNvPr id="61" name="Picture 60">
            <a:extLst>
              <a:ext uri="{FF2B5EF4-FFF2-40B4-BE49-F238E27FC236}">
                <a16:creationId xmlns="" xmlns:a16="http://schemas.microsoft.com/office/drawing/2014/main" id="{26CE6A87-39C3-4D3A-AB49-30A7FBC31AFC}"/>
              </a:ext>
            </a:extLst>
          </p:cNvPr>
          <p:cNvPicPr>
            <a:picLocks noChangeAspect="1"/>
          </p:cNvPicPr>
          <p:nvPr/>
        </p:nvPicPr>
        <p:blipFill>
          <a:blip r:embed="rId9" cstate="print"/>
          <a:stretch>
            <a:fillRect/>
          </a:stretch>
        </p:blipFill>
        <p:spPr>
          <a:xfrm>
            <a:off x="1947408" y="5798797"/>
            <a:ext cx="461703" cy="684684"/>
          </a:xfrm>
          <a:prstGeom prst="rect">
            <a:avLst/>
          </a:prstGeom>
        </p:spPr>
      </p:pic>
      <p:pic>
        <p:nvPicPr>
          <p:cNvPr id="62" name="Picture 61">
            <a:extLst>
              <a:ext uri="{FF2B5EF4-FFF2-40B4-BE49-F238E27FC236}">
                <a16:creationId xmlns="" xmlns:a16="http://schemas.microsoft.com/office/drawing/2014/main" id="{39605C7D-8928-48CE-A874-926695D72C32}"/>
              </a:ext>
            </a:extLst>
          </p:cNvPr>
          <p:cNvPicPr>
            <a:picLocks noChangeAspect="1"/>
          </p:cNvPicPr>
          <p:nvPr/>
        </p:nvPicPr>
        <p:blipFill>
          <a:blip r:embed="rId9" cstate="print"/>
          <a:stretch>
            <a:fillRect/>
          </a:stretch>
        </p:blipFill>
        <p:spPr>
          <a:xfrm>
            <a:off x="1647393" y="5766382"/>
            <a:ext cx="461703" cy="684684"/>
          </a:xfrm>
          <a:prstGeom prst="rect">
            <a:avLst/>
          </a:prstGeom>
        </p:spPr>
      </p:pic>
      <p:sp>
        <p:nvSpPr>
          <p:cNvPr id="67" name="TextBox 66">
            <a:extLst>
              <a:ext uri="{FF2B5EF4-FFF2-40B4-BE49-F238E27FC236}">
                <a16:creationId xmlns="" xmlns:a16="http://schemas.microsoft.com/office/drawing/2014/main" id="{4AF506BD-D4E8-4963-85DC-F06601F16C24}"/>
              </a:ext>
            </a:extLst>
          </p:cNvPr>
          <p:cNvSpPr txBox="1"/>
          <p:nvPr/>
        </p:nvSpPr>
        <p:spPr>
          <a:xfrm>
            <a:off x="675692" y="4441570"/>
            <a:ext cx="1714745" cy="640188"/>
          </a:xfrm>
          <a:prstGeom prst="rect">
            <a:avLst/>
          </a:prstGeom>
          <a:noFill/>
        </p:spPr>
        <p:txBody>
          <a:bodyPr wrap="square" lIns="69736" tIns="34868" rIns="69736" bIns="34868" rtlCol="0">
            <a:spAutoFit/>
          </a:bodyPr>
          <a:lstStyle/>
          <a:p>
            <a:pPr>
              <a:buClr>
                <a:srgbClr val="C00000"/>
              </a:buClr>
              <a:buSzPct val="140000"/>
            </a:pPr>
            <a:r>
              <a:rPr lang="nl-NL" sz="754" dirty="0">
                <a:latin typeface="Century Gothic" panose="020B0502020202020204" pitchFamily="34" charset="0"/>
                <a:cs typeface="Arial" panose="020B0604020202020204" pitchFamily="34" charset="0"/>
              </a:rPr>
              <a:t>4 knop kit, met 3 handsets (1 knop reserve), hooded paneel met toetsen.</a:t>
            </a:r>
          </a:p>
          <a:p>
            <a:pPr>
              <a:buClr>
                <a:srgbClr val="C00000"/>
              </a:buClr>
              <a:buSzPct val="140000"/>
            </a:pPr>
            <a:r>
              <a:rPr lang="nl-NL" sz="754" dirty="0">
                <a:latin typeface="Century Gothic" panose="020B0502020202020204" pitchFamily="34" charset="0"/>
                <a:cs typeface="Arial" panose="020B0604020202020204" pitchFamily="34" charset="0"/>
              </a:rPr>
              <a:t/>
            </a:r>
            <a:br>
              <a:rPr lang="nl-NL" sz="754" dirty="0">
                <a:latin typeface="Century Gothic" panose="020B0502020202020204" pitchFamily="34" charset="0"/>
                <a:cs typeface="Arial" panose="020B0604020202020204" pitchFamily="34" charset="0"/>
              </a:rPr>
            </a:br>
            <a:endParaRPr lang="en-GB" sz="686" dirty="0">
              <a:latin typeface="Century Gothic" panose="020B0502020202020204" pitchFamily="34" charset="0"/>
              <a:cs typeface="Arial" panose="020B0604020202020204" pitchFamily="34" charset="0"/>
            </a:endParaRPr>
          </a:p>
        </p:txBody>
      </p:sp>
      <p:pic>
        <p:nvPicPr>
          <p:cNvPr id="68" name="Picture 67">
            <a:extLst>
              <a:ext uri="{FF2B5EF4-FFF2-40B4-BE49-F238E27FC236}">
                <a16:creationId xmlns="" xmlns:a16="http://schemas.microsoft.com/office/drawing/2014/main" id="{D1DBED1A-82D2-4965-AE7A-3284EADB36E9}"/>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162256" y="3304302"/>
            <a:ext cx="702776" cy="923589"/>
          </a:xfrm>
          <a:prstGeom prst="rect">
            <a:avLst/>
          </a:prstGeom>
        </p:spPr>
      </p:pic>
      <p:pic>
        <p:nvPicPr>
          <p:cNvPr id="69" name="Picture 68">
            <a:extLst>
              <a:ext uri="{FF2B5EF4-FFF2-40B4-BE49-F238E27FC236}">
                <a16:creationId xmlns="" xmlns:a16="http://schemas.microsoft.com/office/drawing/2014/main" id="{1A39DF6A-BE4D-457F-A793-C93B0B4F9CDF}"/>
              </a:ext>
            </a:extLst>
          </p:cNvPr>
          <p:cNvPicPr>
            <a:picLocks noChangeAspect="1"/>
          </p:cNvPicPr>
          <p:nvPr/>
        </p:nvPicPr>
        <p:blipFill>
          <a:blip r:embed="rId9" cstate="print"/>
          <a:stretch>
            <a:fillRect/>
          </a:stretch>
        </p:blipFill>
        <p:spPr>
          <a:xfrm>
            <a:off x="1485706" y="3704603"/>
            <a:ext cx="461703" cy="684684"/>
          </a:xfrm>
          <a:prstGeom prst="rect">
            <a:avLst/>
          </a:prstGeom>
        </p:spPr>
      </p:pic>
      <p:pic>
        <p:nvPicPr>
          <p:cNvPr id="70" name="Picture 69">
            <a:extLst>
              <a:ext uri="{FF2B5EF4-FFF2-40B4-BE49-F238E27FC236}">
                <a16:creationId xmlns="" xmlns:a16="http://schemas.microsoft.com/office/drawing/2014/main" id="{ADFE0AE7-3547-4C09-B832-1C8BFBEA6724}"/>
              </a:ext>
            </a:extLst>
          </p:cNvPr>
          <p:cNvPicPr>
            <a:picLocks noChangeAspect="1"/>
          </p:cNvPicPr>
          <p:nvPr/>
        </p:nvPicPr>
        <p:blipFill>
          <a:blip r:embed="rId9" cstate="print"/>
          <a:stretch>
            <a:fillRect/>
          </a:stretch>
        </p:blipFill>
        <p:spPr>
          <a:xfrm>
            <a:off x="1159178" y="3671596"/>
            <a:ext cx="461703" cy="684684"/>
          </a:xfrm>
          <a:prstGeom prst="rect">
            <a:avLst/>
          </a:prstGeom>
        </p:spPr>
      </p:pic>
      <p:cxnSp>
        <p:nvCxnSpPr>
          <p:cNvPr id="71" name="Straight Connector 70">
            <a:extLst>
              <a:ext uri="{FF2B5EF4-FFF2-40B4-BE49-F238E27FC236}">
                <a16:creationId xmlns="" xmlns:a16="http://schemas.microsoft.com/office/drawing/2014/main" id="{AEF39B71-7B03-4AE3-8B99-2CF0CE976BD5}"/>
              </a:ext>
            </a:extLst>
          </p:cNvPr>
          <p:cNvCxnSpPr>
            <a:cxnSpLocks/>
          </p:cNvCxnSpPr>
          <p:nvPr/>
        </p:nvCxnSpPr>
        <p:spPr>
          <a:xfrm flipH="1">
            <a:off x="731636" y="4956475"/>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73" name="Straight Connector 72">
            <a:extLst>
              <a:ext uri="{FF2B5EF4-FFF2-40B4-BE49-F238E27FC236}">
                <a16:creationId xmlns="" xmlns:a16="http://schemas.microsoft.com/office/drawing/2014/main" id="{6D067EEC-884E-46EB-8611-1D6BAA608529}"/>
              </a:ext>
            </a:extLst>
          </p:cNvPr>
          <p:cNvCxnSpPr>
            <a:cxnSpLocks/>
          </p:cNvCxnSpPr>
          <p:nvPr/>
        </p:nvCxnSpPr>
        <p:spPr>
          <a:xfrm>
            <a:off x="2629309" y="3029197"/>
            <a:ext cx="0" cy="181946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sp>
        <p:nvSpPr>
          <p:cNvPr id="75" name="Rectangle 74">
            <a:extLst>
              <a:ext uri="{FF2B5EF4-FFF2-40B4-BE49-F238E27FC236}">
                <a16:creationId xmlns="" xmlns:a16="http://schemas.microsoft.com/office/drawing/2014/main" id="{115A45AB-C127-4F0C-BEB0-E58DFC27CCA7}"/>
              </a:ext>
            </a:extLst>
          </p:cNvPr>
          <p:cNvSpPr/>
          <p:nvPr/>
        </p:nvSpPr>
        <p:spPr>
          <a:xfrm>
            <a:off x="938073" y="2839361"/>
            <a:ext cx="699230" cy="2308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703-HSK3</a:t>
            </a:r>
            <a:endParaRPr lang="en-GB" sz="900" dirty="0"/>
          </a:p>
        </p:txBody>
      </p:sp>
      <p:sp>
        <p:nvSpPr>
          <p:cNvPr id="77" name="TextBox 76">
            <a:extLst>
              <a:ext uri="{FF2B5EF4-FFF2-40B4-BE49-F238E27FC236}">
                <a16:creationId xmlns="" xmlns:a16="http://schemas.microsoft.com/office/drawing/2014/main" id="{06893D20-AF68-4F0B-912A-34090AE84FF0}"/>
              </a:ext>
            </a:extLst>
          </p:cNvPr>
          <p:cNvSpPr txBox="1"/>
          <p:nvPr/>
        </p:nvSpPr>
        <p:spPr>
          <a:xfrm>
            <a:off x="619783" y="6834394"/>
            <a:ext cx="1714745" cy="524131"/>
          </a:xfrm>
          <a:prstGeom prst="rect">
            <a:avLst/>
          </a:prstGeom>
          <a:noFill/>
        </p:spPr>
        <p:txBody>
          <a:bodyPr wrap="square" lIns="69736" tIns="34868" rIns="69736" bIns="34868" rtlCol="0">
            <a:spAutoFit/>
          </a:bodyPr>
          <a:lstStyle/>
          <a:p>
            <a:pPr>
              <a:buClr>
                <a:srgbClr val="C00000"/>
              </a:buClr>
              <a:buSzPct val="140000"/>
            </a:pPr>
            <a:r>
              <a:rPr lang="nl-NL" sz="754" dirty="0">
                <a:latin typeface="Century Gothic" panose="020B0502020202020204" pitchFamily="34" charset="0"/>
                <a:cs typeface="Arial" panose="020B0604020202020204" pitchFamily="34" charset="0"/>
              </a:rPr>
              <a:t>4 knop kit, met 4 handsets, hooded paneel met toetsen.</a:t>
            </a:r>
          </a:p>
          <a:p>
            <a:pPr>
              <a:buClr>
                <a:srgbClr val="C00000"/>
              </a:buClr>
              <a:buSzPct val="140000"/>
            </a:pPr>
            <a:r>
              <a:rPr lang="nl-NL" sz="754" dirty="0">
                <a:latin typeface="Century Gothic" panose="020B0502020202020204" pitchFamily="34" charset="0"/>
                <a:cs typeface="Arial" panose="020B0604020202020204" pitchFamily="34" charset="0"/>
              </a:rPr>
              <a:t/>
            </a:r>
            <a:br>
              <a:rPr lang="nl-NL" sz="754" dirty="0">
                <a:latin typeface="Century Gothic" panose="020B0502020202020204" pitchFamily="34" charset="0"/>
                <a:cs typeface="Arial" panose="020B0604020202020204" pitchFamily="34" charset="0"/>
              </a:rPr>
            </a:br>
            <a:endParaRPr lang="en-GB" sz="686" dirty="0">
              <a:latin typeface="Century Gothic" panose="020B0502020202020204" pitchFamily="34" charset="0"/>
              <a:cs typeface="Arial" panose="020B0604020202020204" pitchFamily="34" charset="0"/>
            </a:endParaRPr>
          </a:p>
        </p:txBody>
      </p:sp>
      <p:pic>
        <p:nvPicPr>
          <p:cNvPr id="84" name="Picture 83">
            <a:extLst>
              <a:ext uri="{FF2B5EF4-FFF2-40B4-BE49-F238E27FC236}">
                <a16:creationId xmlns="" xmlns:a16="http://schemas.microsoft.com/office/drawing/2014/main" id="{DB8075BE-5CB8-469E-BB4A-4C20347475BF}"/>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162255" y="5668816"/>
            <a:ext cx="702776" cy="923589"/>
          </a:xfrm>
          <a:prstGeom prst="rect">
            <a:avLst/>
          </a:prstGeom>
        </p:spPr>
      </p:pic>
      <p:pic>
        <p:nvPicPr>
          <p:cNvPr id="85" name="Picture 84">
            <a:extLst>
              <a:ext uri="{FF2B5EF4-FFF2-40B4-BE49-F238E27FC236}">
                <a16:creationId xmlns="" xmlns:a16="http://schemas.microsoft.com/office/drawing/2014/main" id="{2F5E82D4-B5DC-4B80-B1E4-D297C3FB8014}"/>
              </a:ext>
            </a:extLst>
          </p:cNvPr>
          <p:cNvPicPr>
            <a:picLocks noChangeAspect="1"/>
          </p:cNvPicPr>
          <p:nvPr/>
        </p:nvPicPr>
        <p:blipFill>
          <a:blip r:embed="rId9" cstate="print"/>
          <a:stretch>
            <a:fillRect/>
          </a:stretch>
        </p:blipFill>
        <p:spPr>
          <a:xfrm>
            <a:off x="1485705" y="6069117"/>
            <a:ext cx="461703" cy="684684"/>
          </a:xfrm>
          <a:prstGeom prst="rect">
            <a:avLst/>
          </a:prstGeom>
        </p:spPr>
      </p:pic>
      <p:pic>
        <p:nvPicPr>
          <p:cNvPr id="86" name="Picture 85">
            <a:extLst>
              <a:ext uri="{FF2B5EF4-FFF2-40B4-BE49-F238E27FC236}">
                <a16:creationId xmlns="" xmlns:a16="http://schemas.microsoft.com/office/drawing/2014/main" id="{EEE5F260-9BC6-4719-A1B8-F8892F88C77C}"/>
              </a:ext>
            </a:extLst>
          </p:cNvPr>
          <p:cNvPicPr>
            <a:picLocks noChangeAspect="1"/>
          </p:cNvPicPr>
          <p:nvPr/>
        </p:nvPicPr>
        <p:blipFill>
          <a:blip r:embed="rId9" cstate="print"/>
          <a:stretch>
            <a:fillRect/>
          </a:stretch>
        </p:blipFill>
        <p:spPr>
          <a:xfrm>
            <a:off x="1159177" y="6036110"/>
            <a:ext cx="461703" cy="684684"/>
          </a:xfrm>
          <a:prstGeom prst="rect">
            <a:avLst/>
          </a:prstGeom>
        </p:spPr>
      </p:pic>
      <p:cxnSp>
        <p:nvCxnSpPr>
          <p:cNvPr id="87" name="Straight Connector 86">
            <a:extLst>
              <a:ext uri="{FF2B5EF4-FFF2-40B4-BE49-F238E27FC236}">
                <a16:creationId xmlns="" xmlns:a16="http://schemas.microsoft.com/office/drawing/2014/main" id="{A07D4EDF-A0E4-41B3-B93F-8B87DA5026EC}"/>
              </a:ext>
            </a:extLst>
          </p:cNvPr>
          <p:cNvCxnSpPr>
            <a:cxnSpLocks/>
          </p:cNvCxnSpPr>
          <p:nvPr/>
        </p:nvCxnSpPr>
        <p:spPr>
          <a:xfrm>
            <a:off x="2629308" y="5107386"/>
            <a:ext cx="0" cy="181946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88" name="Straight Connector 87">
            <a:extLst>
              <a:ext uri="{FF2B5EF4-FFF2-40B4-BE49-F238E27FC236}">
                <a16:creationId xmlns="" xmlns:a16="http://schemas.microsoft.com/office/drawing/2014/main" id="{79C62F93-D1DC-4577-A547-DFB04325483E}"/>
              </a:ext>
            </a:extLst>
          </p:cNvPr>
          <p:cNvCxnSpPr/>
          <p:nvPr/>
        </p:nvCxnSpPr>
        <p:spPr>
          <a:xfrm>
            <a:off x="816506" y="5170075"/>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89" name="Rectangle 88">
            <a:extLst>
              <a:ext uri="{FF2B5EF4-FFF2-40B4-BE49-F238E27FC236}">
                <a16:creationId xmlns="" xmlns:a16="http://schemas.microsoft.com/office/drawing/2014/main" id="{18A4A2A1-33CC-45A4-872B-48262DD41591}"/>
              </a:ext>
            </a:extLst>
          </p:cNvPr>
          <p:cNvSpPr/>
          <p:nvPr/>
        </p:nvSpPr>
        <p:spPr>
          <a:xfrm>
            <a:off x="938072" y="5046858"/>
            <a:ext cx="699230" cy="2308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703-HSK4</a:t>
            </a:r>
            <a:endParaRPr lang="en-GB" sz="900" dirty="0"/>
          </a:p>
        </p:txBody>
      </p:sp>
      <p:cxnSp>
        <p:nvCxnSpPr>
          <p:cNvPr id="105" name="Straight Connector 104">
            <a:extLst>
              <a:ext uri="{FF2B5EF4-FFF2-40B4-BE49-F238E27FC236}">
                <a16:creationId xmlns="" xmlns:a16="http://schemas.microsoft.com/office/drawing/2014/main" id="{3D6A69BF-83F2-467C-8402-3F99A03B3CB9}"/>
              </a:ext>
            </a:extLst>
          </p:cNvPr>
          <p:cNvCxnSpPr/>
          <p:nvPr/>
        </p:nvCxnSpPr>
        <p:spPr>
          <a:xfrm>
            <a:off x="2943812" y="857548"/>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106" name="Rectangle 105">
            <a:extLst>
              <a:ext uri="{FF2B5EF4-FFF2-40B4-BE49-F238E27FC236}">
                <a16:creationId xmlns="" xmlns:a16="http://schemas.microsoft.com/office/drawing/2014/main" id="{CCC7609B-00DF-45D6-989C-7CD07D6CA5BF}"/>
              </a:ext>
            </a:extLst>
          </p:cNvPr>
          <p:cNvSpPr/>
          <p:nvPr/>
        </p:nvSpPr>
        <p:spPr>
          <a:xfrm>
            <a:off x="3065378" y="734331"/>
            <a:ext cx="833883" cy="2308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703HF-HSK2</a:t>
            </a:r>
            <a:endParaRPr lang="en-GB" sz="900" dirty="0"/>
          </a:p>
        </p:txBody>
      </p:sp>
      <p:cxnSp>
        <p:nvCxnSpPr>
          <p:cNvPr id="107" name="Straight Connector 106">
            <a:extLst>
              <a:ext uri="{FF2B5EF4-FFF2-40B4-BE49-F238E27FC236}">
                <a16:creationId xmlns="" xmlns:a16="http://schemas.microsoft.com/office/drawing/2014/main" id="{5EFCAF98-591D-47A5-B9A0-6D92FD45DC16}"/>
              </a:ext>
            </a:extLst>
          </p:cNvPr>
          <p:cNvCxnSpPr/>
          <p:nvPr/>
        </p:nvCxnSpPr>
        <p:spPr>
          <a:xfrm>
            <a:off x="2937047" y="2958855"/>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sp>
        <p:nvSpPr>
          <p:cNvPr id="108" name="Rectangle 107">
            <a:extLst>
              <a:ext uri="{FF2B5EF4-FFF2-40B4-BE49-F238E27FC236}">
                <a16:creationId xmlns="" xmlns:a16="http://schemas.microsoft.com/office/drawing/2014/main" id="{F05201F0-A663-433A-8772-544F0166C8E9}"/>
              </a:ext>
            </a:extLst>
          </p:cNvPr>
          <p:cNvSpPr/>
          <p:nvPr/>
        </p:nvSpPr>
        <p:spPr>
          <a:xfrm>
            <a:off x="3065378" y="2843851"/>
            <a:ext cx="833883" cy="2308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703HF-HSK3</a:t>
            </a:r>
            <a:endParaRPr lang="en-GB" sz="900" dirty="0"/>
          </a:p>
        </p:txBody>
      </p:sp>
      <p:cxnSp>
        <p:nvCxnSpPr>
          <p:cNvPr id="109" name="Straight Connector 108">
            <a:extLst>
              <a:ext uri="{FF2B5EF4-FFF2-40B4-BE49-F238E27FC236}">
                <a16:creationId xmlns="" xmlns:a16="http://schemas.microsoft.com/office/drawing/2014/main" id="{816E951B-D493-4972-98C1-C5359479D956}"/>
              </a:ext>
            </a:extLst>
          </p:cNvPr>
          <p:cNvCxnSpPr/>
          <p:nvPr/>
        </p:nvCxnSpPr>
        <p:spPr>
          <a:xfrm>
            <a:off x="2932439" y="5165215"/>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110" name="Rectangle 109">
            <a:extLst>
              <a:ext uri="{FF2B5EF4-FFF2-40B4-BE49-F238E27FC236}">
                <a16:creationId xmlns="" xmlns:a16="http://schemas.microsoft.com/office/drawing/2014/main" id="{5A5C6956-3E46-43BE-AD1E-CC6536E2F41F}"/>
              </a:ext>
            </a:extLst>
          </p:cNvPr>
          <p:cNvSpPr/>
          <p:nvPr/>
        </p:nvSpPr>
        <p:spPr>
          <a:xfrm>
            <a:off x="3054005" y="5041998"/>
            <a:ext cx="833883" cy="2308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703HF-HSK4</a:t>
            </a:r>
            <a:endParaRPr lang="en-GB" sz="900" dirty="0"/>
          </a:p>
        </p:txBody>
      </p:sp>
      <p:pic>
        <p:nvPicPr>
          <p:cNvPr id="111" name="Picture 110">
            <a:extLst>
              <a:ext uri="{FF2B5EF4-FFF2-40B4-BE49-F238E27FC236}">
                <a16:creationId xmlns="" xmlns:a16="http://schemas.microsoft.com/office/drawing/2014/main" id="{BD63E49F-B8BB-4783-95FA-79669C6D41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1633"/>
          <a:stretch/>
        </p:blipFill>
        <p:spPr>
          <a:xfrm>
            <a:off x="2960454" y="1039665"/>
            <a:ext cx="567377" cy="1649298"/>
          </a:xfrm>
          <a:prstGeom prst="rect">
            <a:avLst/>
          </a:prstGeom>
        </p:spPr>
      </p:pic>
      <p:pic>
        <p:nvPicPr>
          <p:cNvPr id="112" name="Picture 111">
            <a:extLst>
              <a:ext uri="{FF2B5EF4-FFF2-40B4-BE49-F238E27FC236}">
                <a16:creationId xmlns="" xmlns:a16="http://schemas.microsoft.com/office/drawing/2014/main" id="{1F300ABC-CBA0-43E4-A259-10C7772A84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1476" y="3044378"/>
            <a:ext cx="628411" cy="1466708"/>
          </a:xfrm>
          <a:prstGeom prst="rect">
            <a:avLst/>
          </a:prstGeom>
        </p:spPr>
      </p:pic>
      <p:pic>
        <p:nvPicPr>
          <p:cNvPr id="113" name="Picture 112">
            <a:extLst>
              <a:ext uri="{FF2B5EF4-FFF2-40B4-BE49-F238E27FC236}">
                <a16:creationId xmlns="" xmlns:a16="http://schemas.microsoft.com/office/drawing/2014/main" id="{F4C43C5C-C689-4CB4-9FD1-AEC63914F8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7327" y="5291453"/>
            <a:ext cx="628411" cy="1466708"/>
          </a:xfrm>
          <a:prstGeom prst="rect">
            <a:avLst/>
          </a:prstGeom>
        </p:spPr>
      </p:pic>
      <p:pic>
        <p:nvPicPr>
          <p:cNvPr id="114" name="Picture 113">
            <a:extLst>
              <a:ext uri="{FF2B5EF4-FFF2-40B4-BE49-F238E27FC236}">
                <a16:creationId xmlns="" xmlns:a16="http://schemas.microsoft.com/office/drawing/2014/main" id="{44B00467-74C2-4A82-9BCE-ED4B5242135C}"/>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3448259" y="5673436"/>
            <a:ext cx="702776" cy="923589"/>
          </a:xfrm>
          <a:prstGeom prst="rect">
            <a:avLst/>
          </a:prstGeom>
        </p:spPr>
      </p:pic>
      <p:pic>
        <p:nvPicPr>
          <p:cNvPr id="115" name="Picture 114">
            <a:extLst>
              <a:ext uri="{FF2B5EF4-FFF2-40B4-BE49-F238E27FC236}">
                <a16:creationId xmlns="" xmlns:a16="http://schemas.microsoft.com/office/drawing/2014/main" id="{2EDB1BD2-5D7F-4A7C-874A-81BDF391B5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850" y="5771814"/>
            <a:ext cx="1104233" cy="668429"/>
          </a:xfrm>
          <a:prstGeom prst="rect">
            <a:avLst/>
          </a:prstGeom>
        </p:spPr>
      </p:pic>
      <p:pic>
        <p:nvPicPr>
          <p:cNvPr id="116" name="Picture 115">
            <a:extLst>
              <a:ext uri="{FF2B5EF4-FFF2-40B4-BE49-F238E27FC236}">
                <a16:creationId xmlns="" xmlns:a16="http://schemas.microsoft.com/office/drawing/2014/main" id="{37A2D9A2-48C4-4273-AA56-06DD0F964C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7281" y="5892831"/>
            <a:ext cx="1104233" cy="668429"/>
          </a:xfrm>
          <a:prstGeom prst="rect">
            <a:avLst/>
          </a:prstGeom>
        </p:spPr>
      </p:pic>
      <p:pic>
        <p:nvPicPr>
          <p:cNvPr id="117" name="Picture 116">
            <a:extLst>
              <a:ext uri="{FF2B5EF4-FFF2-40B4-BE49-F238E27FC236}">
                <a16:creationId xmlns="" xmlns:a16="http://schemas.microsoft.com/office/drawing/2014/main" id="{862A2F60-5179-48D0-A683-4183F59500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8775" y="6085372"/>
            <a:ext cx="1104233" cy="668429"/>
          </a:xfrm>
          <a:prstGeom prst="rect">
            <a:avLst/>
          </a:prstGeom>
        </p:spPr>
      </p:pic>
      <p:pic>
        <p:nvPicPr>
          <p:cNvPr id="118" name="Picture 117">
            <a:extLst>
              <a:ext uri="{FF2B5EF4-FFF2-40B4-BE49-F238E27FC236}">
                <a16:creationId xmlns="" xmlns:a16="http://schemas.microsoft.com/office/drawing/2014/main" id="{59B6FD64-0408-4D45-952B-992D008FF8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7733" y="6117210"/>
            <a:ext cx="1104233" cy="668429"/>
          </a:xfrm>
          <a:prstGeom prst="rect">
            <a:avLst/>
          </a:prstGeom>
        </p:spPr>
      </p:pic>
      <p:pic>
        <p:nvPicPr>
          <p:cNvPr id="120" name="Picture 119">
            <a:extLst>
              <a:ext uri="{FF2B5EF4-FFF2-40B4-BE49-F238E27FC236}">
                <a16:creationId xmlns="" xmlns:a16="http://schemas.microsoft.com/office/drawing/2014/main" id="{991510E6-C045-4063-8EA9-293A0FD3CFDD}"/>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val="0"/>
              </a:ext>
            </a:extLst>
          </a:blip>
          <a:stretch>
            <a:fillRect/>
          </a:stretch>
        </p:blipFill>
        <p:spPr>
          <a:xfrm>
            <a:off x="3414555" y="3394767"/>
            <a:ext cx="702776" cy="856167"/>
          </a:xfrm>
          <a:prstGeom prst="rect">
            <a:avLst/>
          </a:prstGeom>
        </p:spPr>
      </p:pic>
      <p:pic>
        <p:nvPicPr>
          <p:cNvPr id="119" name="Picture 118">
            <a:extLst>
              <a:ext uri="{FF2B5EF4-FFF2-40B4-BE49-F238E27FC236}">
                <a16:creationId xmlns="" xmlns:a16="http://schemas.microsoft.com/office/drawing/2014/main" id="{B884721D-0219-4D59-A6EF-D2F82080EB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9475" y="3803417"/>
            <a:ext cx="1104233" cy="668429"/>
          </a:xfrm>
          <a:prstGeom prst="rect">
            <a:avLst/>
          </a:prstGeom>
        </p:spPr>
      </p:pic>
      <p:pic>
        <p:nvPicPr>
          <p:cNvPr id="121" name="Picture 120">
            <a:extLst>
              <a:ext uri="{FF2B5EF4-FFF2-40B4-BE49-F238E27FC236}">
                <a16:creationId xmlns="" xmlns:a16="http://schemas.microsoft.com/office/drawing/2014/main" id="{E72F2505-C2D3-4CFC-891A-81399144E2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3820" y="3873343"/>
            <a:ext cx="1104233" cy="668429"/>
          </a:xfrm>
          <a:prstGeom prst="rect">
            <a:avLst/>
          </a:prstGeom>
        </p:spPr>
      </p:pic>
      <p:pic>
        <p:nvPicPr>
          <p:cNvPr id="123" name="Picture 122">
            <a:extLst>
              <a:ext uri="{FF2B5EF4-FFF2-40B4-BE49-F238E27FC236}">
                <a16:creationId xmlns="" xmlns:a16="http://schemas.microsoft.com/office/drawing/2014/main" id="{04C89369-589F-40D4-A946-E18929EC1996}"/>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3538816" y="1354664"/>
            <a:ext cx="702776" cy="923589"/>
          </a:xfrm>
          <a:prstGeom prst="rect">
            <a:avLst/>
          </a:prstGeom>
        </p:spPr>
      </p:pic>
      <p:sp>
        <p:nvSpPr>
          <p:cNvPr id="124" name="TextBox 123">
            <a:extLst>
              <a:ext uri="{FF2B5EF4-FFF2-40B4-BE49-F238E27FC236}">
                <a16:creationId xmlns="" xmlns:a16="http://schemas.microsoft.com/office/drawing/2014/main" id="{BDD40FD5-9488-4773-9D3E-02F5E3297FB7}"/>
              </a:ext>
            </a:extLst>
          </p:cNvPr>
          <p:cNvSpPr txBox="1"/>
          <p:nvPr/>
        </p:nvSpPr>
        <p:spPr>
          <a:xfrm>
            <a:off x="2932599" y="2441897"/>
            <a:ext cx="1840222" cy="640188"/>
          </a:xfrm>
          <a:prstGeom prst="rect">
            <a:avLst/>
          </a:prstGeom>
          <a:noFill/>
        </p:spPr>
        <p:txBody>
          <a:bodyPr wrap="square" lIns="69736" tIns="34868" rIns="69736" bIns="34868" rtlCol="0">
            <a:spAutoFit/>
          </a:bodyPr>
          <a:lstStyle/>
          <a:p>
            <a:pPr>
              <a:buClr>
                <a:srgbClr val="C00000"/>
              </a:buClr>
              <a:buSzPct val="140000"/>
            </a:pPr>
            <a:r>
              <a:rPr lang="nl-NL" sz="754" dirty="0">
                <a:latin typeface="Century Gothic" panose="020B0502020202020204" pitchFamily="34" charset="0"/>
                <a:cs typeface="Arial" panose="020B0604020202020204" pitchFamily="34" charset="0"/>
              </a:rPr>
              <a:t>2 knop kit, met 2 wall mount monitoren, hooded paneel met toetsen.</a:t>
            </a:r>
          </a:p>
          <a:p>
            <a:pPr>
              <a:buClr>
                <a:srgbClr val="C00000"/>
              </a:buClr>
              <a:buSzPct val="140000"/>
            </a:pPr>
            <a:r>
              <a:rPr lang="nl-NL" sz="754" dirty="0">
                <a:latin typeface="Century Gothic" panose="020B0502020202020204" pitchFamily="34" charset="0"/>
                <a:cs typeface="Arial" panose="020B0604020202020204" pitchFamily="34" charset="0"/>
              </a:rPr>
              <a:t/>
            </a:r>
            <a:br>
              <a:rPr lang="nl-NL" sz="754" dirty="0">
                <a:latin typeface="Century Gothic" panose="020B0502020202020204" pitchFamily="34" charset="0"/>
                <a:cs typeface="Arial" panose="020B0604020202020204" pitchFamily="34" charset="0"/>
              </a:rPr>
            </a:br>
            <a:endParaRPr lang="en-GB" sz="686" dirty="0">
              <a:latin typeface="Century Gothic" panose="020B0502020202020204" pitchFamily="34" charset="0"/>
              <a:cs typeface="Arial" panose="020B0604020202020204" pitchFamily="34" charset="0"/>
            </a:endParaRPr>
          </a:p>
        </p:txBody>
      </p:sp>
      <p:sp>
        <p:nvSpPr>
          <p:cNvPr id="125" name="TextBox 124">
            <a:extLst>
              <a:ext uri="{FF2B5EF4-FFF2-40B4-BE49-F238E27FC236}">
                <a16:creationId xmlns="" xmlns:a16="http://schemas.microsoft.com/office/drawing/2014/main" id="{ECD4E91F-86E2-40D7-BB8B-44885224B3D7}"/>
              </a:ext>
            </a:extLst>
          </p:cNvPr>
          <p:cNvSpPr txBox="1"/>
          <p:nvPr/>
        </p:nvSpPr>
        <p:spPr>
          <a:xfrm>
            <a:off x="2909217" y="4441570"/>
            <a:ext cx="1714745" cy="640188"/>
          </a:xfrm>
          <a:prstGeom prst="rect">
            <a:avLst/>
          </a:prstGeom>
          <a:noFill/>
        </p:spPr>
        <p:txBody>
          <a:bodyPr wrap="square" lIns="69736" tIns="34868" rIns="69736" bIns="34868" rtlCol="0">
            <a:spAutoFit/>
          </a:bodyPr>
          <a:lstStyle/>
          <a:p>
            <a:pPr>
              <a:buClr>
                <a:srgbClr val="C00000"/>
              </a:buClr>
              <a:buSzPct val="140000"/>
            </a:pPr>
            <a:r>
              <a:rPr lang="nl-NL" sz="754" dirty="0">
                <a:latin typeface="Century Gothic" panose="020B0502020202020204" pitchFamily="34" charset="0"/>
                <a:cs typeface="Arial" panose="020B0604020202020204" pitchFamily="34" charset="0"/>
              </a:rPr>
              <a:t>4 knop kit (1 knop reserve), met 3 wall mount monitoren, hooded paneel met toetsen.</a:t>
            </a:r>
          </a:p>
          <a:p>
            <a:pPr>
              <a:buClr>
                <a:srgbClr val="C00000"/>
              </a:buClr>
              <a:buSzPct val="140000"/>
            </a:pPr>
            <a:r>
              <a:rPr lang="nl-NL" sz="754" dirty="0">
                <a:latin typeface="Century Gothic" panose="020B0502020202020204" pitchFamily="34" charset="0"/>
                <a:cs typeface="Arial" panose="020B0604020202020204" pitchFamily="34" charset="0"/>
              </a:rPr>
              <a:t/>
            </a:r>
            <a:br>
              <a:rPr lang="nl-NL" sz="754" dirty="0">
                <a:latin typeface="Century Gothic" panose="020B0502020202020204" pitchFamily="34" charset="0"/>
                <a:cs typeface="Arial" panose="020B0604020202020204" pitchFamily="34" charset="0"/>
              </a:rPr>
            </a:br>
            <a:endParaRPr lang="en-GB" sz="686" dirty="0">
              <a:latin typeface="Century Gothic" panose="020B0502020202020204" pitchFamily="34" charset="0"/>
              <a:cs typeface="Arial" panose="020B0604020202020204" pitchFamily="34" charset="0"/>
            </a:endParaRPr>
          </a:p>
        </p:txBody>
      </p:sp>
      <p:sp>
        <p:nvSpPr>
          <p:cNvPr id="126" name="TextBox 125">
            <a:extLst>
              <a:ext uri="{FF2B5EF4-FFF2-40B4-BE49-F238E27FC236}">
                <a16:creationId xmlns="" xmlns:a16="http://schemas.microsoft.com/office/drawing/2014/main" id="{8CF25EC4-3BCA-4A21-AE23-E55FB747AD04}"/>
              </a:ext>
            </a:extLst>
          </p:cNvPr>
          <p:cNvSpPr txBox="1"/>
          <p:nvPr/>
        </p:nvSpPr>
        <p:spPr>
          <a:xfrm>
            <a:off x="2823727" y="6822765"/>
            <a:ext cx="1714745" cy="524131"/>
          </a:xfrm>
          <a:prstGeom prst="rect">
            <a:avLst/>
          </a:prstGeom>
          <a:noFill/>
        </p:spPr>
        <p:txBody>
          <a:bodyPr wrap="square" lIns="69736" tIns="34868" rIns="69736" bIns="34868" rtlCol="0">
            <a:spAutoFit/>
          </a:bodyPr>
          <a:lstStyle/>
          <a:p>
            <a:pPr>
              <a:buClr>
                <a:srgbClr val="C00000"/>
              </a:buClr>
              <a:buSzPct val="140000"/>
            </a:pPr>
            <a:r>
              <a:rPr lang="nl-NL" sz="754" dirty="0">
                <a:latin typeface="Century Gothic" panose="020B0502020202020204" pitchFamily="34" charset="0"/>
                <a:cs typeface="Arial" panose="020B0604020202020204" pitchFamily="34" charset="0"/>
              </a:rPr>
              <a:t>4 knop kit, met 4 wall mount monitoren, hooded paneel met toetsen.</a:t>
            </a:r>
            <a:br>
              <a:rPr lang="nl-NL" sz="754" dirty="0">
                <a:latin typeface="Century Gothic" panose="020B0502020202020204" pitchFamily="34" charset="0"/>
                <a:cs typeface="Arial" panose="020B0604020202020204" pitchFamily="34" charset="0"/>
              </a:rPr>
            </a:br>
            <a:endParaRPr lang="en-GB" sz="686" dirty="0">
              <a:latin typeface="Century Gothic" panose="020B0502020202020204" pitchFamily="34" charset="0"/>
              <a:cs typeface="Arial" panose="020B0604020202020204" pitchFamily="34" charset="0"/>
            </a:endParaRPr>
          </a:p>
        </p:txBody>
      </p:sp>
      <p:pic>
        <p:nvPicPr>
          <p:cNvPr id="128" name="Picture 127">
            <a:extLst>
              <a:ext uri="{FF2B5EF4-FFF2-40B4-BE49-F238E27FC236}">
                <a16:creationId xmlns="" xmlns:a16="http://schemas.microsoft.com/office/drawing/2014/main" id="{E0CE6F5E-3DCC-4A04-8004-819788231F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5636" y="1719522"/>
            <a:ext cx="1104233" cy="668429"/>
          </a:xfrm>
          <a:prstGeom prst="rect">
            <a:avLst/>
          </a:prstGeom>
        </p:spPr>
      </p:pic>
      <p:pic>
        <p:nvPicPr>
          <p:cNvPr id="122" name="Picture 121">
            <a:extLst>
              <a:ext uri="{FF2B5EF4-FFF2-40B4-BE49-F238E27FC236}">
                <a16:creationId xmlns="" xmlns:a16="http://schemas.microsoft.com/office/drawing/2014/main" id="{689BD001-52C4-42A9-AB88-35CB56992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8153" y="1773468"/>
            <a:ext cx="1104233" cy="668429"/>
          </a:xfrm>
          <a:prstGeom prst="rect">
            <a:avLst/>
          </a:prstGeom>
        </p:spPr>
      </p:pic>
    </p:spTree>
    <p:extLst>
      <p:ext uri="{BB962C8B-B14F-4D97-AF65-F5344CB8AC3E}">
        <p14:creationId xmlns:p14="http://schemas.microsoft.com/office/powerpoint/2010/main" val="3813783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 xmlns:a16="http://schemas.microsoft.com/office/drawing/2014/main" id="{A4611677-AE52-4E4D-A75C-8E0B616FF186}"/>
              </a:ext>
            </a:extLst>
          </p:cNvPr>
          <p:cNvCxnSpPr/>
          <p:nvPr/>
        </p:nvCxnSpPr>
        <p:spPr>
          <a:xfrm>
            <a:off x="878273" y="910892"/>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pic>
        <p:nvPicPr>
          <p:cNvPr id="13" name="Picture 12">
            <a:extLst>
              <a:ext uri="{FF2B5EF4-FFF2-40B4-BE49-F238E27FC236}">
                <a16:creationId xmlns="" xmlns:a16="http://schemas.microsoft.com/office/drawing/2014/main" id="{4774E26B-FC7B-41DF-A611-33FEF8334C21}"/>
              </a:ext>
            </a:extLst>
          </p:cNvPr>
          <p:cNvPicPr>
            <a:picLocks noChangeAspect="1"/>
          </p:cNvPicPr>
          <p:nvPr/>
        </p:nvPicPr>
        <p:blipFill rotWithShape="1">
          <a:blip r:embed="rId2">
            <a:biLevel thresh="50000"/>
          </a:blip>
          <a:srcRect r="62464" b="6761"/>
          <a:stretch/>
        </p:blipFill>
        <p:spPr>
          <a:xfrm>
            <a:off x="1058496" y="5420792"/>
            <a:ext cx="1385798" cy="1674650"/>
          </a:xfrm>
          <a:prstGeom prst="rect">
            <a:avLst/>
          </a:prstGeom>
        </p:spPr>
      </p:pic>
      <p:sp>
        <p:nvSpPr>
          <p:cNvPr id="14" name="TextBox 13">
            <a:extLst>
              <a:ext uri="{FF2B5EF4-FFF2-40B4-BE49-F238E27FC236}">
                <a16:creationId xmlns="" xmlns:a16="http://schemas.microsoft.com/office/drawing/2014/main" id="{010A312F-B0F3-4864-8326-8E2CB5A3BC62}"/>
              </a:ext>
            </a:extLst>
          </p:cNvPr>
          <p:cNvSpPr txBox="1"/>
          <p:nvPr/>
        </p:nvSpPr>
        <p:spPr>
          <a:xfrm>
            <a:off x="871503" y="2496084"/>
            <a:ext cx="3706147" cy="584775"/>
          </a:xfrm>
          <a:prstGeom prst="rect">
            <a:avLst/>
          </a:prstGeom>
          <a:noFill/>
        </p:spPr>
        <p:txBody>
          <a:bodyPr wrap="square" rtlCol="0">
            <a:spAutoFit/>
          </a:bodyPr>
          <a:lstStyle/>
          <a:p>
            <a:r>
              <a:rPr lang="nl-NL" sz="800" dirty="0">
                <a:latin typeface="Century Gothic" panose="020B0502020202020204" pitchFamily="34" charset="0"/>
              </a:rPr>
              <a:t>Extra handsets (tot in totaal 4 max per intercom, kunnen een mix en match van beide stijlen.</a:t>
            </a:r>
          </a:p>
          <a:p>
            <a:r>
              <a:rPr lang="nl-NL" sz="800" dirty="0">
                <a:latin typeface="Century Gothic" panose="020B0502020202020204" pitchFamily="34" charset="0"/>
              </a:rPr>
              <a:t/>
            </a:r>
            <a:br>
              <a:rPr lang="nl-NL" sz="800" dirty="0">
                <a:latin typeface="Century Gothic" panose="020B0502020202020204" pitchFamily="34" charset="0"/>
              </a:rPr>
            </a:br>
            <a:endParaRPr lang="en-GB" sz="800" dirty="0">
              <a:latin typeface="Century Gothic" panose="020B0502020202020204" pitchFamily="34" charset="0"/>
            </a:endParaRPr>
          </a:p>
        </p:txBody>
      </p:sp>
      <p:sp>
        <p:nvSpPr>
          <p:cNvPr id="15" name="TextBox 14">
            <a:extLst>
              <a:ext uri="{FF2B5EF4-FFF2-40B4-BE49-F238E27FC236}">
                <a16:creationId xmlns="" xmlns:a16="http://schemas.microsoft.com/office/drawing/2014/main" id="{2C7D7168-C5BF-4A88-A708-23930F13BE47}"/>
              </a:ext>
            </a:extLst>
          </p:cNvPr>
          <p:cNvSpPr txBox="1"/>
          <p:nvPr/>
        </p:nvSpPr>
        <p:spPr>
          <a:xfrm>
            <a:off x="810742" y="795991"/>
            <a:ext cx="999577" cy="230832"/>
          </a:xfrm>
          <a:prstGeom prst="rect">
            <a:avLst/>
          </a:prstGeom>
          <a:noFill/>
        </p:spPr>
        <p:txBody>
          <a:bodyPr wrap="square" rtlCol="0">
            <a:spAutoFit/>
          </a:bodyPr>
          <a:lstStyle/>
          <a:p>
            <a:pPr algn="ctr"/>
            <a:r>
              <a:rPr lang="en-GB" sz="900" b="1" dirty="0">
                <a:latin typeface="Century Gothic" panose="020B0502020202020204" pitchFamily="34" charset="0"/>
              </a:rPr>
              <a:t>703-EH</a:t>
            </a:r>
          </a:p>
        </p:txBody>
      </p:sp>
      <p:pic>
        <p:nvPicPr>
          <p:cNvPr id="16" name="Picture 15">
            <a:extLst>
              <a:ext uri="{FF2B5EF4-FFF2-40B4-BE49-F238E27FC236}">
                <a16:creationId xmlns="" xmlns:a16="http://schemas.microsoft.com/office/drawing/2014/main" id="{4B77A597-4F1A-4568-BB0A-1AE3C53DF7D8}"/>
              </a:ext>
            </a:extLst>
          </p:cNvPr>
          <p:cNvPicPr>
            <a:picLocks noChangeAspect="1"/>
          </p:cNvPicPr>
          <p:nvPr/>
        </p:nvPicPr>
        <p:blipFill>
          <a:blip r:embed="rId3"/>
          <a:stretch>
            <a:fillRect/>
          </a:stretch>
        </p:blipFill>
        <p:spPr>
          <a:xfrm>
            <a:off x="1172523" y="1105381"/>
            <a:ext cx="804742" cy="1194920"/>
          </a:xfrm>
          <a:prstGeom prst="rect">
            <a:avLst/>
          </a:prstGeom>
        </p:spPr>
      </p:pic>
      <p:cxnSp>
        <p:nvCxnSpPr>
          <p:cNvPr id="17" name="Straight Connector 16">
            <a:extLst>
              <a:ext uri="{FF2B5EF4-FFF2-40B4-BE49-F238E27FC236}">
                <a16:creationId xmlns="" xmlns:a16="http://schemas.microsoft.com/office/drawing/2014/main" id="{A4449D86-2A57-4B30-80B5-E1A9EBAD8EDC}"/>
              </a:ext>
            </a:extLst>
          </p:cNvPr>
          <p:cNvCxnSpPr>
            <a:cxnSpLocks/>
          </p:cNvCxnSpPr>
          <p:nvPr/>
        </p:nvCxnSpPr>
        <p:spPr>
          <a:xfrm flipH="1">
            <a:off x="899796" y="2882619"/>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 xmlns:a16="http://schemas.microsoft.com/office/drawing/2014/main" id="{6B9DDC1B-254B-4412-B3A7-802E12E95CC6}"/>
              </a:ext>
            </a:extLst>
          </p:cNvPr>
          <p:cNvCxnSpPr>
            <a:cxnSpLocks/>
          </p:cNvCxnSpPr>
          <p:nvPr/>
        </p:nvCxnSpPr>
        <p:spPr>
          <a:xfrm>
            <a:off x="2663825" y="1027949"/>
            <a:ext cx="0" cy="1305325"/>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 xmlns:a16="http://schemas.microsoft.com/office/drawing/2014/main" id="{ADB82224-0CFF-44EE-A2B2-E2BAA28DFB93}"/>
              </a:ext>
            </a:extLst>
          </p:cNvPr>
          <p:cNvCxnSpPr/>
          <p:nvPr/>
        </p:nvCxnSpPr>
        <p:spPr>
          <a:xfrm>
            <a:off x="878273" y="906851"/>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 xmlns:a16="http://schemas.microsoft.com/office/drawing/2014/main" id="{92B8148A-1287-4B5C-B09C-F345FC908DAC}"/>
              </a:ext>
            </a:extLst>
          </p:cNvPr>
          <p:cNvSpPr txBox="1"/>
          <p:nvPr/>
        </p:nvSpPr>
        <p:spPr>
          <a:xfrm>
            <a:off x="878273" y="2980958"/>
            <a:ext cx="1031642" cy="230832"/>
          </a:xfrm>
          <a:prstGeom prst="rect">
            <a:avLst/>
          </a:prstGeom>
          <a:noFill/>
        </p:spPr>
        <p:txBody>
          <a:bodyPr wrap="square" rtlCol="0">
            <a:spAutoFit/>
          </a:bodyPr>
          <a:lstStyle/>
          <a:p>
            <a:pPr algn="ctr"/>
            <a:r>
              <a:rPr lang="en-GB" sz="900" b="1" dirty="0">
                <a:latin typeface="Century Gothic" panose="020B0502020202020204" pitchFamily="34" charset="0"/>
              </a:rPr>
              <a:t>703-HF</a:t>
            </a:r>
          </a:p>
        </p:txBody>
      </p:sp>
      <p:cxnSp>
        <p:nvCxnSpPr>
          <p:cNvPr id="22" name="Straight Connector 21">
            <a:extLst>
              <a:ext uri="{FF2B5EF4-FFF2-40B4-BE49-F238E27FC236}">
                <a16:creationId xmlns="" xmlns:a16="http://schemas.microsoft.com/office/drawing/2014/main" id="{53277586-2033-429C-8346-640BCD8FC915}"/>
              </a:ext>
            </a:extLst>
          </p:cNvPr>
          <p:cNvCxnSpPr/>
          <p:nvPr/>
        </p:nvCxnSpPr>
        <p:spPr>
          <a:xfrm>
            <a:off x="941538" y="3090427"/>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 xmlns:a16="http://schemas.microsoft.com/office/drawing/2014/main" id="{D92CE31B-9C19-47A8-BAD5-4585EEC36E76}"/>
              </a:ext>
            </a:extLst>
          </p:cNvPr>
          <p:cNvCxnSpPr>
            <a:cxnSpLocks/>
          </p:cNvCxnSpPr>
          <p:nvPr/>
        </p:nvCxnSpPr>
        <p:spPr>
          <a:xfrm>
            <a:off x="2662084" y="3090427"/>
            <a:ext cx="0" cy="1305325"/>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sp>
        <p:nvSpPr>
          <p:cNvPr id="24" name="TextBox 23">
            <a:extLst>
              <a:ext uri="{FF2B5EF4-FFF2-40B4-BE49-F238E27FC236}">
                <a16:creationId xmlns="" xmlns:a16="http://schemas.microsoft.com/office/drawing/2014/main" id="{9A58AA3F-6923-466B-8FDB-155C35D395DA}"/>
              </a:ext>
            </a:extLst>
          </p:cNvPr>
          <p:cNvSpPr txBox="1"/>
          <p:nvPr/>
        </p:nvSpPr>
        <p:spPr>
          <a:xfrm>
            <a:off x="871504" y="4443934"/>
            <a:ext cx="3706147" cy="584775"/>
          </a:xfrm>
          <a:prstGeom prst="rect">
            <a:avLst/>
          </a:prstGeom>
          <a:noFill/>
        </p:spPr>
        <p:txBody>
          <a:bodyPr wrap="square" rtlCol="0">
            <a:spAutoFit/>
          </a:bodyPr>
          <a:lstStyle/>
          <a:p>
            <a:r>
              <a:rPr lang="nl-NL" sz="800" dirty="0">
                <a:latin typeface="Century Gothic" panose="020B0502020202020204" pitchFamily="34" charset="0"/>
              </a:rPr>
              <a:t>Extra handsets (tot in totaal 4 max per intercom, kunnen een mix en match van beide stijlen.</a:t>
            </a:r>
          </a:p>
          <a:p>
            <a:r>
              <a:rPr lang="nl-NL" sz="800" dirty="0">
                <a:latin typeface="Century Gothic" panose="020B0502020202020204" pitchFamily="34" charset="0"/>
              </a:rPr>
              <a:t/>
            </a:r>
            <a:br>
              <a:rPr lang="nl-NL" sz="800" dirty="0">
                <a:latin typeface="Century Gothic" panose="020B0502020202020204" pitchFamily="34" charset="0"/>
              </a:rPr>
            </a:br>
            <a:endParaRPr lang="en-GB" sz="800" dirty="0">
              <a:latin typeface="Century Gothic" panose="020B0502020202020204" pitchFamily="34" charset="0"/>
            </a:endParaRPr>
          </a:p>
        </p:txBody>
      </p:sp>
      <p:pic>
        <p:nvPicPr>
          <p:cNvPr id="25" name="Picture 24">
            <a:extLst>
              <a:ext uri="{FF2B5EF4-FFF2-40B4-BE49-F238E27FC236}">
                <a16:creationId xmlns="" xmlns:a16="http://schemas.microsoft.com/office/drawing/2014/main" id="{BB4233F7-0F63-421A-B949-33AC4A23EB0E}"/>
              </a:ext>
            </a:extLst>
          </p:cNvPr>
          <p:cNvPicPr>
            <a:picLocks noChangeAspect="1"/>
          </p:cNvPicPr>
          <p:nvPr/>
        </p:nvPicPr>
        <p:blipFill>
          <a:blip r:embed="rId4">
            <a:biLevel thresh="75000"/>
          </a:blip>
          <a:stretch>
            <a:fillRect/>
          </a:stretch>
        </p:blipFill>
        <p:spPr>
          <a:xfrm>
            <a:off x="2866998" y="1109405"/>
            <a:ext cx="2007271" cy="1071237"/>
          </a:xfrm>
          <a:prstGeom prst="rect">
            <a:avLst/>
          </a:prstGeom>
        </p:spPr>
      </p:pic>
      <p:pic>
        <p:nvPicPr>
          <p:cNvPr id="26" name="Picture 25">
            <a:extLst>
              <a:ext uri="{FF2B5EF4-FFF2-40B4-BE49-F238E27FC236}">
                <a16:creationId xmlns="" xmlns:a16="http://schemas.microsoft.com/office/drawing/2014/main" id="{1889E9F4-C535-4F88-9FCA-757C9ED0A4BB}"/>
              </a:ext>
            </a:extLst>
          </p:cNvPr>
          <p:cNvPicPr>
            <a:picLocks noChangeAspect="1"/>
          </p:cNvPicPr>
          <p:nvPr/>
        </p:nvPicPr>
        <p:blipFill>
          <a:blip r:embed="rId5">
            <a:biLevel thresh="75000"/>
          </a:blip>
          <a:stretch>
            <a:fillRect/>
          </a:stretch>
        </p:blipFill>
        <p:spPr>
          <a:xfrm>
            <a:off x="2534773" y="3187933"/>
            <a:ext cx="2484246" cy="1091432"/>
          </a:xfrm>
          <a:prstGeom prst="rect">
            <a:avLst/>
          </a:prstGeom>
        </p:spPr>
      </p:pic>
      <p:pic>
        <p:nvPicPr>
          <p:cNvPr id="27" name="Picture 26">
            <a:extLst>
              <a:ext uri="{FF2B5EF4-FFF2-40B4-BE49-F238E27FC236}">
                <a16:creationId xmlns="" xmlns:a16="http://schemas.microsoft.com/office/drawing/2014/main" id="{B94BEBD4-2B8C-4DC5-A95D-4648DB9DDE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389" y="3241115"/>
            <a:ext cx="1842384" cy="1115256"/>
          </a:xfrm>
          <a:prstGeom prst="rect">
            <a:avLst/>
          </a:prstGeom>
        </p:spPr>
      </p:pic>
      <p:cxnSp>
        <p:nvCxnSpPr>
          <p:cNvPr id="28" name="Straight Connector 27">
            <a:extLst>
              <a:ext uri="{FF2B5EF4-FFF2-40B4-BE49-F238E27FC236}">
                <a16:creationId xmlns="" xmlns:a16="http://schemas.microsoft.com/office/drawing/2014/main" id="{BD98E4ED-60EC-422F-8CED-9F77D02BD2C3}"/>
              </a:ext>
            </a:extLst>
          </p:cNvPr>
          <p:cNvCxnSpPr>
            <a:cxnSpLocks/>
          </p:cNvCxnSpPr>
          <p:nvPr/>
        </p:nvCxnSpPr>
        <p:spPr>
          <a:xfrm flipH="1">
            <a:off x="878273" y="4928470"/>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29" name="Rectangle 28">
            <a:extLst>
              <a:ext uri="{FF2B5EF4-FFF2-40B4-BE49-F238E27FC236}">
                <a16:creationId xmlns="" xmlns:a16="http://schemas.microsoft.com/office/drawing/2014/main" id="{4EA3DAC4-3A7A-43DC-90EE-949036BDCD2A}"/>
              </a:ext>
            </a:extLst>
          </p:cNvPr>
          <p:cNvSpPr/>
          <p:nvPr/>
        </p:nvSpPr>
        <p:spPr>
          <a:xfrm>
            <a:off x="916439" y="5086210"/>
            <a:ext cx="3397306" cy="3168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extLst>
              <a:ext uri="{FF2B5EF4-FFF2-40B4-BE49-F238E27FC236}">
                <a16:creationId xmlns="" xmlns:a16="http://schemas.microsoft.com/office/drawing/2014/main" id="{46611315-7925-4598-901C-6DBA9F36C8A3}"/>
              </a:ext>
            </a:extLst>
          </p:cNvPr>
          <p:cNvSpPr txBox="1"/>
          <p:nvPr/>
        </p:nvSpPr>
        <p:spPr>
          <a:xfrm>
            <a:off x="902716" y="5092960"/>
            <a:ext cx="3318791" cy="408074"/>
          </a:xfrm>
          <a:prstGeom prst="rect">
            <a:avLst/>
          </a:prstGeom>
          <a:noFill/>
        </p:spPr>
        <p:txBody>
          <a:bodyPr wrap="square" lIns="69736" tIns="34868" rIns="69736" bIns="34868" rtlCol="0">
            <a:spAutoFit/>
          </a:bodyPr>
          <a:lstStyle/>
          <a:p>
            <a:pPr>
              <a:buClr>
                <a:srgbClr val="C00000"/>
              </a:buClr>
              <a:buSzPct val="140000"/>
            </a:pPr>
            <a:r>
              <a:rPr lang="nl-NL" sz="754" dirty="0">
                <a:latin typeface="Century Gothic" panose="020B0502020202020204" pitchFamily="34" charset="0"/>
                <a:cs typeface="Arial" panose="020B0604020202020204" pitchFamily="34" charset="0"/>
              </a:rPr>
              <a:t>703 oproep paneel (toetsenbord/niet toetsenblok) en dimensies van de zender</a:t>
            </a:r>
            <a:br>
              <a:rPr lang="nl-NL" sz="754" dirty="0">
                <a:latin typeface="Century Gothic" panose="020B0502020202020204" pitchFamily="34" charset="0"/>
                <a:cs typeface="Arial" panose="020B0604020202020204" pitchFamily="34" charset="0"/>
              </a:rPr>
            </a:br>
            <a:endParaRPr lang="en-GB" sz="686" dirty="0">
              <a:latin typeface="Century Gothic" panose="020B0502020202020204" pitchFamily="34" charset="0"/>
              <a:cs typeface="Arial" panose="020B0604020202020204" pitchFamily="34" charset="0"/>
            </a:endParaRPr>
          </a:p>
        </p:txBody>
      </p:sp>
      <p:pic>
        <p:nvPicPr>
          <p:cNvPr id="31" name="Picture 30">
            <a:extLst>
              <a:ext uri="{FF2B5EF4-FFF2-40B4-BE49-F238E27FC236}">
                <a16:creationId xmlns="" xmlns:a16="http://schemas.microsoft.com/office/drawing/2014/main" id="{E040B037-253C-4FBE-A84C-62FF41B4EF4D}"/>
              </a:ext>
            </a:extLst>
          </p:cNvPr>
          <p:cNvPicPr>
            <a:picLocks noChangeAspect="1"/>
          </p:cNvPicPr>
          <p:nvPr/>
        </p:nvPicPr>
        <p:blipFill rotWithShape="1">
          <a:blip r:embed="rId7">
            <a:biLevel thresh="75000"/>
          </a:blip>
          <a:srcRect r="31472"/>
          <a:stretch/>
        </p:blipFill>
        <p:spPr>
          <a:xfrm>
            <a:off x="2302237" y="5979075"/>
            <a:ext cx="1693037" cy="1201917"/>
          </a:xfrm>
          <a:prstGeom prst="rect">
            <a:avLst/>
          </a:prstGeom>
        </p:spPr>
      </p:pic>
      <p:grpSp>
        <p:nvGrpSpPr>
          <p:cNvPr id="32" name="Group 31">
            <a:extLst>
              <a:ext uri="{FF2B5EF4-FFF2-40B4-BE49-F238E27FC236}">
                <a16:creationId xmlns="" xmlns:a16="http://schemas.microsoft.com/office/drawing/2014/main" id="{2FEB3D28-3B96-49E1-A5C0-FECB8152C45D}"/>
              </a:ext>
            </a:extLst>
          </p:cNvPr>
          <p:cNvGrpSpPr/>
          <p:nvPr/>
        </p:nvGrpSpPr>
        <p:grpSpPr>
          <a:xfrm>
            <a:off x="433337" y="254810"/>
            <a:ext cx="4864341" cy="299372"/>
            <a:chOff x="433337" y="254810"/>
            <a:chExt cx="4864341" cy="299372"/>
          </a:xfrm>
        </p:grpSpPr>
        <p:pic>
          <p:nvPicPr>
            <p:cNvPr id="33" name="Picture 32">
              <a:extLst>
                <a:ext uri="{FF2B5EF4-FFF2-40B4-BE49-F238E27FC236}">
                  <a16:creationId xmlns="" xmlns:a16="http://schemas.microsoft.com/office/drawing/2014/main" id="{A4C65035-EF92-444D-8BA6-900D667D43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34" name="Straight Connector 33">
              <a:extLst>
                <a:ext uri="{FF2B5EF4-FFF2-40B4-BE49-F238E27FC236}">
                  <a16:creationId xmlns="" xmlns:a16="http://schemas.microsoft.com/office/drawing/2014/main" id="{D49BF145-2399-4E47-9B07-54910A33B75A}"/>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35" name="TextBox 34">
              <a:extLst>
                <a:ext uri="{FF2B5EF4-FFF2-40B4-BE49-F238E27FC236}">
                  <a16:creationId xmlns="" xmlns:a16="http://schemas.microsoft.com/office/drawing/2014/main" id="{111383A1-1266-4DE5-A0A5-58D7E5D6953F}"/>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703 D.E.C.T</a:t>
              </a:r>
            </a:p>
          </p:txBody>
        </p:sp>
      </p:grpSp>
      <p:grpSp>
        <p:nvGrpSpPr>
          <p:cNvPr id="40" name="Group 39">
            <a:extLst>
              <a:ext uri="{FF2B5EF4-FFF2-40B4-BE49-F238E27FC236}">
                <a16:creationId xmlns="" xmlns:a16="http://schemas.microsoft.com/office/drawing/2014/main" id="{9AD2F74A-42CB-48E6-932E-7238CEAB0830}"/>
              </a:ext>
            </a:extLst>
          </p:cNvPr>
          <p:cNvGrpSpPr/>
          <p:nvPr/>
        </p:nvGrpSpPr>
        <p:grpSpPr>
          <a:xfrm>
            <a:off x="-146132" y="7209698"/>
            <a:ext cx="5041982" cy="233315"/>
            <a:chOff x="-146132" y="7235825"/>
            <a:chExt cx="5041982" cy="233315"/>
          </a:xfrm>
        </p:grpSpPr>
        <p:cxnSp>
          <p:nvCxnSpPr>
            <p:cNvPr id="41" name="Straight Connector 40">
              <a:extLst>
                <a:ext uri="{FF2B5EF4-FFF2-40B4-BE49-F238E27FC236}">
                  <a16:creationId xmlns="" xmlns:a16="http://schemas.microsoft.com/office/drawing/2014/main" id="{34A2D653-9BAB-4C6D-807C-B2105B48C986}"/>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42" name="TextBox 41">
              <a:extLst>
                <a:ext uri="{FF2B5EF4-FFF2-40B4-BE49-F238E27FC236}">
                  <a16:creationId xmlns="" xmlns:a16="http://schemas.microsoft.com/office/drawing/2014/main" id="{64C2C253-365F-4112-A211-0D3A08636209}"/>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14</a:t>
              </a:r>
            </a:p>
          </p:txBody>
        </p:sp>
      </p:grpSp>
    </p:spTree>
    <p:extLst>
      <p:ext uri="{BB962C8B-B14F-4D97-AF65-F5344CB8AC3E}">
        <p14:creationId xmlns:p14="http://schemas.microsoft.com/office/powerpoint/2010/main" val="195676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86233D2E-EF92-44BB-AAB9-4A2EFE4E8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885" t="25333" r="36720" b="55936"/>
          <a:stretch/>
        </p:blipFill>
        <p:spPr>
          <a:xfrm>
            <a:off x="-1" y="2190750"/>
            <a:ext cx="5325913" cy="2867025"/>
          </a:xfrm>
          <a:prstGeom prst="rect">
            <a:avLst/>
          </a:prstGeom>
        </p:spPr>
      </p:pic>
      <p:grpSp>
        <p:nvGrpSpPr>
          <p:cNvPr id="4" name="Group 3">
            <a:extLst>
              <a:ext uri="{FF2B5EF4-FFF2-40B4-BE49-F238E27FC236}">
                <a16:creationId xmlns="" xmlns:a16="http://schemas.microsoft.com/office/drawing/2014/main" id="{59048349-DFAB-4219-A88C-6CF4E6CF7356}"/>
              </a:ext>
            </a:extLst>
          </p:cNvPr>
          <p:cNvGrpSpPr/>
          <p:nvPr/>
        </p:nvGrpSpPr>
        <p:grpSpPr>
          <a:xfrm>
            <a:off x="0" y="2036580"/>
            <a:ext cx="5327649" cy="82006"/>
            <a:chOff x="0" y="1093605"/>
            <a:chExt cx="5327649" cy="82006"/>
          </a:xfrm>
        </p:grpSpPr>
        <p:cxnSp>
          <p:nvCxnSpPr>
            <p:cNvPr id="5" name="Straight Connector 4">
              <a:extLst>
                <a:ext uri="{FF2B5EF4-FFF2-40B4-BE49-F238E27FC236}">
                  <a16:creationId xmlns="" xmlns:a16="http://schemas.microsoft.com/office/drawing/2014/main" id="{45DADEFE-9E47-461E-A428-6BF361441A5A}"/>
                </a:ext>
              </a:extLst>
            </p:cNvPr>
            <p:cNvCxnSpPr>
              <a:cxnSpLocks/>
            </p:cNvCxnSpPr>
            <p:nvPr/>
          </p:nvCxnSpPr>
          <p:spPr>
            <a:xfrm>
              <a:off x="0" y="1175611"/>
              <a:ext cx="4462513" cy="0"/>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 xmlns:a16="http://schemas.microsoft.com/office/drawing/2014/main" id="{6F99C631-E911-4A8E-A9C0-95D748FFCD27}"/>
                </a:ext>
              </a:extLst>
            </p:cNvPr>
            <p:cNvCxnSpPr>
              <a:cxnSpLocks/>
            </p:cNvCxnSpPr>
            <p:nvPr/>
          </p:nvCxnSpPr>
          <p:spPr>
            <a:xfrm>
              <a:off x="4592751" y="1175611"/>
              <a:ext cx="734898" cy="0"/>
            </a:xfrm>
            <a:prstGeom prst="line">
              <a:avLst/>
            </a:prstGeom>
            <a:ln w="63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 xmlns:a16="http://schemas.microsoft.com/office/drawing/2014/main" id="{C6A18F2E-3F80-4AB9-AB7B-1BF6D342470B}"/>
                </a:ext>
              </a:extLst>
            </p:cNvPr>
            <p:cNvCxnSpPr>
              <a:cxnSpLocks/>
            </p:cNvCxnSpPr>
            <p:nvPr/>
          </p:nvCxnSpPr>
          <p:spPr>
            <a:xfrm>
              <a:off x="865136" y="1093605"/>
              <a:ext cx="4462513" cy="0"/>
            </a:xfrm>
            <a:prstGeom prst="line">
              <a:avLst/>
            </a:prstGeom>
            <a:ln w="952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 xmlns:a16="http://schemas.microsoft.com/office/drawing/2014/main" id="{6B1CEE19-6058-47FD-8755-70D1A74D9C67}"/>
                </a:ext>
              </a:extLst>
            </p:cNvPr>
            <p:cNvCxnSpPr>
              <a:cxnSpLocks/>
            </p:cNvCxnSpPr>
            <p:nvPr/>
          </p:nvCxnSpPr>
          <p:spPr>
            <a:xfrm>
              <a:off x="0" y="1093605"/>
              <a:ext cx="734898" cy="0"/>
            </a:xfrm>
            <a:prstGeom prst="line">
              <a:avLst/>
            </a:prstGeom>
            <a:ln w="6350">
              <a:solidFill>
                <a:srgbClr val="A6A6A6"/>
              </a:solidFill>
            </a:ln>
          </p:spPr>
          <p:style>
            <a:lnRef idx="1">
              <a:schemeClr val="accent2"/>
            </a:lnRef>
            <a:fillRef idx="0">
              <a:schemeClr val="accent2"/>
            </a:fillRef>
            <a:effectRef idx="0">
              <a:schemeClr val="accent2"/>
            </a:effectRef>
            <a:fontRef idx="minor">
              <a:schemeClr val="tx1"/>
            </a:fontRef>
          </p:style>
        </p:cxnSp>
      </p:grpSp>
      <p:grpSp>
        <p:nvGrpSpPr>
          <p:cNvPr id="10" name="Group 9">
            <a:extLst>
              <a:ext uri="{FF2B5EF4-FFF2-40B4-BE49-F238E27FC236}">
                <a16:creationId xmlns="" xmlns:a16="http://schemas.microsoft.com/office/drawing/2014/main" id="{688968C9-F404-4856-8A9C-95F689D7233E}"/>
              </a:ext>
            </a:extLst>
          </p:cNvPr>
          <p:cNvGrpSpPr/>
          <p:nvPr/>
        </p:nvGrpSpPr>
        <p:grpSpPr>
          <a:xfrm rot="10800000">
            <a:off x="-1737" y="5129938"/>
            <a:ext cx="5327649" cy="82006"/>
            <a:chOff x="0" y="1093605"/>
            <a:chExt cx="5327649" cy="82006"/>
          </a:xfrm>
        </p:grpSpPr>
        <p:cxnSp>
          <p:nvCxnSpPr>
            <p:cNvPr id="12" name="Straight Connector 11">
              <a:extLst>
                <a:ext uri="{FF2B5EF4-FFF2-40B4-BE49-F238E27FC236}">
                  <a16:creationId xmlns="" xmlns:a16="http://schemas.microsoft.com/office/drawing/2014/main" id="{70EF6346-B9C5-4CF0-AA54-2CE7B27999D2}"/>
                </a:ext>
              </a:extLst>
            </p:cNvPr>
            <p:cNvCxnSpPr>
              <a:cxnSpLocks/>
            </p:cNvCxnSpPr>
            <p:nvPr/>
          </p:nvCxnSpPr>
          <p:spPr>
            <a:xfrm>
              <a:off x="0" y="1175611"/>
              <a:ext cx="4462513" cy="0"/>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 xmlns:a16="http://schemas.microsoft.com/office/drawing/2014/main" id="{C0BC166C-A9D8-41B2-9AEB-110E445F57FA}"/>
                </a:ext>
              </a:extLst>
            </p:cNvPr>
            <p:cNvCxnSpPr>
              <a:cxnSpLocks/>
            </p:cNvCxnSpPr>
            <p:nvPr/>
          </p:nvCxnSpPr>
          <p:spPr>
            <a:xfrm>
              <a:off x="4592751" y="1175611"/>
              <a:ext cx="734898" cy="0"/>
            </a:xfrm>
            <a:prstGeom prst="line">
              <a:avLst/>
            </a:prstGeom>
            <a:ln w="63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 xmlns:a16="http://schemas.microsoft.com/office/drawing/2014/main" id="{F28AA0DA-4DB7-44B8-B1AF-7BA90910B6D8}"/>
                </a:ext>
              </a:extLst>
            </p:cNvPr>
            <p:cNvCxnSpPr>
              <a:cxnSpLocks/>
            </p:cNvCxnSpPr>
            <p:nvPr/>
          </p:nvCxnSpPr>
          <p:spPr>
            <a:xfrm>
              <a:off x="865136" y="1093605"/>
              <a:ext cx="4462513" cy="0"/>
            </a:xfrm>
            <a:prstGeom prst="line">
              <a:avLst/>
            </a:prstGeom>
            <a:ln w="952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 xmlns:a16="http://schemas.microsoft.com/office/drawing/2014/main" id="{0AA6F5AB-B838-4A8F-9A48-F84E14BC9FED}"/>
                </a:ext>
              </a:extLst>
            </p:cNvPr>
            <p:cNvCxnSpPr>
              <a:cxnSpLocks/>
            </p:cNvCxnSpPr>
            <p:nvPr/>
          </p:nvCxnSpPr>
          <p:spPr>
            <a:xfrm>
              <a:off x="0" y="1093605"/>
              <a:ext cx="734898" cy="0"/>
            </a:xfrm>
            <a:prstGeom prst="line">
              <a:avLst/>
            </a:prstGeom>
            <a:ln w="6350">
              <a:solidFill>
                <a:srgbClr val="A6A6A6"/>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4193503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018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E6FB5A7-BF80-4035-A8F6-C3DDF306E4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6" y="763044"/>
            <a:ext cx="5327650" cy="3551767"/>
          </a:xfrm>
          <a:prstGeom prst="rect">
            <a:avLst/>
          </a:prstGeom>
        </p:spPr>
      </p:pic>
      <p:pic>
        <p:nvPicPr>
          <p:cNvPr id="15" name="Picture 14">
            <a:extLst>
              <a:ext uri="{FF2B5EF4-FFF2-40B4-BE49-F238E27FC236}">
                <a16:creationId xmlns="" xmlns:a16="http://schemas.microsoft.com/office/drawing/2014/main" id="{E196D7D2-8C6E-4957-B8BC-3B972F77997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923" b="95900" l="2897" r="97931">
                        <a14:foregroundMark x1="15448" y1="94533" x2="8000" y2="40774"/>
                        <a14:foregroundMark x1="8000" y1="40774" x2="11586" y2="10934"/>
                        <a14:foregroundMark x1="11586" y1="10934" x2="22483" y2="8656"/>
                        <a14:foregroundMark x1="22483" y1="8656" x2="86483" y2="15945"/>
                        <a14:foregroundMark x1="86483" y1="15945" x2="93517" y2="25513"/>
                        <a14:foregroundMark x1="93517" y1="25513" x2="88414" y2="43964"/>
                        <a14:foregroundMark x1="88414" y1="43964" x2="89241" y2="81093"/>
                        <a14:foregroundMark x1="89241" y1="81093" x2="81517" y2="88610"/>
                        <a14:foregroundMark x1="81517" y1="88610" x2="13655" y2="89066"/>
                        <a14:foregroundMark x1="10069" y1="86560" x2="6897" y2="71298"/>
                        <a14:foregroundMark x1="6897" y1="71298" x2="5655" y2="20273"/>
                        <a14:foregroundMark x1="5655" y1="20273" x2="13241" y2="7517"/>
                        <a14:foregroundMark x1="13241" y1="7517" x2="35586" y2="5923"/>
                        <a14:foregroundMark x1="35586" y1="5923" x2="73517" y2="9795"/>
                        <a14:foregroundMark x1="73517" y1="9795" x2="85931" y2="8884"/>
                        <a14:foregroundMark x1="85931" y1="8884" x2="96276" y2="12301"/>
                        <a14:foregroundMark x1="96276" y1="12301" x2="95586" y2="83827"/>
                        <a14:foregroundMark x1="95586" y1="83827" x2="86345" y2="94077"/>
                        <a14:foregroundMark x1="86345" y1="94077" x2="14069" y2="92027"/>
                        <a14:foregroundMark x1="14069" y1="92027" x2="9517" y2="86105"/>
                        <a14:foregroundMark x1="3034" y1="72437" x2="5379" y2="10478"/>
                        <a14:foregroundMark x1="5655" y1="10478" x2="15172" y2="6150"/>
                        <a14:foregroundMark x1="15172" y1="6150" x2="73517" y2="9339"/>
                        <a14:foregroundMark x1="73517" y1="9339" x2="92966" y2="6378"/>
                        <a14:foregroundMark x1="95586" y1="7517" x2="96276" y2="88383"/>
                        <a14:foregroundMark x1="96276" y1="88383" x2="88276" y2="95900"/>
                        <a14:foregroundMark x1="88276" y1="95900" x2="81379" y2="95900"/>
                        <a14:foregroundMark x1="93241" y1="94533" x2="96276" y2="80182"/>
                        <a14:foregroundMark x1="96276" y1="80182" x2="97931" y2="15718"/>
                        <a14:foregroundMark x1="97931" y1="15718" x2="95034" y2="12756"/>
                        <a14:foregroundMark x1="21379" y1="22551" x2="63448" y2="43964"/>
                        <a14:foregroundMark x1="63448" y1="43964" x2="69241" y2="49886"/>
                        <a14:foregroundMark x1="36138" y1="65604" x2="67448" y2="19134"/>
                        <a14:foregroundMark x1="67448" y1="19134" x2="68138" y2="18679"/>
                        <a14:foregroundMark x1="67862" y1="16856" x2="33931" y2="25513"/>
                        <a14:foregroundMark x1="33931" y1="25513" x2="30345" y2="45786"/>
                        <a14:foregroundMark x1="30345" y1="45786" x2="36138" y2="67426"/>
                        <a14:foregroundMark x1="36138" y1="67426" x2="48552" y2="76310"/>
                        <a14:foregroundMark x1="48552" y1="76310" x2="58759" y2="67654"/>
                        <a14:foregroundMark x1="58759" y1="67654" x2="63448" y2="52164"/>
                        <a14:foregroundMark x1="63448" y1="52164" x2="56552" y2="37130"/>
                        <a14:foregroundMark x1="56552" y1="37130" x2="47172" y2="34396"/>
                        <a14:foregroundMark x1="47172" y1="34396" x2="35862" y2="36446"/>
                        <a14:foregroundMark x1="35862" y1="36446" x2="38345" y2="51936"/>
                        <a14:foregroundMark x1="38345" y1="51936" x2="46069" y2="60820"/>
                        <a14:foregroundMark x1="46069" y1="60820" x2="57517" y2="56948"/>
                        <a14:foregroundMark x1="57517" y1="56948" x2="61103" y2="40091"/>
                        <a14:foregroundMark x1="61103" y1="40091" x2="54621" y2="27107"/>
                        <a14:foregroundMark x1="54621" y1="27107" x2="48828" y2="40774"/>
                        <a14:foregroundMark x1="48828" y1="40774" x2="60828" y2="47153"/>
                        <a14:foregroundMark x1="60828" y1="47153" x2="62759" y2="29157"/>
                        <a14:foregroundMark x1="62759" y1="29157" x2="42069" y2="26196"/>
                        <a14:foregroundMark x1="42069" y1="26196" x2="43034" y2="45103"/>
                        <a14:foregroundMark x1="43034" y1="45103" x2="53655" y2="43736"/>
                        <a14:foregroundMark x1="53655" y1="43736" x2="51448" y2="24374"/>
                        <a14:foregroundMark x1="51448" y1="24374" x2="40414" y2="28018"/>
                        <a14:foregroundMark x1="40414" y1="28018" x2="32414" y2="44191"/>
                        <a14:foregroundMark x1="32414" y1="44191" x2="40966" y2="56720"/>
                        <a14:foregroundMark x1="40966" y1="56720" x2="52828" y2="57403"/>
                        <a14:foregroundMark x1="52828" y1="57403" x2="57103" y2="39180"/>
                        <a14:foregroundMark x1="57103" y1="39180" x2="48690" y2="25513"/>
                        <a14:foregroundMark x1="48690" y1="25513" x2="39448" y2="30752"/>
                        <a14:foregroundMark x1="39448" y1="30752" x2="51724" y2="51253"/>
                        <a14:foregroundMark x1="51724" y1="51253" x2="60966" y2="39180"/>
                        <a14:foregroundMark x1="60966" y1="39180" x2="52966" y2="22323"/>
                        <a14:foregroundMark x1="52966" y1="22323" x2="44690" y2="32574"/>
                        <a14:foregroundMark x1="44690" y1="32574" x2="51310" y2="53986"/>
                        <a14:foregroundMark x1="51310" y1="53986" x2="59586" y2="47153"/>
                        <a14:foregroundMark x1="59586" y1="47153" x2="54483" y2="23462"/>
                        <a14:foregroundMark x1="54483" y1="23462" x2="43448" y2="35308"/>
                        <a14:foregroundMark x1="43448" y1="35308" x2="48414" y2="52847"/>
                        <a14:foregroundMark x1="48414" y1="52847" x2="53379" y2="39180"/>
                        <a14:foregroundMark x1="53379" y1="39180" x2="52414" y2="38269"/>
                        <a14:foregroundMark x1="18759" y1="85194" x2="54621" y2="75399"/>
                        <a14:foregroundMark x1="54621" y1="75399" x2="78207" y2="82005"/>
                        <a14:foregroundMark x1="78207" y1="82005" x2="62759" y2="86333"/>
                        <a14:foregroundMark x1="62759" y1="86333" x2="54207" y2="80410"/>
                        <a14:foregroundMark x1="54207" y1="80410" x2="19724" y2="81549"/>
                        <a14:foregroundMark x1="19724" y1="81549" x2="36552" y2="81549"/>
                        <a14:foregroundMark x1="36552" y1="81549" x2="69379" y2="84738"/>
                        <a14:foregroundMark x1="69379" y1="84738" x2="69241" y2="84282"/>
                        <a14:foregroundMark x1="69241" y1="84282" x2="79724" y2="84510"/>
                        <a14:foregroundMark x1="79724" y1="84510" x2="78207" y2="81777"/>
                      </a14:backgroundRemoval>
                    </a14:imgEffect>
                  </a14:imgLayer>
                </a14:imgProps>
              </a:ext>
            </a:extLst>
          </a:blip>
          <a:stretch>
            <a:fillRect/>
          </a:stretch>
        </p:blipFill>
        <p:spPr>
          <a:xfrm rot="5400000">
            <a:off x="347748" y="3459241"/>
            <a:ext cx="433928" cy="262751"/>
          </a:xfrm>
          <a:prstGeom prst="rect">
            <a:avLst/>
          </a:prstGeom>
        </p:spPr>
      </p:pic>
      <p:sp>
        <p:nvSpPr>
          <p:cNvPr id="21" name="Arrow: Striped Right 20">
            <a:extLst>
              <a:ext uri="{FF2B5EF4-FFF2-40B4-BE49-F238E27FC236}">
                <a16:creationId xmlns="" xmlns:a16="http://schemas.microsoft.com/office/drawing/2014/main" id="{9A8F6880-2758-47F7-8798-5CA0143B6BD8}"/>
              </a:ext>
            </a:extLst>
          </p:cNvPr>
          <p:cNvSpPr/>
          <p:nvPr/>
        </p:nvSpPr>
        <p:spPr>
          <a:xfrm rot="16200000">
            <a:off x="347747" y="2739405"/>
            <a:ext cx="433929" cy="553995"/>
          </a:xfrm>
          <a:prstGeom prst="striped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a:extLst>
              <a:ext uri="{FF2B5EF4-FFF2-40B4-BE49-F238E27FC236}">
                <a16:creationId xmlns="" xmlns:a16="http://schemas.microsoft.com/office/drawing/2014/main" id="{75CE9863-D4EF-48B7-BB50-5034E64C72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4945" y="3423590"/>
            <a:ext cx="2562705" cy="1631589"/>
          </a:xfrm>
          <a:prstGeom prst="rect">
            <a:avLst/>
          </a:prstGeom>
        </p:spPr>
      </p:pic>
      <p:sp>
        <p:nvSpPr>
          <p:cNvPr id="29" name="TextBox 28">
            <a:extLst>
              <a:ext uri="{FF2B5EF4-FFF2-40B4-BE49-F238E27FC236}">
                <a16:creationId xmlns="" xmlns:a16="http://schemas.microsoft.com/office/drawing/2014/main" id="{D780A511-D420-4BF7-9A40-4290903E64F0}"/>
              </a:ext>
            </a:extLst>
          </p:cNvPr>
          <p:cNvSpPr txBox="1"/>
          <p:nvPr/>
        </p:nvSpPr>
        <p:spPr>
          <a:xfrm>
            <a:off x="-447791" y="4397718"/>
            <a:ext cx="4139021" cy="523220"/>
          </a:xfrm>
          <a:prstGeom prst="rect">
            <a:avLst/>
          </a:prstGeom>
          <a:noFill/>
        </p:spPr>
        <p:txBody>
          <a:bodyPr wrap="square" rtlCol="0">
            <a:spAutoFit/>
          </a:bodyPr>
          <a:lstStyle/>
          <a:p>
            <a:pPr algn="ctr"/>
            <a:r>
              <a:rPr lang="en-GB" sz="2800" dirty="0">
                <a:solidFill>
                  <a:schemeClr val="tx1">
                    <a:lumMod val="50000"/>
                    <a:lumOff val="50000"/>
                  </a:schemeClr>
                </a:solidFill>
                <a:latin typeface="Century Gothic" panose="020B0502020202020204" pitchFamily="34" charset="0"/>
              </a:rPr>
              <a:t>CellcomPrime</a:t>
            </a:r>
            <a:endParaRPr lang="en-GB" sz="2800" i="1" dirty="0">
              <a:solidFill>
                <a:srgbClr val="C00000"/>
              </a:solidFill>
              <a:latin typeface="Century Gothic" panose="020B0502020202020204" pitchFamily="34" charset="0"/>
            </a:endParaRPr>
          </a:p>
        </p:txBody>
      </p:sp>
      <p:sp>
        <p:nvSpPr>
          <p:cNvPr id="32" name="TextBox 31">
            <a:extLst>
              <a:ext uri="{FF2B5EF4-FFF2-40B4-BE49-F238E27FC236}">
                <a16:creationId xmlns="" xmlns:a16="http://schemas.microsoft.com/office/drawing/2014/main" id="{651F8DCC-4ACA-4A28-91AC-6B4BEF87DCC7}"/>
              </a:ext>
            </a:extLst>
          </p:cNvPr>
          <p:cNvSpPr txBox="1"/>
          <p:nvPr/>
        </p:nvSpPr>
        <p:spPr>
          <a:xfrm>
            <a:off x="-43789" y="4781234"/>
            <a:ext cx="3104941" cy="738664"/>
          </a:xfrm>
          <a:prstGeom prst="rect">
            <a:avLst/>
          </a:prstGeom>
          <a:noFill/>
        </p:spPr>
        <p:txBody>
          <a:bodyPr wrap="square" rtlCol="0">
            <a:spAutoFit/>
          </a:bodyPr>
          <a:lstStyle/>
          <a:p>
            <a:pPr algn="ctr"/>
            <a:r>
              <a:rPr lang="en-GB" sz="1400" dirty="0">
                <a:solidFill>
                  <a:schemeClr val="tx1">
                    <a:lumMod val="50000"/>
                    <a:lumOff val="50000"/>
                  </a:schemeClr>
                </a:solidFill>
                <a:latin typeface="Century Gothic" panose="020B0502020202020204" pitchFamily="34" charset="0"/>
              </a:rPr>
              <a:t>Geavanceerde GSM Intercom</a:t>
            </a:r>
          </a:p>
          <a:p>
            <a:pPr algn="ctr"/>
            <a:r>
              <a:rPr lang="en-GB" sz="1400" dirty="0">
                <a:solidFill>
                  <a:schemeClr val="tx1">
                    <a:lumMod val="50000"/>
                    <a:lumOff val="50000"/>
                  </a:schemeClr>
                </a:solidFill>
                <a:latin typeface="Century Gothic" panose="020B0502020202020204" pitchFamily="34" charset="0"/>
              </a:rPr>
              <a:t/>
            </a:r>
            <a:br>
              <a:rPr lang="en-GB" sz="1400" dirty="0">
                <a:solidFill>
                  <a:schemeClr val="tx1">
                    <a:lumMod val="50000"/>
                    <a:lumOff val="50000"/>
                  </a:schemeClr>
                </a:solidFill>
                <a:latin typeface="Century Gothic" panose="020B0502020202020204" pitchFamily="34" charset="0"/>
              </a:rPr>
            </a:br>
            <a:endParaRPr lang="en-GB" sz="1400" i="1" dirty="0">
              <a:solidFill>
                <a:srgbClr val="C00000"/>
              </a:solidFill>
              <a:latin typeface="Century Gothic" panose="020B0502020202020204" pitchFamily="34" charset="0"/>
            </a:endParaRPr>
          </a:p>
        </p:txBody>
      </p:sp>
      <p:pic>
        <p:nvPicPr>
          <p:cNvPr id="28" name="Picture 27">
            <a:extLst>
              <a:ext uri="{FF2B5EF4-FFF2-40B4-BE49-F238E27FC236}">
                <a16:creationId xmlns="" xmlns:a16="http://schemas.microsoft.com/office/drawing/2014/main" id="{76CFA30B-BD68-4BDD-9C09-32B6D80D74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73984">
            <a:off x="2075057" y="1377264"/>
            <a:ext cx="903700" cy="1656828"/>
          </a:xfrm>
          <a:prstGeom prst="rect">
            <a:avLst/>
          </a:prstGeom>
        </p:spPr>
      </p:pic>
      <p:sp>
        <p:nvSpPr>
          <p:cNvPr id="7" name="TextBox 6">
            <a:extLst>
              <a:ext uri="{FF2B5EF4-FFF2-40B4-BE49-F238E27FC236}">
                <a16:creationId xmlns="" xmlns:a16="http://schemas.microsoft.com/office/drawing/2014/main" id="{CC7EE8CE-F053-4660-A8B9-04AE793CFD29}"/>
              </a:ext>
            </a:extLst>
          </p:cNvPr>
          <p:cNvSpPr txBox="1"/>
          <p:nvPr/>
        </p:nvSpPr>
        <p:spPr>
          <a:xfrm rot="20673137">
            <a:off x="1936815" y="1475654"/>
            <a:ext cx="867524" cy="276999"/>
          </a:xfrm>
          <a:prstGeom prst="rect">
            <a:avLst/>
          </a:prstGeom>
          <a:solidFill>
            <a:srgbClr val="283933"/>
          </a:solidFill>
          <a:effectLst>
            <a:softEdge rad="63500"/>
          </a:effectLst>
        </p:spPr>
        <p:txBody>
          <a:bodyPr wrap="square" rtlCol="0">
            <a:spAutoFit/>
          </a:bodyPr>
          <a:lstStyle/>
          <a:p>
            <a:pPr algn="ctr"/>
            <a:r>
              <a:rPr lang="en-GB" sz="1200" dirty="0">
                <a:solidFill>
                  <a:schemeClr val="bg1"/>
                </a:solidFill>
              </a:rPr>
              <a:t>My GATE</a:t>
            </a:r>
          </a:p>
        </p:txBody>
      </p:sp>
      <p:sp>
        <p:nvSpPr>
          <p:cNvPr id="35" name="TextBox 34">
            <a:extLst>
              <a:ext uri="{FF2B5EF4-FFF2-40B4-BE49-F238E27FC236}">
                <a16:creationId xmlns="" xmlns:a16="http://schemas.microsoft.com/office/drawing/2014/main" id="{F807100A-A145-42A6-8E72-AE963F6019B2}"/>
              </a:ext>
            </a:extLst>
          </p:cNvPr>
          <p:cNvSpPr txBox="1"/>
          <p:nvPr/>
        </p:nvSpPr>
        <p:spPr>
          <a:xfrm>
            <a:off x="430832" y="5358566"/>
            <a:ext cx="4462513" cy="1709007"/>
          </a:xfrm>
          <a:prstGeom prst="rect">
            <a:avLst/>
          </a:prstGeom>
          <a:noFill/>
        </p:spPr>
        <p:txBody>
          <a:bodyPr wrap="square" lIns="69736" tIns="34868" rIns="69736" bIns="34868" rtlCol="0">
            <a:spAutoFit/>
          </a:bodyPr>
          <a:lstStyle/>
          <a:p>
            <a:pPr marL="171450" indent="-171450">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Roept uw huistelefoon en GSM's roll-over bij de bezoeker persen belknop.</a:t>
            </a:r>
          </a:p>
          <a:p>
            <a:pPr marL="171450" indent="-171450">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Mis nooit meer een bezoeker met mobiel bellen.</a:t>
            </a:r>
          </a:p>
          <a:p>
            <a:pPr marL="171450" indent="-171450">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Werken met een standaardcontract of vooraf betalen GSM Micro SIM-kaart.</a:t>
            </a:r>
          </a:p>
          <a:p>
            <a:pPr marL="171450" indent="-171450">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Wordt geleverd met optionele VodafoneTM 12 maanden contract SIM, onbeperkt bellen en teksten voor £7.50 per maand + BTW * (termen en voorwaarden gelden, zone 1 alleen in Europa).</a:t>
            </a:r>
          </a:p>
          <a:p>
            <a:pPr marL="171450" indent="-171450">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Gratis huiseigenaar APP naar trigger gates, instellen van auto openings- en sluitingstijden, maken nieuwe toegangscodes, meldingen bij binnenkomst enz.</a:t>
            </a:r>
          </a:p>
          <a:p>
            <a:pPr marL="171450" indent="-171450">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Gratis installateur app voor remote programmering en diagnoses.</a:t>
            </a:r>
          </a:p>
        </p:txBody>
      </p:sp>
      <p:grpSp>
        <p:nvGrpSpPr>
          <p:cNvPr id="13" name="Group 12">
            <a:extLst>
              <a:ext uri="{FF2B5EF4-FFF2-40B4-BE49-F238E27FC236}">
                <a16:creationId xmlns="" xmlns:a16="http://schemas.microsoft.com/office/drawing/2014/main" id="{EA825667-CC03-47D8-BA0A-36C9B7D68BDE}"/>
              </a:ext>
            </a:extLst>
          </p:cNvPr>
          <p:cNvGrpSpPr/>
          <p:nvPr/>
        </p:nvGrpSpPr>
        <p:grpSpPr>
          <a:xfrm>
            <a:off x="433337" y="254810"/>
            <a:ext cx="4721223" cy="299372"/>
            <a:chOff x="433337" y="254810"/>
            <a:chExt cx="4721223" cy="299372"/>
          </a:xfrm>
        </p:grpSpPr>
        <p:pic>
          <p:nvPicPr>
            <p:cNvPr id="14" name="Picture 13">
              <a:extLst>
                <a:ext uri="{FF2B5EF4-FFF2-40B4-BE49-F238E27FC236}">
                  <a16:creationId xmlns="" xmlns:a16="http://schemas.microsoft.com/office/drawing/2014/main" id="{40CA6DE5-C3AA-4FF2-8C63-4C7B0E091F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6" name="Straight Connector 15">
              <a:extLst>
                <a:ext uri="{FF2B5EF4-FFF2-40B4-BE49-F238E27FC236}">
                  <a16:creationId xmlns="" xmlns:a16="http://schemas.microsoft.com/office/drawing/2014/main" id="{1417BBB5-D6D6-4935-811E-3328A59EA975}"/>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 xmlns:a16="http://schemas.microsoft.com/office/drawing/2014/main" id="{61D45C61-279A-49FA-A350-DD72B009857A}"/>
                </a:ext>
              </a:extLst>
            </p:cNvPr>
            <p:cNvSpPr txBox="1"/>
            <p:nvPr/>
          </p:nvSpPr>
          <p:spPr>
            <a:xfrm>
              <a:off x="3788295"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CELLCOM PRIME</a:t>
              </a:r>
            </a:p>
          </p:txBody>
        </p:sp>
      </p:grpSp>
      <p:grpSp>
        <p:nvGrpSpPr>
          <p:cNvPr id="20" name="Group 19">
            <a:extLst>
              <a:ext uri="{FF2B5EF4-FFF2-40B4-BE49-F238E27FC236}">
                <a16:creationId xmlns="" xmlns:a16="http://schemas.microsoft.com/office/drawing/2014/main" id="{0F9DD5FE-8E10-4162-A7E3-036C59DC66B8}"/>
              </a:ext>
            </a:extLst>
          </p:cNvPr>
          <p:cNvGrpSpPr/>
          <p:nvPr/>
        </p:nvGrpSpPr>
        <p:grpSpPr>
          <a:xfrm>
            <a:off x="-146132" y="7209698"/>
            <a:ext cx="5041982" cy="233315"/>
            <a:chOff x="-146132" y="7235825"/>
            <a:chExt cx="5041982" cy="233315"/>
          </a:xfrm>
        </p:grpSpPr>
        <p:cxnSp>
          <p:nvCxnSpPr>
            <p:cNvPr id="22" name="Straight Connector 21">
              <a:extLst>
                <a:ext uri="{FF2B5EF4-FFF2-40B4-BE49-F238E27FC236}">
                  <a16:creationId xmlns="" xmlns:a16="http://schemas.microsoft.com/office/drawing/2014/main" id="{29D0FE6E-1BEB-412A-B38A-21A3CDC6D51C}"/>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 xmlns:a16="http://schemas.microsoft.com/office/drawing/2014/main" id="{C88C281E-2913-4D57-90A6-5CFAEAB20C17}"/>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15</a:t>
              </a:r>
            </a:p>
          </p:txBody>
        </p:sp>
      </p:grpSp>
      <p:pic>
        <p:nvPicPr>
          <p:cNvPr id="5" name="Picture 4">
            <a:extLst>
              <a:ext uri="{FF2B5EF4-FFF2-40B4-BE49-F238E27FC236}">
                <a16:creationId xmlns="" xmlns:a16="http://schemas.microsoft.com/office/drawing/2014/main" id="{67F6B513-E551-4703-A217-570A5AF81C7A}"/>
              </a:ext>
            </a:extLst>
          </p:cNvPr>
          <p:cNvPicPr>
            <a:picLocks noChangeAspect="1"/>
          </p:cNvPicPr>
          <p:nvPr/>
        </p:nvPicPr>
        <p:blipFill rotWithShape="1">
          <a:blip r:embed="rId8">
            <a:extLst>
              <a:ext uri="{28A0092B-C50C-407E-A947-70E740481C1C}">
                <a14:useLocalDpi xmlns:a14="http://schemas.microsoft.com/office/drawing/2010/main" val="0"/>
              </a:ext>
            </a:extLst>
          </a:blip>
          <a:srcRect r="59476"/>
          <a:stretch/>
        </p:blipFill>
        <p:spPr>
          <a:xfrm>
            <a:off x="20568" y="871258"/>
            <a:ext cx="1088285" cy="1933430"/>
          </a:xfrm>
          <a:prstGeom prst="rect">
            <a:avLst/>
          </a:prstGeom>
        </p:spPr>
      </p:pic>
    </p:spTree>
    <p:extLst>
      <p:ext uri="{BB962C8B-B14F-4D97-AF65-F5344CB8AC3E}">
        <p14:creationId xmlns:p14="http://schemas.microsoft.com/office/powerpoint/2010/main" val="1332909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431800" y="1518579"/>
            <a:ext cx="4567811" cy="8060668"/>
          </a:xfrm>
          <a:prstGeom prst="rect">
            <a:avLst/>
          </a:prstGeom>
          <a:noFill/>
        </p:spPr>
        <p:txBody>
          <a:bodyPr wrap="square" numCol="2" spcCol="396000" rtlCol="0">
            <a:spAutoFit/>
          </a:bodyPr>
          <a:lstStyle/>
          <a:p>
            <a:r>
              <a:rPr lang="nl-NL" sz="800" dirty="0">
                <a:latin typeface="Century Gothic" panose="020B0502020202020204" pitchFamily="34" charset="0"/>
              </a:rPr>
              <a:t>Hallo aan al onze klanten en lezers, en welkom op 2018. Dit jaar hebben wij een paar verbeteringen aan het bekroonde Cellcom Prime gebracht.</a:t>
            </a:r>
          </a:p>
          <a:p>
            <a:r>
              <a:rPr lang="nl-NL" sz="800" dirty="0">
                <a:latin typeface="Century Gothic" panose="020B0502020202020204" pitchFamily="34" charset="0"/>
              </a:rPr>
              <a:t/>
            </a:r>
            <a:br>
              <a:rPr lang="nl-NL" sz="800" dirty="0">
                <a:latin typeface="Century Gothic" panose="020B0502020202020204" pitchFamily="34" charset="0"/>
              </a:rPr>
            </a:br>
            <a:r>
              <a:rPr lang="nl-NL" sz="800" dirty="0">
                <a:latin typeface="Century Gothic" panose="020B0502020202020204" pitchFamily="34" charset="0"/>
              </a:rPr>
              <a:t>In 2017 vertelde je ons dat je hield van de apps, de nieuwe time klok functies en toetsenblok integratie op het moederbord van de GSM. Dit jaar hebben we een paar meer trucs om u enthousiast toegevoegd.</a:t>
            </a:r>
          </a:p>
          <a:p>
            <a:r>
              <a:rPr lang="nl-NL" sz="800" dirty="0">
                <a:latin typeface="Century Gothic" panose="020B0502020202020204" pitchFamily="34" charset="0"/>
              </a:rPr>
              <a:t/>
            </a:r>
            <a:br>
              <a:rPr lang="nl-NL" sz="800" dirty="0">
                <a:latin typeface="Century Gothic" panose="020B0502020202020204" pitchFamily="34" charset="0"/>
              </a:rPr>
            </a:br>
            <a:r>
              <a:rPr lang="nl-NL" sz="800" dirty="0">
                <a:latin typeface="Century Gothic" panose="020B0502020202020204" pitchFamily="34" charset="0"/>
              </a:rPr>
              <a:t>Eerste ontwierpen af, we een kaartlezer PCB die zou slaaf uit de module van het toetsenbord. Dit betekent dat ons panel kunt nu hebben een toetsenbord en een kaartlezer. Niet zomaar een oude lezer al. In de klassieke stijl van de AES, onze lezer kan ook worden geprogrammeerd door App en gebruikers zien deze App update Q1 2018 komen.</a:t>
            </a:r>
          </a:p>
          <a:p>
            <a:endParaRPr lang="en-GB" sz="800" dirty="0">
              <a:latin typeface="Century Gothic" panose="020B0502020202020204" pitchFamily="34" charset="0"/>
              <a:cs typeface="Arial" panose="020B0604020202020204" pitchFamily="34" charset="0"/>
            </a:endParaRPr>
          </a:p>
          <a:p>
            <a:r>
              <a:rPr lang="nl-NL" sz="800" dirty="0">
                <a:latin typeface="Century Gothic" panose="020B0502020202020204" pitchFamily="34" charset="0"/>
                <a:cs typeface="Arial" panose="020B0604020202020204" pitchFamily="34" charset="0"/>
              </a:rPr>
              <a:t>Dit vereist een update van de software van de belangrijkste Raad van bestuur, en zowel de toetsenblok hardware en software.</a:t>
            </a:r>
          </a:p>
          <a:p>
            <a:endParaRPr lang="en-GB" sz="800" dirty="0">
              <a:latin typeface="Century Gothic" panose="020B0502020202020204" pitchFamily="34" charset="0"/>
              <a:cs typeface="Arial" panose="020B0604020202020204" pitchFamily="34" charset="0"/>
            </a:endParaRPr>
          </a:p>
          <a:p>
            <a:r>
              <a:rPr lang="nl-NL" sz="800" dirty="0">
                <a:latin typeface="Century Gothic" panose="020B0502020202020204" pitchFamily="34" charset="0"/>
                <a:cs typeface="Arial" panose="020B0604020202020204" pitchFamily="34" charset="0"/>
              </a:rPr>
              <a:t>Het toevoegen van een slaaf kaart of tag lezer kreeg ons denken over het toevoegen van slaaf apparaten. We toen dacht, Nou, waarom Voeg een</a:t>
            </a:r>
          </a:p>
          <a:p>
            <a:r>
              <a:rPr lang="nl-NL" sz="800" dirty="0">
                <a:latin typeface="Century Gothic" panose="020B0502020202020204" pitchFamily="34" charset="0"/>
                <a:cs typeface="Arial" panose="020B0604020202020204" pitchFamily="34" charset="0"/>
              </a:rPr>
              <a:t>slaaf, wanneer we meer kunnen toevoegen. Hoe zit t/m 10? Ja, je raadt het al. De laatste reeks van AES Prime GSM intercoms raken de straten in 2018 zal de mogelijkheid hebben te tellen voor een totaal van 10 toetsenborden of Cardreaders of een mix van beide, alle aangesloten op de ene modem. Deze beweging brengt AES stevig in klein gebouw toegangscontrole en was een beweging ontworpen om klanten geld besparen op meerdere SIM-kaart verbindingen wanneer men zal doen.</a:t>
            </a:r>
          </a:p>
          <a:p>
            <a:endParaRPr lang="nl-NL" sz="800" dirty="0">
              <a:latin typeface="Century Gothic" panose="020B0502020202020204" pitchFamily="34" charset="0"/>
              <a:cs typeface="Arial" panose="020B0604020202020204" pitchFamily="34" charset="0"/>
            </a:endParaRPr>
          </a:p>
          <a:p>
            <a:endParaRPr lang="nl-NL" sz="800" dirty="0">
              <a:latin typeface="Century Gothic" panose="020B0502020202020204" pitchFamily="34" charset="0"/>
              <a:cs typeface="Arial" panose="020B0604020202020204" pitchFamily="34" charset="0"/>
            </a:endParaRPr>
          </a:p>
          <a:p>
            <a:endParaRPr lang="nl-NL" sz="800" dirty="0">
              <a:latin typeface="Century Gothic" panose="020B0502020202020204" pitchFamily="34" charset="0"/>
              <a:cs typeface="Arial" panose="020B0604020202020204" pitchFamily="34" charset="0"/>
            </a:endParaRPr>
          </a:p>
          <a:p>
            <a:endParaRPr lang="nl-NL" sz="800" dirty="0">
              <a:latin typeface="Century Gothic" panose="020B0502020202020204" pitchFamily="34" charset="0"/>
              <a:cs typeface="Arial" panose="020B0604020202020204" pitchFamily="34" charset="0"/>
            </a:endParaRPr>
          </a:p>
          <a:p>
            <a:endParaRPr lang="nl-NL" sz="800" dirty="0">
              <a:latin typeface="Century Gothic" panose="020B0502020202020204" pitchFamily="34" charset="0"/>
              <a:cs typeface="Arial" panose="020B0604020202020204" pitchFamily="34" charset="0"/>
            </a:endParaRPr>
          </a:p>
          <a:p>
            <a:endParaRPr lang="nl-NL" sz="800" dirty="0">
              <a:latin typeface="Century Gothic" panose="020B0502020202020204" pitchFamily="34" charset="0"/>
              <a:cs typeface="Arial" panose="020B0604020202020204" pitchFamily="34" charset="0"/>
            </a:endParaRPr>
          </a:p>
          <a:p>
            <a:endParaRPr lang="nl-NL" sz="800" dirty="0">
              <a:latin typeface="Century Gothic" panose="020B0502020202020204" pitchFamily="34" charset="0"/>
              <a:cs typeface="Arial" panose="020B0604020202020204" pitchFamily="34" charset="0"/>
            </a:endParaRPr>
          </a:p>
          <a:p>
            <a:endParaRPr lang="nl-NL" sz="800" dirty="0">
              <a:latin typeface="Century Gothic" panose="020B0502020202020204" pitchFamily="34" charset="0"/>
              <a:cs typeface="Arial" panose="020B0604020202020204" pitchFamily="34" charset="0"/>
            </a:endParaRPr>
          </a:p>
          <a:p>
            <a:endParaRPr lang="nl-NL" sz="800" dirty="0">
              <a:latin typeface="Century Gothic" panose="020B0502020202020204" pitchFamily="34" charset="0"/>
              <a:cs typeface="Arial" panose="020B0604020202020204" pitchFamily="34" charset="0"/>
            </a:endParaRPr>
          </a:p>
          <a:p>
            <a:endParaRPr lang="nl-NL" sz="800" dirty="0">
              <a:latin typeface="Century Gothic" panose="020B0502020202020204" pitchFamily="34" charset="0"/>
              <a:cs typeface="Arial" panose="020B0604020202020204" pitchFamily="34" charset="0"/>
            </a:endParaRPr>
          </a:p>
          <a:p>
            <a:endParaRPr lang="nl-NL" sz="800" dirty="0">
              <a:latin typeface="Century Gothic" panose="020B0502020202020204" pitchFamily="34" charset="0"/>
              <a:cs typeface="Arial" panose="020B0604020202020204" pitchFamily="34" charset="0"/>
            </a:endParaRPr>
          </a:p>
          <a:p>
            <a:endParaRPr lang="nl-NL" sz="800" dirty="0">
              <a:latin typeface="Century Gothic" panose="020B0502020202020204" pitchFamily="34" charset="0"/>
              <a:cs typeface="Arial" panose="020B0604020202020204" pitchFamily="34" charset="0"/>
            </a:endParaRPr>
          </a:p>
          <a:p>
            <a:endParaRPr lang="nl-NL" sz="800" dirty="0">
              <a:latin typeface="Century Gothic" panose="020B0502020202020204" pitchFamily="34" charset="0"/>
              <a:cs typeface="Arial" panose="020B0604020202020204" pitchFamily="34" charset="0"/>
            </a:endParaRPr>
          </a:p>
          <a:p>
            <a:endParaRPr lang="nl-NL" sz="800" dirty="0">
              <a:latin typeface="Century Gothic" panose="020B0502020202020204" pitchFamily="34" charset="0"/>
              <a:cs typeface="Arial" panose="020B0604020202020204" pitchFamily="34" charset="0"/>
            </a:endParaRPr>
          </a:p>
          <a:p>
            <a:endParaRPr lang="nl-NL" sz="800" dirty="0">
              <a:latin typeface="Century Gothic" panose="020B0502020202020204" pitchFamily="34" charset="0"/>
              <a:cs typeface="Arial" panose="020B0604020202020204" pitchFamily="34" charset="0"/>
            </a:endParaRPr>
          </a:p>
          <a:p>
            <a:endParaRPr lang="nl-NL" sz="800" dirty="0">
              <a:latin typeface="Century Gothic" panose="020B0502020202020204" pitchFamily="34" charset="0"/>
              <a:cs typeface="Arial" panose="020B0604020202020204" pitchFamily="34" charset="0"/>
            </a:endParaRPr>
          </a:p>
          <a:p>
            <a:endParaRPr lang="nl-NL" sz="800" dirty="0">
              <a:latin typeface="Century Gothic" panose="020B0502020202020204" pitchFamily="34" charset="0"/>
              <a:cs typeface="Arial" panose="020B0604020202020204" pitchFamily="34" charset="0"/>
            </a:endParaRPr>
          </a:p>
          <a:p>
            <a:endParaRPr lang="nl-NL" sz="800" dirty="0">
              <a:latin typeface="Century Gothic" panose="020B0502020202020204" pitchFamily="34" charset="0"/>
              <a:cs typeface="Arial" panose="020B0604020202020204" pitchFamily="34" charset="0"/>
            </a:endParaRPr>
          </a:p>
          <a:p>
            <a:endParaRPr lang="en-GB" sz="800" dirty="0">
              <a:latin typeface="Century Gothic" panose="020B0502020202020204" pitchFamily="34" charset="0"/>
              <a:cs typeface="Arial" panose="020B0604020202020204" pitchFamily="34" charset="0"/>
            </a:endParaRPr>
          </a:p>
          <a:p>
            <a:r>
              <a:rPr lang="nl-NL" sz="800" dirty="0">
                <a:latin typeface="Century Gothic" panose="020B0502020202020204" pitchFamily="34" charset="0"/>
                <a:cs typeface="Arial" panose="020B0604020202020204" pitchFamily="34" charset="0"/>
              </a:rPr>
              <a:t>Klanten zullen de gevestigde "GSM-5XX" deel nummers verandering naar de volgende release van "PRIME-6XX" zien.</a:t>
            </a:r>
          </a:p>
          <a:p>
            <a:r>
              <a:rPr lang="nl-NL" sz="800" dirty="0">
                <a:latin typeface="Century Gothic" panose="020B0502020202020204" pitchFamily="34" charset="0"/>
                <a:cs typeface="Arial" panose="020B0604020202020204" pitchFamily="34" charset="0"/>
              </a:rPr>
              <a:t/>
            </a:r>
            <a:br>
              <a:rPr lang="nl-NL" sz="800" dirty="0">
                <a:latin typeface="Century Gothic" panose="020B0502020202020204" pitchFamily="34" charset="0"/>
                <a:cs typeface="Arial" panose="020B0604020202020204" pitchFamily="34" charset="0"/>
              </a:rPr>
            </a:br>
            <a:r>
              <a:rPr lang="nl-NL" sz="800" dirty="0">
                <a:latin typeface="Century Gothic" panose="020B0502020202020204" pitchFamily="34" charset="0"/>
                <a:cs typeface="Arial" panose="020B0604020202020204" pitchFamily="34" charset="0"/>
              </a:rPr>
              <a:t>De tweede grote vernieuwing wordt vrijgegeven in 2018 is 4G connectiviteit. We hebben gezien sommige netwerken 2G uitschakelen (At &amp; T USA, Vodafone en Telstra Australië Optus). We hebben ook ontvangen steeds meer persberichten van netwerken in Europa aankondiging van een in de omgeving van toekomstige switch off van 2 G-netwerken, en in andere gevallen iets heimelijke opnieuw landbouw van 2G spectrum aan 4G-dienst, wat betekent dat het steeds moeilijker en moeilijker te bereiken goed 2G-verbindingen in bepaalde gebieden.</a:t>
            </a:r>
          </a:p>
          <a:p>
            <a:endParaRPr lang="en-GB" sz="800" dirty="0">
              <a:latin typeface="Century Gothic" panose="020B0502020202020204" pitchFamily="34" charset="0"/>
              <a:cs typeface="Arial" panose="020B0604020202020204" pitchFamily="34" charset="0"/>
            </a:endParaRPr>
          </a:p>
          <a:p>
            <a:r>
              <a:rPr lang="nl-NL" sz="800" dirty="0">
                <a:latin typeface="Century Gothic" panose="020B0502020202020204" pitchFamily="34" charset="0"/>
                <a:cs typeface="Arial" panose="020B0604020202020204" pitchFamily="34" charset="0"/>
              </a:rPr>
              <a:t>Wij hopen dat u geniet van onze aanstaande nieuwe releases en wij dank u nogmaals voor uw steun in 2018. Dank u voor lezing.</a:t>
            </a:r>
            <a:br>
              <a:rPr lang="nl-NL" sz="800" dirty="0">
                <a:latin typeface="Century Gothic" panose="020B0502020202020204" pitchFamily="34" charset="0"/>
                <a:cs typeface="Arial" panose="020B0604020202020204" pitchFamily="34" charset="0"/>
              </a:rPr>
            </a:br>
            <a:endParaRPr lang="en-GB" sz="800" dirty="0">
              <a:latin typeface="Century Gothic" panose="020B0502020202020204" pitchFamily="34" charset="0"/>
              <a:cs typeface="Arial" panose="020B0604020202020204" pitchFamily="34" charset="0"/>
            </a:endParaRPr>
          </a:p>
          <a:p>
            <a:endParaRPr lang="en-GB" sz="800" dirty="0">
              <a:latin typeface="Century Gothic" panose="020B0502020202020204" pitchFamily="34" charset="0"/>
              <a:cs typeface="Arial" panose="020B0604020202020204" pitchFamily="34" charset="0"/>
            </a:endParaRPr>
          </a:p>
          <a:p>
            <a:endParaRPr lang="en-GB" sz="800" dirty="0">
              <a:latin typeface="Century Gothic" panose="020B0502020202020204" pitchFamily="34" charset="0"/>
              <a:cs typeface="Arial" panose="020B0604020202020204" pitchFamily="34" charset="0"/>
            </a:endParaRPr>
          </a:p>
          <a:p>
            <a:endParaRPr lang="en-GB" sz="800" dirty="0">
              <a:latin typeface="Century Gothic" panose="020B0502020202020204" pitchFamily="34" charset="0"/>
              <a:cs typeface="Arial" panose="020B0604020202020204" pitchFamily="34" charset="0"/>
            </a:endParaRPr>
          </a:p>
          <a:p>
            <a:r>
              <a:rPr lang="nl-NL" sz="800" dirty="0">
                <a:solidFill>
                  <a:srgbClr val="C00000"/>
                </a:solidFill>
                <a:latin typeface="Century Gothic" panose="020B0502020202020204" pitchFamily="34" charset="0"/>
                <a:cs typeface="Arial" panose="020B0604020202020204" pitchFamily="34" charset="0"/>
              </a:rPr>
              <a:t>Managing Director, geavanceerde elektronische oplossingen Global Ltd</a:t>
            </a:r>
            <a:br>
              <a:rPr lang="nl-NL" sz="800" dirty="0">
                <a:solidFill>
                  <a:srgbClr val="C00000"/>
                </a:solidFill>
                <a:latin typeface="Century Gothic" panose="020B0502020202020204" pitchFamily="34" charset="0"/>
                <a:cs typeface="Arial" panose="020B0604020202020204" pitchFamily="34" charset="0"/>
              </a:rPr>
            </a:br>
            <a:endParaRPr lang="en-GB" sz="800" dirty="0">
              <a:solidFill>
                <a:srgbClr val="C00000"/>
              </a:solidFill>
              <a:latin typeface="Century Gothic" panose="020B0502020202020204" pitchFamily="34" charset="0"/>
              <a:cs typeface="Arial" panose="020B0604020202020204" pitchFamily="34" charset="0"/>
            </a:endParaRPr>
          </a:p>
        </p:txBody>
      </p:sp>
      <p:sp>
        <p:nvSpPr>
          <p:cNvPr id="67" name="TextBox 66"/>
          <p:cNvSpPr txBox="1"/>
          <p:nvPr/>
        </p:nvSpPr>
        <p:spPr>
          <a:xfrm>
            <a:off x="1018147" y="1199219"/>
            <a:ext cx="3291355" cy="261610"/>
          </a:xfrm>
          <a:prstGeom prst="rect">
            <a:avLst/>
          </a:prstGeom>
          <a:noFill/>
        </p:spPr>
        <p:txBody>
          <a:bodyPr wrap="square" rtlCol="0">
            <a:spAutoFit/>
          </a:bodyPr>
          <a:lstStyle/>
          <a:p>
            <a:pPr algn="ctr"/>
            <a:r>
              <a:rPr lang="en-GB" sz="1100" spc="453" dirty="0"/>
              <a:t>Advanced GSM Intercom</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652" y="711663"/>
            <a:ext cx="3149511" cy="792970"/>
          </a:xfrm>
          <a:prstGeom prst="rect">
            <a:avLst/>
          </a:prstGeom>
        </p:spPr>
      </p:pic>
      <p:grpSp>
        <p:nvGrpSpPr>
          <p:cNvPr id="6" name="Group 5">
            <a:extLst>
              <a:ext uri="{FF2B5EF4-FFF2-40B4-BE49-F238E27FC236}">
                <a16:creationId xmlns="" xmlns:a16="http://schemas.microsoft.com/office/drawing/2014/main" id="{425C8914-AFF1-4E9B-8BE7-BFFEB3D4827C}"/>
              </a:ext>
            </a:extLst>
          </p:cNvPr>
          <p:cNvGrpSpPr/>
          <p:nvPr/>
        </p:nvGrpSpPr>
        <p:grpSpPr>
          <a:xfrm>
            <a:off x="433337" y="254810"/>
            <a:ext cx="4864341" cy="299372"/>
            <a:chOff x="433337" y="254810"/>
            <a:chExt cx="4864341" cy="299372"/>
          </a:xfrm>
        </p:grpSpPr>
        <p:pic>
          <p:nvPicPr>
            <p:cNvPr id="7" name="Picture 6">
              <a:extLst>
                <a:ext uri="{FF2B5EF4-FFF2-40B4-BE49-F238E27FC236}">
                  <a16:creationId xmlns="" xmlns:a16="http://schemas.microsoft.com/office/drawing/2014/main" id="{079F020A-CA8F-47AA-AF60-435F0FDFB6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8" name="Straight Connector 7">
              <a:extLst>
                <a:ext uri="{FF2B5EF4-FFF2-40B4-BE49-F238E27FC236}">
                  <a16:creationId xmlns="" xmlns:a16="http://schemas.microsoft.com/office/drawing/2014/main" id="{B01DC3AF-54F6-46D2-A9F4-8E0385E06AC0}"/>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 xmlns:a16="http://schemas.microsoft.com/office/drawing/2014/main" id="{52059A5D-79C5-4D32-BD50-EE9DCECA2850}"/>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CELLCOM PRIME</a:t>
              </a:r>
            </a:p>
          </p:txBody>
        </p:sp>
      </p:grpSp>
      <p:pic>
        <p:nvPicPr>
          <p:cNvPr id="4" name="Picture 3">
            <a:extLst>
              <a:ext uri="{FF2B5EF4-FFF2-40B4-BE49-F238E27FC236}">
                <a16:creationId xmlns="" xmlns:a16="http://schemas.microsoft.com/office/drawing/2014/main" id="{52D7F5C3-30B4-40F2-BB22-7A36E60EDF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132" t="10051" r="25125" b="53103"/>
          <a:stretch/>
        </p:blipFill>
        <p:spPr>
          <a:xfrm>
            <a:off x="2918313" y="5495568"/>
            <a:ext cx="1774278" cy="1470876"/>
          </a:xfrm>
          <a:prstGeom prst="rect">
            <a:avLst/>
          </a:prstGeom>
        </p:spPr>
      </p:pic>
      <p:grpSp>
        <p:nvGrpSpPr>
          <p:cNvPr id="18" name="Group 17">
            <a:extLst>
              <a:ext uri="{FF2B5EF4-FFF2-40B4-BE49-F238E27FC236}">
                <a16:creationId xmlns="" xmlns:a16="http://schemas.microsoft.com/office/drawing/2014/main" id="{AFAB16C8-0A25-4291-92FB-2992065BF5B4}"/>
              </a:ext>
            </a:extLst>
          </p:cNvPr>
          <p:cNvGrpSpPr/>
          <p:nvPr/>
        </p:nvGrpSpPr>
        <p:grpSpPr>
          <a:xfrm>
            <a:off x="433337" y="7209698"/>
            <a:ext cx="5045091" cy="233315"/>
            <a:chOff x="433337" y="7235825"/>
            <a:chExt cx="5045091" cy="233315"/>
          </a:xfrm>
        </p:grpSpPr>
        <p:cxnSp>
          <p:nvCxnSpPr>
            <p:cNvPr id="19" name="Straight Connector 18">
              <a:extLst>
                <a:ext uri="{FF2B5EF4-FFF2-40B4-BE49-F238E27FC236}">
                  <a16:creationId xmlns="" xmlns:a16="http://schemas.microsoft.com/office/drawing/2014/main" id="{54140421-A40F-47AC-856A-1656DD15A305}"/>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 xmlns:a16="http://schemas.microsoft.com/office/drawing/2014/main" id="{9A07A076-EBE1-4517-99CD-5C8EF41E20F7}"/>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16</a:t>
              </a:r>
            </a:p>
          </p:txBody>
        </p:sp>
      </p:grpSp>
    </p:spTree>
    <p:extLst>
      <p:ext uri="{BB962C8B-B14F-4D97-AF65-F5344CB8AC3E}">
        <p14:creationId xmlns:p14="http://schemas.microsoft.com/office/powerpoint/2010/main" val="1581810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296670B-7370-4604-B4C0-482F548FB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894" y="1821623"/>
            <a:ext cx="3421065" cy="2462950"/>
          </a:xfrm>
          <a:prstGeom prst="rect">
            <a:avLst/>
          </a:prstGeom>
        </p:spPr>
      </p:pic>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7589" y="2724761"/>
            <a:ext cx="954321" cy="1733681"/>
          </a:xfrm>
          <a:prstGeom prst="rect">
            <a:avLst/>
          </a:prstGeom>
        </p:spPr>
      </p:pic>
      <p:sp>
        <p:nvSpPr>
          <p:cNvPr id="48" name="TextBox 47"/>
          <p:cNvSpPr txBox="1"/>
          <p:nvPr/>
        </p:nvSpPr>
        <p:spPr>
          <a:xfrm>
            <a:off x="3750790" y="2032559"/>
            <a:ext cx="1359998" cy="553998"/>
          </a:xfrm>
          <a:prstGeom prst="rect">
            <a:avLst/>
          </a:prstGeom>
          <a:noFill/>
        </p:spPr>
        <p:txBody>
          <a:bodyPr wrap="square" rtlCol="0">
            <a:spAutoFit/>
          </a:bodyPr>
          <a:lstStyle/>
          <a:p>
            <a:r>
              <a:rPr lang="nl-NL" sz="750" dirty="0">
                <a:latin typeface="Century Gothic" panose="020B0502020202020204" pitchFamily="34" charset="0"/>
                <a:cs typeface="Arial" panose="020B0604020202020204" pitchFamily="34" charset="0"/>
              </a:rPr>
              <a:t>Toetsenblok codes door APP toevoegen.</a:t>
            </a:r>
          </a:p>
          <a:p>
            <a:r>
              <a:rPr lang="nl-NL" sz="750" dirty="0">
                <a:latin typeface="Century Gothic" panose="020B0502020202020204" pitchFamily="34" charset="0"/>
                <a:cs typeface="Arial" panose="020B0604020202020204" pitchFamily="34" charset="0"/>
              </a:rPr>
              <a:t/>
            </a:r>
            <a:br>
              <a:rPr lang="nl-NL" sz="750" dirty="0">
                <a:latin typeface="Century Gothic" panose="020B0502020202020204" pitchFamily="34" charset="0"/>
                <a:cs typeface="Arial" panose="020B0604020202020204" pitchFamily="34" charset="0"/>
              </a:rPr>
            </a:br>
            <a:endParaRPr lang="en-GB" sz="750" dirty="0">
              <a:latin typeface="Century Gothic" panose="020B0502020202020204" pitchFamily="34" charset="0"/>
              <a:cs typeface="Arial" panose="020B0604020202020204" pitchFamily="34" charset="0"/>
            </a:endParaRPr>
          </a:p>
        </p:txBody>
      </p:sp>
      <p:sp>
        <p:nvSpPr>
          <p:cNvPr id="60" name="TextBox 59"/>
          <p:cNvSpPr txBox="1"/>
          <p:nvPr/>
        </p:nvSpPr>
        <p:spPr>
          <a:xfrm>
            <a:off x="3800305" y="2681227"/>
            <a:ext cx="1404592" cy="453970"/>
          </a:xfrm>
          <a:prstGeom prst="rect">
            <a:avLst/>
          </a:prstGeom>
          <a:noFill/>
        </p:spPr>
        <p:txBody>
          <a:bodyPr wrap="square" rtlCol="0">
            <a:spAutoFit/>
          </a:bodyPr>
          <a:lstStyle/>
          <a:p>
            <a:r>
              <a:rPr lang="en-GB" sz="750" dirty="0">
                <a:latin typeface="Century Gothic" panose="020B0502020202020204" pitchFamily="34" charset="0"/>
                <a:cs typeface="Arial" panose="020B0604020202020204" pitchFamily="34" charset="0"/>
              </a:rPr>
              <a:t>Afgifte beperkt tijdcodes.</a:t>
            </a:r>
          </a:p>
          <a:p>
            <a:r>
              <a:rPr lang="en-GB" sz="750" dirty="0">
                <a:latin typeface="Century Gothic" panose="020B0502020202020204" pitchFamily="34" charset="0"/>
                <a:cs typeface="Arial" panose="020B0604020202020204" pitchFamily="34" charset="0"/>
              </a:rPr>
              <a:t/>
            </a:r>
            <a:br>
              <a:rPr lang="en-GB" sz="750" dirty="0">
                <a:latin typeface="Century Gothic" panose="020B0502020202020204" pitchFamily="34" charset="0"/>
                <a:cs typeface="Arial" panose="020B0604020202020204" pitchFamily="34" charset="0"/>
              </a:rPr>
            </a:br>
            <a:endParaRPr lang="en-GB" sz="750" dirty="0">
              <a:latin typeface="Century Gothic" panose="020B0502020202020204" pitchFamily="34" charset="0"/>
              <a:cs typeface="Arial" panose="020B0604020202020204" pitchFamily="34" charset="0"/>
            </a:endParaRPr>
          </a:p>
        </p:txBody>
      </p:sp>
      <p:sp>
        <p:nvSpPr>
          <p:cNvPr id="61" name="TextBox 60"/>
          <p:cNvSpPr txBox="1"/>
          <p:nvPr/>
        </p:nvSpPr>
        <p:spPr>
          <a:xfrm>
            <a:off x="854951" y="2015990"/>
            <a:ext cx="980156" cy="784830"/>
          </a:xfrm>
          <a:prstGeom prst="rect">
            <a:avLst/>
          </a:prstGeom>
          <a:noFill/>
        </p:spPr>
        <p:txBody>
          <a:bodyPr wrap="square" rtlCol="0">
            <a:spAutoFit/>
          </a:bodyPr>
          <a:lstStyle/>
          <a:p>
            <a:r>
              <a:rPr lang="nl-NL" sz="750" dirty="0">
                <a:latin typeface="Century Gothic" panose="020B0502020202020204" pitchFamily="34" charset="0"/>
                <a:cs typeface="Arial" panose="020B0604020202020204" pitchFamily="34" charset="0"/>
              </a:rPr>
              <a:t>Stel automatische poort openen en sluiten van keer</a:t>
            </a:r>
          </a:p>
          <a:p>
            <a:r>
              <a:rPr lang="nl-NL" sz="750" dirty="0">
                <a:latin typeface="Century Gothic" panose="020B0502020202020204" pitchFamily="34" charset="0"/>
                <a:cs typeface="Arial" panose="020B0604020202020204" pitchFamily="34" charset="0"/>
              </a:rPr>
              <a:t/>
            </a:r>
            <a:br>
              <a:rPr lang="nl-NL" sz="750" dirty="0">
                <a:latin typeface="Century Gothic" panose="020B0502020202020204" pitchFamily="34" charset="0"/>
                <a:cs typeface="Arial" panose="020B0604020202020204" pitchFamily="34" charset="0"/>
              </a:rPr>
            </a:br>
            <a:endParaRPr lang="en-GB" sz="750" dirty="0">
              <a:latin typeface="Century Gothic" panose="020B0502020202020204" pitchFamily="34" charset="0"/>
              <a:cs typeface="Arial" panose="020B0604020202020204" pitchFamily="34" charset="0"/>
            </a:endParaRPr>
          </a:p>
        </p:txBody>
      </p:sp>
      <p:sp>
        <p:nvSpPr>
          <p:cNvPr id="62" name="TextBox 61"/>
          <p:cNvSpPr txBox="1"/>
          <p:nvPr/>
        </p:nvSpPr>
        <p:spPr>
          <a:xfrm>
            <a:off x="767425" y="2742948"/>
            <a:ext cx="1141382" cy="553998"/>
          </a:xfrm>
          <a:prstGeom prst="rect">
            <a:avLst/>
          </a:prstGeom>
          <a:noFill/>
        </p:spPr>
        <p:txBody>
          <a:bodyPr wrap="square" rtlCol="0">
            <a:spAutoFit/>
          </a:bodyPr>
          <a:lstStyle/>
          <a:p>
            <a:r>
              <a:rPr lang="en-GB" sz="750" dirty="0">
                <a:latin typeface="Century Gothic" panose="020B0502020202020204" pitchFamily="34" charset="0"/>
                <a:cs typeface="Arial" panose="020B0604020202020204" pitchFamily="34" charset="0"/>
              </a:rPr>
              <a:t>-Not-disturb waterscheiding tijd.</a:t>
            </a:r>
          </a:p>
          <a:p>
            <a:r>
              <a:rPr lang="en-GB" sz="750" dirty="0">
                <a:latin typeface="Century Gothic" panose="020B0502020202020204" pitchFamily="34" charset="0"/>
                <a:cs typeface="Arial" panose="020B0604020202020204" pitchFamily="34" charset="0"/>
              </a:rPr>
              <a:t/>
            </a:r>
            <a:br>
              <a:rPr lang="en-GB" sz="750" dirty="0">
                <a:latin typeface="Century Gothic" panose="020B0502020202020204" pitchFamily="34" charset="0"/>
                <a:cs typeface="Arial" panose="020B0604020202020204" pitchFamily="34" charset="0"/>
              </a:rPr>
            </a:br>
            <a:endParaRPr lang="en-GB" sz="750" dirty="0">
              <a:latin typeface="Century Gothic" panose="020B0502020202020204" pitchFamily="34" charset="0"/>
              <a:cs typeface="Arial" panose="020B0604020202020204" pitchFamily="34" charset="0"/>
            </a:endParaRPr>
          </a:p>
        </p:txBody>
      </p:sp>
      <p:sp>
        <p:nvSpPr>
          <p:cNvPr id="63" name="TextBox 62"/>
          <p:cNvSpPr txBox="1"/>
          <p:nvPr/>
        </p:nvSpPr>
        <p:spPr>
          <a:xfrm>
            <a:off x="678055" y="3348434"/>
            <a:ext cx="1167710" cy="669414"/>
          </a:xfrm>
          <a:prstGeom prst="rect">
            <a:avLst/>
          </a:prstGeom>
          <a:noFill/>
        </p:spPr>
        <p:txBody>
          <a:bodyPr wrap="square" rtlCol="0">
            <a:spAutoFit/>
          </a:bodyPr>
          <a:lstStyle/>
          <a:p>
            <a:r>
              <a:rPr lang="nl-NL" sz="750" dirty="0">
                <a:latin typeface="Century Gothic" panose="020B0502020202020204" pitchFamily="34" charset="0"/>
                <a:cs typeface="Arial" panose="020B0604020202020204" pitchFamily="34" charset="0"/>
              </a:rPr>
              <a:t>Geschiedenislogboek van de gebruiker naar uw telefoon.</a:t>
            </a:r>
          </a:p>
          <a:p>
            <a:r>
              <a:rPr lang="nl-NL" sz="750" dirty="0">
                <a:latin typeface="Century Gothic" panose="020B0502020202020204" pitchFamily="34" charset="0"/>
                <a:cs typeface="Arial" panose="020B0604020202020204" pitchFamily="34" charset="0"/>
              </a:rPr>
              <a:t/>
            </a:r>
            <a:br>
              <a:rPr lang="nl-NL" sz="750" dirty="0">
                <a:latin typeface="Century Gothic" panose="020B0502020202020204" pitchFamily="34" charset="0"/>
                <a:cs typeface="Arial" panose="020B0604020202020204" pitchFamily="34" charset="0"/>
              </a:rPr>
            </a:br>
            <a:endParaRPr lang="en-GB" sz="750" dirty="0">
              <a:latin typeface="Century Gothic" panose="020B0502020202020204" pitchFamily="34" charset="0"/>
              <a:cs typeface="Arial" panose="020B0604020202020204" pitchFamily="34" charset="0"/>
            </a:endParaRPr>
          </a:p>
        </p:txBody>
      </p:sp>
      <p:grpSp>
        <p:nvGrpSpPr>
          <p:cNvPr id="68" name="Group 67"/>
          <p:cNvGrpSpPr/>
          <p:nvPr/>
        </p:nvGrpSpPr>
        <p:grpSpPr>
          <a:xfrm>
            <a:off x="278876" y="5003071"/>
            <a:ext cx="930568" cy="1701226"/>
            <a:chOff x="5259212" y="4965774"/>
            <a:chExt cx="1071533" cy="2169630"/>
          </a:xfrm>
        </p:grpSpPr>
        <p:pic>
          <p:nvPicPr>
            <p:cNvPr id="69" name="Picture 68" descr="Image result for iphon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9212" y="4965774"/>
              <a:ext cx="1071533" cy="216963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3654" y="5195078"/>
              <a:ext cx="911221" cy="1676096"/>
            </a:xfrm>
            <a:prstGeom prst="rect">
              <a:avLst/>
            </a:prstGeom>
          </p:spPr>
        </p:pic>
      </p:grpSp>
      <p:grpSp>
        <p:nvGrpSpPr>
          <p:cNvPr id="71" name="Group 70"/>
          <p:cNvGrpSpPr/>
          <p:nvPr/>
        </p:nvGrpSpPr>
        <p:grpSpPr>
          <a:xfrm>
            <a:off x="4043993" y="5000452"/>
            <a:ext cx="870681" cy="1701226"/>
            <a:chOff x="7712914" y="2893460"/>
            <a:chExt cx="1124596" cy="2379608"/>
          </a:xfrm>
        </p:grpSpPr>
        <p:pic>
          <p:nvPicPr>
            <p:cNvPr id="72" name="Picture 18" descr="Image result for android phone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12914" y="2893460"/>
              <a:ext cx="1124596" cy="237960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6974" y="3147591"/>
              <a:ext cx="1030283" cy="1895464"/>
            </a:xfrm>
            <a:prstGeom prst="rect">
              <a:avLst/>
            </a:prstGeom>
          </p:spPr>
        </p:pic>
      </p:grpSp>
      <p:grpSp>
        <p:nvGrpSpPr>
          <p:cNvPr id="74" name="Group 73"/>
          <p:cNvGrpSpPr/>
          <p:nvPr/>
        </p:nvGrpSpPr>
        <p:grpSpPr>
          <a:xfrm>
            <a:off x="1048821" y="4916727"/>
            <a:ext cx="1095476" cy="1922000"/>
            <a:chOff x="3804303" y="3280322"/>
            <a:chExt cx="1574750" cy="2981219"/>
          </a:xfrm>
        </p:grpSpPr>
        <p:pic>
          <p:nvPicPr>
            <p:cNvPr id="75" name="Picture 18" descr="Image result for android phone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04303" y="3280322"/>
              <a:ext cx="1574750" cy="298121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48674" y="3575105"/>
              <a:ext cx="1359321" cy="2400568"/>
            </a:xfrm>
            <a:prstGeom prst="rect">
              <a:avLst/>
            </a:prstGeom>
            <a:effectLst>
              <a:outerShdw blurRad="50800" dist="38100" dir="5400000" algn="t" rotWithShape="0">
                <a:prstClr val="black">
                  <a:alpha val="40000"/>
                </a:prstClr>
              </a:outerShdw>
            </a:effectLst>
          </p:spPr>
        </p:pic>
      </p:grpSp>
      <p:grpSp>
        <p:nvGrpSpPr>
          <p:cNvPr id="77" name="Group 76"/>
          <p:cNvGrpSpPr/>
          <p:nvPr/>
        </p:nvGrpSpPr>
        <p:grpSpPr>
          <a:xfrm>
            <a:off x="3065199" y="4927027"/>
            <a:ext cx="1003083" cy="1912080"/>
            <a:chOff x="4010844" y="5462148"/>
            <a:chExt cx="1524793" cy="3052520"/>
          </a:xfrm>
        </p:grpSpPr>
        <p:pic>
          <p:nvPicPr>
            <p:cNvPr id="78" name="Picture 4" descr="Image result for iphone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10844" y="5462148"/>
              <a:ext cx="1524793" cy="30525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34351" y="5780829"/>
              <a:ext cx="1306885" cy="2347171"/>
            </a:xfrm>
            <a:prstGeom prst="rect">
              <a:avLst/>
            </a:prstGeom>
          </p:spPr>
        </p:pic>
      </p:grpSp>
      <p:grpSp>
        <p:nvGrpSpPr>
          <p:cNvPr id="80" name="Group 79"/>
          <p:cNvGrpSpPr/>
          <p:nvPr/>
        </p:nvGrpSpPr>
        <p:grpSpPr>
          <a:xfrm>
            <a:off x="2002307" y="4876391"/>
            <a:ext cx="1115617" cy="2117652"/>
            <a:chOff x="2429301" y="5806668"/>
            <a:chExt cx="1904986" cy="3813639"/>
          </a:xfrm>
        </p:grpSpPr>
        <p:pic>
          <p:nvPicPr>
            <p:cNvPr id="81" name="Picture 4" descr="Image result for iphone imag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29301" y="5806668"/>
              <a:ext cx="1904986" cy="381363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2" name="Picture 8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80356" y="6224232"/>
              <a:ext cx="1612512" cy="2922452"/>
            </a:xfrm>
            <a:prstGeom prst="rect">
              <a:avLst/>
            </a:prstGeom>
            <a:effectLst>
              <a:outerShdw blurRad="50800" dist="38100" dir="5400000" algn="t" rotWithShape="0">
                <a:prstClr val="black">
                  <a:alpha val="40000"/>
                </a:prstClr>
              </a:outerShdw>
            </a:effectLst>
          </p:spPr>
        </p:pic>
      </p:grpSp>
      <p:pic>
        <p:nvPicPr>
          <p:cNvPr id="55" name="Picture 54">
            <a:extLst>
              <a:ext uri="{FF2B5EF4-FFF2-40B4-BE49-F238E27FC236}">
                <a16:creationId xmlns="" xmlns:a16="http://schemas.microsoft.com/office/drawing/2014/main" id="{30847652-4EBF-47AD-AC97-32A0B291E42E}"/>
              </a:ext>
            </a:extLst>
          </p:cNvPr>
          <p:cNvPicPr>
            <a:picLocks noChangeAspect="1"/>
          </p:cNvPicPr>
          <p:nvPr/>
        </p:nvPicPr>
        <p:blipFill>
          <a:blip r:embed="rId14" cstate="print"/>
          <a:stretch>
            <a:fillRect/>
          </a:stretch>
        </p:blipFill>
        <p:spPr>
          <a:xfrm>
            <a:off x="3625100" y="3635908"/>
            <a:ext cx="448545" cy="199354"/>
          </a:xfrm>
          <a:prstGeom prst="rect">
            <a:avLst/>
          </a:prstGeom>
        </p:spPr>
      </p:pic>
      <p:pic>
        <p:nvPicPr>
          <p:cNvPr id="56" name="Picture 55">
            <a:extLst>
              <a:ext uri="{FF2B5EF4-FFF2-40B4-BE49-F238E27FC236}">
                <a16:creationId xmlns="" xmlns:a16="http://schemas.microsoft.com/office/drawing/2014/main" id="{490D1AEF-7BD4-4458-9D80-38B2BE601D6E}"/>
              </a:ext>
            </a:extLst>
          </p:cNvPr>
          <p:cNvPicPr>
            <a:picLocks noChangeAspect="1"/>
          </p:cNvPicPr>
          <p:nvPr/>
        </p:nvPicPr>
        <p:blipFill>
          <a:blip r:embed="rId15" cstate="print"/>
          <a:stretch>
            <a:fillRect/>
          </a:stretch>
        </p:blipFill>
        <p:spPr>
          <a:xfrm>
            <a:off x="3745018" y="3867379"/>
            <a:ext cx="209783" cy="164179"/>
          </a:xfrm>
          <a:prstGeom prst="rect">
            <a:avLst/>
          </a:prstGeom>
        </p:spPr>
      </p:pic>
      <p:sp>
        <p:nvSpPr>
          <p:cNvPr id="57" name="Rectangle 56">
            <a:extLst>
              <a:ext uri="{FF2B5EF4-FFF2-40B4-BE49-F238E27FC236}">
                <a16:creationId xmlns="" xmlns:a16="http://schemas.microsoft.com/office/drawing/2014/main" id="{6A5A0183-8F3C-48A7-A889-9CFA513586B0}"/>
              </a:ext>
            </a:extLst>
          </p:cNvPr>
          <p:cNvSpPr/>
          <p:nvPr/>
        </p:nvSpPr>
        <p:spPr>
          <a:xfrm>
            <a:off x="4090581" y="3591604"/>
            <a:ext cx="934768" cy="456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tx1"/>
                </a:solidFill>
                <a:latin typeface="Century Gothic" panose="020B0502020202020204" pitchFamily="34" charset="0"/>
              </a:rPr>
              <a:t>2x</a:t>
            </a:r>
          </a:p>
          <a:p>
            <a:r>
              <a:rPr lang="en-GB" sz="800" dirty="0">
                <a:solidFill>
                  <a:schemeClr val="tx1"/>
                </a:solidFill>
                <a:latin typeface="Century Gothic" panose="020B0502020202020204" pitchFamily="34" charset="0"/>
              </a:rPr>
              <a:t>Relais</a:t>
            </a:r>
          </a:p>
        </p:txBody>
      </p:sp>
      <p:pic>
        <p:nvPicPr>
          <p:cNvPr id="5128" name="Picture 8" descr="Image result for 7 day calendar icon">
            <a:extLst>
              <a:ext uri="{FF2B5EF4-FFF2-40B4-BE49-F238E27FC236}">
                <a16:creationId xmlns="" xmlns:a16="http://schemas.microsoft.com/office/drawing/2014/main" id="{CFD885E7-7C00-4F34-AB86-11AE350494B7}"/>
              </a:ext>
            </a:extLst>
          </p:cNvPr>
          <p:cNvPicPr>
            <a:picLocks noChangeAspect="1" noChangeArrowheads="1"/>
          </p:cNvPicPr>
          <p:nvPr/>
        </p:nvPicPr>
        <p:blipFill>
          <a:blip r:embed="rId16" cstate="print">
            <a:biLevel thresh="25000"/>
            <a:extLst>
              <a:ext uri="{28A0092B-C50C-407E-A947-70E740481C1C}">
                <a14:useLocalDpi xmlns:a14="http://schemas.microsoft.com/office/drawing/2010/main" val="0"/>
              </a:ext>
            </a:extLst>
          </a:blip>
          <a:srcRect/>
          <a:stretch>
            <a:fillRect/>
          </a:stretch>
        </p:blipFill>
        <p:spPr bwMode="auto">
          <a:xfrm>
            <a:off x="452894" y="2038262"/>
            <a:ext cx="265481" cy="26548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mage result for do not call icon">
            <a:extLst>
              <a:ext uri="{FF2B5EF4-FFF2-40B4-BE49-F238E27FC236}">
                <a16:creationId xmlns="" xmlns:a16="http://schemas.microsoft.com/office/drawing/2014/main" id="{5524CB97-54F3-43A5-B743-35509C4C6900}"/>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50629" y="2699550"/>
            <a:ext cx="342062" cy="342062"/>
          </a:xfrm>
          <a:prstGeom prst="rect">
            <a:avLst/>
          </a:prstGeom>
          <a:noFill/>
          <a:extLst>
            <a:ext uri="{909E8E84-426E-40DD-AFC4-6F175D3DCCD1}">
              <a14:hiddenFill xmlns:a14="http://schemas.microsoft.com/office/drawing/2010/main">
                <a:solidFill>
                  <a:srgbClr val="FFFFFF"/>
                </a:solidFill>
              </a14:hiddenFill>
            </a:ext>
          </a:extLst>
        </p:spPr>
      </p:pic>
      <p:grpSp>
        <p:nvGrpSpPr>
          <p:cNvPr id="92" name="Group 91">
            <a:extLst>
              <a:ext uri="{FF2B5EF4-FFF2-40B4-BE49-F238E27FC236}">
                <a16:creationId xmlns="" xmlns:a16="http://schemas.microsoft.com/office/drawing/2014/main" id="{C6EAD964-F6F5-43AB-BB18-392BD2ABF24F}"/>
              </a:ext>
            </a:extLst>
          </p:cNvPr>
          <p:cNvGrpSpPr/>
          <p:nvPr/>
        </p:nvGrpSpPr>
        <p:grpSpPr>
          <a:xfrm>
            <a:off x="562895" y="2880135"/>
            <a:ext cx="204417" cy="204417"/>
            <a:chOff x="-1623668" y="2171095"/>
            <a:chExt cx="199354" cy="199354"/>
          </a:xfrm>
        </p:grpSpPr>
        <p:sp>
          <p:nvSpPr>
            <p:cNvPr id="91" name="Oval 90">
              <a:extLst>
                <a:ext uri="{FF2B5EF4-FFF2-40B4-BE49-F238E27FC236}">
                  <a16:creationId xmlns="" xmlns:a16="http://schemas.microsoft.com/office/drawing/2014/main" id="{2359673C-B020-4925-A25D-744B13EAEA0C}"/>
                </a:ext>
              </a:extLst>
            </p:cNvPr>
            <p:cNvSpPr/>
            <p:nvPr/>
          </p:nvSpPr>
          <p:spPr>
            <a:xfrm>
              <a:off x="-1600729" y="2182650"/>
              <a:ext cx="153476" cy="14144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32" name="Picture 12" descr="Image result for time clock icon">
              <a:extLst>
                <a:ext uri="{FF2B5EF4-FFF2-40B4-BE49-F238E27FC236}">
                  <a16:creationId xmlns="" xmlns:a16="http://schemas.microsoft.com/office/drawing/2014/main" id="{DD241ABC-6BAF-4925-BA69-F76BF2468BA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23668" y="2171095"/>
              <a:ext cx="199354" cy="199354"/>
            </a:xfrm>
            <a:prstGeom prst="rect">
              <a:avLst/>
            </a:prstGeom>
            <a:noFill/>
            <a:extLst>
              <a:ext uri="{909E8E84-426E-40DD-AFC4-6F175D3DCCD1}">
                <a14:hiddenFill xmlns:a14="http://schemas.microsoft.com/office/drawing/2010/main">
                  <a:solidFill>
                    <a:srgbClr val="FFFFFF"/>
                  </a:solidFill>
                </a14:hiddenFill>
              </a:ext>
            </a:extLst>
          </p:spPr>
        </p:pic>
      </p:grpSp>
      <p:pic>
        <p:nvPicPr>
          <p:cNvPr id="5120" name="Picture 5119">
            <a:extLst>
              <a:ext uri="{FF2B5EF4-FFF2-40B4-BE49-F238E27FC236}">
                <a16:creationId xmlns="" xmlns:a16="http://schemas.microsoft.com/office/drawing/2014/main" id="{AACFF1B4-D55B-480D-A1B4-EB22731730D4}"/>
              </a:ext>
            </a:extLst>
          </p:cNvPr>
          <p:cNvPicPr>
            <a:picLocks noChangeAspect="1"/>
          </p:cNvPicPr>
          <p:nvPr/>
        </p:nvPicPr>
        <p:blipFill>
          <a:blip r:embed="rId20" cstate="print"/>
          <a:stretch>
            <a:fillRect/>
          </a:stretch>
        </p:blipFill>
        <p:spPr>
          <a:xfrm>
            <a:off x="350429" y="3278993"/>
            <a:ext cx="365952" cy="371127"/>
          </a:xfrm>
          <a:prstGeom prst="rect">
            <a:avLst/>
          </a:prstGeom>
        </p:spPr>
      </p:pic>
      <p:grpSp>
        <p:nvGrpSpPr>
          <p:cNvPr id="103" name="Group 102">
            <a:extLst>
              <a:ext uri="{FF2B5EF4-FFF2-40B4-BE49-F238E27FC236}">
                <a16:creationId xmlns="" xmlns:a16="http://schemas.microsoft.com/office/drawing/2014/main" id="{844E43FA-E422-4969-AD40-9FDD97AD1196}"/>
              </a:ext>
            </a:extLst>
          </p:cNvPr>
          <p:cNvGrpSpPr/>
          <p:nvPr/>
        </p:nvGrpSpPr>
        <p:grpSpPr>
          <a:xfrm>
            <a:off x="654082" y="2194062"/>
            <a:ext cx="187883" cy="187883"/>
            <a:chOff x="-1623668" y="2171095"/>
            <a:chExt cx="199354" cy="199354"/>
          </a:xfrm>
        </p:grpSpPr>
        <p:sp>
          <p:nvSpPr>
            <p:cNvPr id="104" name="Oval 103">
              <a:extLst>
                <a:ext uri="{FF2B5EF4-FFF2-40B4-BE49-F238E27FC236}">
                  <a16:creationId xmlns="" xmlns:a16="http://schemas.microsoft.com/office/drawing/2014/main" id="{5640D74A-26D1-4F1B-B226-86ABD165D275}"/>
                </a:ext>
              </a:extLst>
            </p:cNvPr>
            <p:cNvSpPr/>
            <p:nvPr/>
          </p:nvSpPr>
          <p:spPr>
            <a:xfrm>
              <a:off x="-1600729" y="2182650"/>
              <a:ext cx="153476" cy="14144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5" name="Picture 12" descr="Image result for time clock icon">
              <a:extLst>
                <a:ext uri="{FF2B5EF4-FFF2-40B4-BE49-F238E27FC236}">
                  <a16:creationId xmlns="" xmlns:a16="http://schemas.microsoft.com/office/drawing/2014/main" id="{8DC7FB5E-A2F9-4899-BA2A-DD5D4458576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23668" y="2171095"/>
              <a:ext cx="199354" cy="199354"/>
            </a:xfrm>
            <a:prstGeom prst="rect">
              <a:avLst/>
            </a:prstGeom>
            <a:noFill/>
            <a:extLst>
              <a:ext uri="{909E8E84-426E-40DD-AFC4-6F175D3DCCD1}">
                <a14:hiddenFill xmlns:a14="http://schemas.microsoft.com/office/drawing/2010/main">
                  <a:solidFill>
                    <a:srgbClr val="FFFFFF"/>
                  </a:solidFill>
                </a14:hiddenFill>
              </a:ext>
            </a:extLst>
          </p:spPr>
        </p:pic>
      </p:grpSp>
      <p:pic>
        <p:nvPicPr>
          <p:cNvPr id="5138" name="Picture 18" descr="Image result for pin pad icon">
            <a:extLst>
              <a:ext uri="{FF2B5EF4-FFF2-40B4-BE49-F238E27FC236}">
                <a16:creationId xmlns="" xmlns:a16="http://schemas.microsoft.com/office/drawing/2014/main" id="{C37B26E6-1409-4A68-AA39-39DA31070C6F}"/>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444591" y="2048798"/>
            <a:ext cx="348204" cy="348204"/>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8" descr="Image result for pin pad icon">
            <a:extLst>
              <a:ext uri="{FF2B5EF4-FFF2-40B4-BE49-F238E27FC236}">
                <a16:creationId xmlns="" xmlns:a16="http://schemas.microsoft.com/office/drawing/2014/main" id="{33F95D2F-C1C6-4756-96D0-31F9D173DC7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526208" y="2637160"/>
            <a:ext cx="323165" cy="323165"/>
          </a:xfrm>
          <a:prstGeom prst="rect">
            <a:avLst/>
          </a:prstGeom>
          <a:noFill/>
          <a:extLst>
            <a:ext uri="{909E8E84-426E-40DD-AFC4-6F175D3DCCD1}">
              <a14:hiddenFill xmlns:a14="http://schemas.microsoft.com/office/drawing/2010/main">
                <a:solidFill>
                  <a:srgbClr val="FFFFFF"/>
                </a:solidFill>
              </a14:hiddenFill>
            </a:ext>
          </a:extLst>
        </p:spPr>
      </p:pic>
      <p:grpSp>
        <p:nvGrpSpPr>
          <p:cNvPr id="113" name="Group 112">
            <a:extLst>
              <a:ext uri="{FF2B5EF4-FFF2-40B4-BE49-F238E27FC236}">
                <a16:creationId xmlns="" xmlns:a16="http://schemas.microsoft.com/office/drawing/2014/main" id="{34356B3E-9E83-4B4A-895C-FED95BBFBCDA}"/>
              </a:ext>
            </a:extLst>
          </p:cNvPr>
          <p:cNvGrpSpPr/>
          <p:nvPr/>
        </p:nvGrpSpPr>
        <p:grpSpPr>
          <a:xfrm>
            <a:off x="3417839" y="2800932"/>
            <a:ext cx="173590" cy="173590"/>
            <a:chOff x="-1623668" y="2171095"/>
            <a:chExt cx="199354" cy="199354"/>
          </a:xfrm>
        </p:grpSpPr>
        <p:sp>
          <p:nvSpPr>
            <p:cNvPr id="114" name="Oval 113">
              <a:extLst>
                <a:ext uri="{FF2B5EF4-FFF2-40B4-BE49-F238E27FC236}">
                  <a16:creationId xmlns="" xmlns:a16="http://schemas.microsoft.com/office/drawing/2014/main" id="{0313A5F9-E677-4AC7-85E4-32ED929FD2A2}"/>
                </a:ext>
              </a:extLst>
            </p:cNvPr>
            <p:cNvSpPr/>
            <p:nvPr/>
          </p:nvSpPr>
          <p:spPr>
            <a:xfrm>
              <a:off x="-1600729" y="2182650"/>
              <a:ext cx="153476" cy="14144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5" name="Picture 12" descr="Image result for time clock icon">
              <a:extLst>
                <a:ext uri="{FF2B5EF4-FFF2-40B4-BE49-F238E27FC236}">
                  <a16:creationId xmlns="" xmlns:a16="http://schemas.microsoft.com/office/drawing/2014/main" id="{E0354773-F0EF-4810-BE05-5C8AF5DD8E8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23668" y="2171095"/>
              <a:ext cx="199354" cy="199354"/>
            </a:xfrm>
            <a:prstGeom prst="rect">
              <a:avLst/>
            </a:prstGeom>
            <a:noFill/>
            <a:extLst>
              <a:ext uri="{909E8E84-426E-40DD-AFC4-6F175D3DCCD1}">
                <a14:hiddenFill xmlns:a14="http://schemas.microsoft.com/office/drawing/2010/main">
                  <a:solidFill>
                    <a:srgbClr val="FFFFFF"/>
                  </a:solidFill>
                </a14:hiddenFill>
              </a:ext>
            </a:extLst>
          </p:spPr>
        </p:pic>
      </p:grpSp>
      <p:pic>
        <p:nvPicPr>
          <p:cNvPr id="5140" name="Picture 20" descr="Image result for gsm signal icon">
            <a:extLst>
              <a:ext uri="{FF2B5EF4-FFF2-40B4-BE49-F238E27FC236}">
                <a16:creationId xmlns="" xmlns:a16="http://schemas.microsoft.com/office/drawing/2014/main" id="{D13BD764-63B3-406E-ABFB-66AE5297C7B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413072" y="3177775"/>
            <a:ext cx="244192" cy="244192"/>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extLst>
              <a:ext uri="{FF2B5EF4-FFF2-40B4-BE49-F238E27FC236}">
                <a16:creationId xmlns="" xmlns:a16="http://schemas.microsoft.com/office/drawing/2014/main" id="{517B2D70-5837-4380-B68E-F20106BBB5C6}"/>
              </a:ext>
            </a:extLst>
          </p:cNvPr>
          <p:cNvSpPr txBox="1"/>
          <p:nvPr/>
        </p:nvSpPr>
        <p:spPr>
          <a:xfrm>
            <a:off x="3655039" y="3137414"/>
            <a:ext cx="1404592" cy="553998"/>
          </a:xfrm>
          <a:prstGeom prst="rect">
            <a:avLst/>
          </a:prstGeom>
          <a:noFill/>
        </p:spPr>
        <p:txBody>
          <a:bodyPr wrap="square" rtlCol="0">
            <a:spAutoFit/>
          </a:bodyPr>
          <a:lstStyle/>
          <a:p>
            <a:r>
              <a:rPr lang="en-GB" sz="750" dirty="0">
                <a:latin typeface="Century Gothic" panose="020B0502020202020204" pitchFamily="34" charset="0"/>
                <a:cs typeface="Arial" panose="020B0604020202020204" pitchFamily="34" charset="0"/>
              </a:rPr>
              <a:t>Hoge gain-antenne standaard!</a:t>
            </a:r>
          </a:p>
          <a:p>
            <a:r>
              <a:rPr lang="en-GB" sz="750" dirty="0">
                <a:latin typeface="Century Gothic" panose="020B0502020202020204" pitchFamily="34" charset="0"/>
                <a:cs typeface="Arial" panose="020B0604020202020204" pitchFamily="34" charset="0"/>
              </a:rPr>
              <a:t/>
            </a:r>
            <a:br>
              <a:rPr lang="en-GB" sz="750" dirty="0">
                <a:latin typeface="Century Gothic" panose="020B0502020202020204" pitchFamily="34" charset="0"/>
                <a:cs typeface="Arial" panose="020B0604020202020204" pitchFamily="34" charset="0"/>
              </a:rPr>
            </a:br>
            <a:endParaRPr lang="en-GB" sz="750" dirty="0">
              <a:latin typeface="Century Gothic" panose="020B0502020202020204" pitchFamily="34" charset="0"/>
              <a:cs typeface="Arial" panose="020B0604020202020204" pitchFamily="34" charset="0"/>
            </a:endParaRPr>
          </a:p>
        </p:txBody>
      </p:sp>
      <p:pic>
        <p:nvPicPr>
          <p:cNvPr id="5144" name="Picture 24" descr="Image result for lightbulb icon icon">
            <a:extLst>
              <a:ext uri="{FF2B5EF4-FFF2-40B4-BE49-F238E27FC236}">
                <a16:creationId xmlns="" xmlns:a16="http://schemas.microsoft.com/office/drawing/2014/main" id="{0AC168BE-5872-4AF0-9DE5-BA76D92A968B}"/>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97013" y="3701332"/>
            <a:ext cx="372337" cy="372337"/>
          </a:xfrm>
          <a:prstGeom prst="rect">
            <a:avLst/>
          </a:prstGeom>
          <a:noFill/>
          <a:extLst>
            <a:ext uri="{909E8E84-426E-40DD-AFC4-6F175D3DCCD1}">
              <a14:hiddenFill xmlns:a14="http://schemas.microsoft.com/office/drawing/2010/main">
                <a:solidFill>
                  <a:srgbClr val="FFFFFF"/>
                </a:solidFill>
              </a14:hiddenFill>
            </a:ext>
          </a:extLst>
        </p:spPr>
      </p:pic>
      <p:sp>
        <p:nvSpPr>
          <p:cNvPr id="124" name="TextBox 123">
            <a:extLst>
              <a:ext uri="{FF2B5EF4-FFF2-40B4-BE49-F238E27FC236}">
                <a16:creationId xmlns="" xmlns:a16="http://schemas.microsoft.com/office/drawing/2014/main" id="{F2BC1653-01D2-4787-9605-BBD872DA33BD}"/>
              </a:ext>
            </a:extLst>
          </p:cNvPr>
          <p:cNvSpPr txBox="1"/>
          <p:nvPr/>
        </p:nvSpPr>
        <p:spPr>
          <a:xfrm>
            <a:off x="707629" y="3769316"/>
            <a:ext cx="807597" cy="669414"/>
          </a:xfrm>
          <a:prstGeom prst="rect">
            <a:avLst/>
          </a:prstGeom>
          <a:noFill/>
        </p:spPr>
        <p:txBody>
          <a:bodyPr wrap="square" rtlCol="0">
            <a:spAutoFit/>
          </a:bodyPr>
          <a:lstStyle/>
          <a:p>
            <a:r>
              <a:rPr lang="en-GB" sz="750" dirty="0">
                <a:latin typeface="Century Gothic" panose="020B0502020202020204" pitchFamily="34" charset="0"/>
                <a:cs typeface="Arial" panose="020B0604020202020204" pitchFamily="34" charset="0"/>
              </a:rPr>
              <a:t>Verlichte belknop en toetsenbord.</a:t>
            </a:r>
          </a:p>
          <a:p>
            <a:r>
              <a:rPr lang="en-GB" sz="750" dirty="0">
                <a:latin typeface="Century Gothic" panose="020B0502020202020204" pitchFamily="34" charset="0"/>
                <a:cs typeface="Arial" panose="020B0604020202020204" pitchFamily="34" charset="0"/>
              </a:rPr>
              <a:t/>
            </a:r>
            <a:br>
              <a:rPr lang="en-GB" sz="750" dirty="0">
                <a:latin typeface="Century Gothic" panose="020B0502020202020204" pitchFamily="34" charset="0"/>
                <a:cs typeface="Arial" panose="020B0604020202020204" pitchFamily="34" charset="0"/>
              </a:rPr>
            </a:br>
            <a:endParaRPr lang="en-GB" sz="750" dirty="0">
              <a:latin typeface="Century Gothic" panose="020B0502020202020204" pitchFamily="34" charset="0"/>
              <a:cs typeface="Arial" panose="020B0604020202020204" pitchFamily="34" charset="0"/>
            </a:endParaRPr>
          </a:p>
        </p:txBody>
      </p:sp>
      <p:sp>
        <p:nvSpPr>
          <p:cNvPr id="59" name="TextBox 58">
            <a:extLst>
              <a:ext uri="{FF2B5EF4-FFF2-40B4-BE49-F238E27FC236}">
                <a16:creationId xmlns="" xmlns:a16="http://schemas.microsoft.com/office/drawing/2014/main" id="{5BD5E6C0-A945-4DBF-8310-7C514BD4815B}"/>
              </a:ext>
            </a:extLst>
          </p:cNvPr>
          <p:cNvSpPr txBox="1"/>
          <p:nvPr/>
        </p:nvSpPr>
        <p:spPr>
          <a:xfrm>
            <a:off x="1291553" y="4598048"/>
            <a:ext cx="2680700" cy="385618"/>
          </a:xfrm>
          <a:prstGeom prst="rect">
            <a:avLst/>
          </a:prstGeom>
          <a:noFill/>
        </p:spPr>
        <p:txBody>
          <a:bodyPr wrap="square" rtlCol="0">
            <a:spAutoFit/>
          </a:bodyPr>
          <a:lstStyle/>
          <a:p>
            <a:pPr algn="ctr"/>
            <a:r>
              <a:rPr lang="en-GB" sz="906" dirty="0">
                <a:latin typeface="Century Gothic" panose="020B0502020202020204" pitchFamily="34" charset="0"/>
                <a:cs typeface="Arial" panose="020B0604020202020204" pitchFamily="34" charset="0"/>
              </a:rPr>
              <a:t>Home eigenaar/User App schermen</a:t>
            </a:r>
            <a:br>
              <a:rPr lang="en-GB" sz="906" dirty="0">
                <a:latin typeface="Century Gothic" panose="020B0502020202020204" pitchFamily="34" charset="0"/>
                <a:cs typeface="Arial" panose="020B0604020202020204" pitchFamily="34" charset="0"/>
              </a:rPr>
            </a:br>
            <a:endParaRPr lang="en-GB" sz="906" dirty="0">
              <a:latin typeface="Century Gothic" panose="020B0502020202020204" pitchFamily="34" charset="0"/>
              <a:cs typeface="Arial" panose="020B0604020202020204" pitchFamily="34" charset="0"/>
            </a:endParaRPr>
          </a:p>
        </p:txBody>
      </p:sp>
      <p:grpSp>
        <p:nvGrpSpPr>
          <p:cNvPr id="64" name="Group 63">
            <a:extLst>
              <a:ext uri="{FF2B5EF4-FFF2-40B4-BE49-F238E27FC236}">
                <a16:creationId xmlns="" xmlns:a16="http://schemas.microsoft.com/office/drawing/2014/main" id="{D02BD0BF-A48D-43E0-83D9-0B259F7CEA84}"/>
              </a:ext>
            </a:extLst>
          </p:cNvPr>
          <p:cNvGrpSpPr/>
          <p:nvPr/>
        </p:nvGrpSpPr>
        <p:grpSpPr>
          <a:xfrm>
            <a:off x="433337" y="254810"/>
            <a:ext cx="4864341" cy="299372"/>
            <a:chOff x="433337" y="254810"/>
            <a:chExt cx="4864341" cy="299372"/>
          </a:xfrm>
        </p:grpSpPr>
        <p:pic>
          <p:nvPicPr>
            <p:cNvPr id="65" name="Picture 64">
              <a:extLst>
                <a:ext uri="{FF2B5EF4-FFF2-40B4-BE49-F238E27FC236}">
                  <a16:creationId xmlns="" xmlns:a16="http://schemas.microsoft.com/office/drawing/2014/main" id="{81D26615-458A-4D5A-A4E6-EFA8483BB5E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66" name="Straight Connector 65">
              <a:extLst>
                <a:ext uri="{FF2B5EF4-FFF2-40B4-BE49-F238E27FC236}">
                  <a16:creationId xmlns="" xmlns:a16="http://schemas.microsoft.com/office/drawing/2014/main" id="{846DA94E-99B3-48C4-87EF-E1D8469E997F}"/>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83" name="TextBox 82">
              <a:extLst>
                <a:ext uri="{FF2B5EF4-FFF2-40B4-BE49-F238E27FC236}">
                  <a16:creationId xmlns="" xmlns:a16="http://schemas.microsoft.com/office/drawing/2014/main" id="{02EACB31-EA7F-4752-9C46-3A19B4197B6F}"/>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CELLCOM PRIME</a:t>
              </a:r>
            </a:p>
          </p:txBody>
        </p:sp>
      </p:grpSp>
      <p:grpSp>
        <p:nvGrpSpPr>
          <p:cNvPr id="2" name="Group 1">
            <a:extLst>
              <a:ext uri="{FF2B5EF4-FFF2-40B4-BE49-F238E27FC236}">
                <a16:creationId xmlns="" xmlns:a16="http://schemas.microsoft.com/office/drawing/2014/main" id="{C41B5929-CD60-48E8-A8CE-49E6E767DCB6}"/>
              </a:ext>
            </a:extLst>
          </p:cNvPr>
          <p:cNvGrpSpPr/>
          <p:nvPr/>
        </p:nvGrpSpPr>
        <p:grpSpPr>
          <a:xfrm>
            <a:off x="844821" y="857990"/>
            <a:ext cx="3479090" cy="1029207"/>
            <a:chOff x="844821" y="857990"/>
            <a:chExt cx="3479090" cy="1029207"/>
          </a:xfrm>
        </p:grpSpPr>
        <p:pic>
          <p:nvPicPr>
            <p:cNvPr id="3" name="Picture 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44821" y="857990"/>
              <a:ext cx="3251532" cy="818656"/>
            </a:xfrm>
            <a:prstGeom prst="rect">
              <a:avLst/>
            </a:prstGeom>
          </p:spPr>
        </p:pic>
        <p:sp>
          <p:nvSpPr>
            <p:cNvPr id="67" name="TextBox 66"/>
            <p:cNvSpPr txBox="1"/>
            <p:nvPr/>
          </p:nvSpPr>
          <p:spPr>
            <a:xfrm>
              <a:off x="1032556" y="1456310"/>
              <a:ext cx="3291355" cy="430887"/>
            </a:xfrm>
            <a:prstGeom prst="rect">
              <a:avLst/>
            </a:prstGeom>
            <a:noFill/>
          </p:spPr>
          <p:txBody>
            <a:bodyPr wrap="square" rtlCol="0">
              <a:spAutoFit/>
            </a:bodyPr>
            <a:lstStyle/>
            <a:p>
              <a:pPr algn="ctr"/>
              <a:r>
                <a:rPr lang="en-US" sz="1100" dirty="0"/>
                <a:t>Geavanceerde GSM Intercom</a:t>
              </a:r>
              <a:br>
                <a:rPr lang="en-US" sz="1100" dirty="0"/>
              </a:br>
              <a:endParaRPr lang="en-GB" sz="1100" spc="453" dirty="0"/>
            </a:p>
          </p:txBody>
        </p:sp>
      </p:grpSp>
      <p:cxnSp>
        <p:nvCxnSpPr>
          <p:cNvPr id="90" name="Straight Connector 89">
            <a:extLst>
              <a:ext uri="{FF2B5EF4-FFF2-40B4-BE49-F238E27FC236}">
                <a16:creationId xmlns="" xmlns:a16="http://schemas.microsoft.com/office/drawing/2014/main" id="{18EE5C92-6FE2-4A11-A532-CCB4B90587DD}"/>
              </a:ext>
            </a:extLst>
          </p:cNvPr>
          <p:cNvCxnSpPr>
            <a:cxnSpLocks/>
          </p:cNvCxnSpPr>
          <p:nvPr/>
        </p:nvCxnSpPr>
        <p:spPr>
          <a:xfrm>
            <a:off x="1515226" y="4515441"/>
            <a:ext cx="0" cy="401286"/>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 xmlns:a16="http://schemas.microsoft.com/office/drawing/2014/main" id="{F4C675C6-3194-4FCE-98BD-4A590077E78C}"/>
              </a:ext>
            </a:extLst>
          </p:cNvPr>
          <p:cNvCxnSpPr>
            <a:cxnSpLocks/>
          </p:cNvCxnSpPr>
          <p:nvPr/>
        </p:nvCxnSpPr>
        <p:spPr>
          <a:xfrm>
            <a:off x="1737768" y="2381193"/>
            <a:ext cx="3850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 xmlns:a16="http://schemas.microsoft.com/office/drawing/2014/main" id="{3071B19A-5951-4838-B5FE-D059B2C1FC39}"/>
              </a:ext>
            </a:extLst>
          </p:cNvPr>
          <p:cNvCxnSpPr>
            <a:cxnSpLocks/>
          </p:cNvCxnSpPr>
          <p:nvPr/>
        </p:nvCxnSpPr>
        <p:spPr>
          <a:xfrm>
            <a:off x="1759297" y="2960325"/>
            <a:ext cx="3850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 xmlns:a16="http://schemas.microsoft.com/office/drawing/2014/main" id="{CDA14890-764C-47D0-A39D-A76005648A4D}"/>
              </a:ext>
            </a:extLst>
          </p:cNvPr>
          <p:cNvCxnSpPr>
            <a:cxnSpLocks/>
          </p:cNvCxnSpPr>
          <p:nvPr/>
        </p:nvCxnSpPr>
        <p:spPr>
          <a:xfrm>
            <a:off x="1773271" y="3439550"/>
            <a:ext cx="41136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 xmlns:a16="http://schemas.microsoft.com/office/drawing/2014/main" id="{CBAE2D87-F140-4C90-8C73-40F05B435A14}"/>
              </a:ext>
            </a:extLst>
          </p:cNvPr>
          <p:cNvCxnSpPr>
            <a:cxnSpLocks/>
          </p:cNvCxnSpPr>
          <p:nvPr/>
        </p:nvCxnSpPr>
        <p:spPr>
          <a:xfrm>
            <a:off x="1705655" y="3937056"/>
            <a:ext cx="43864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8" name="Straight Connector 87">
            <a:extLst>
              <a:ext uri="{FF2B5EF4-FFF2-40B4-BE49-F238E27FC236}">
                <a16:creationId xmlns="" xmlns:a16="http://schemas.microsoft.com/office/drawing/2014/main" id="{B677D688-16FA-4375-B290-DF2C2AC3E269}"/>
              </a:ext>
            </a:extLst>
          </p:cNvPr>
          <p:cNvCxnSpPr>
            <a:cxnSpLocks/>
          </p:cNvCxnSpPr>
          <p:nvPr/>
        </p:nvCxnSpPr>
        <p:spPr>
          <a:xfrm>
            <a:off x="3065199" y="2204952"/>
            <a:ext cx="28271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9" name="Straight Connector 88">
            <a:extLst>
              <a:ext uri="{FF2B5EF4-FFF2-40B4-BE49-F238E27FC236}">
                <a16:creationId xmlns="" xmlns:a16="http://schemas.microsoft.com/office/drawing/2014/main" id="{FB93FD2C-2D8B-47CB-A013-E071084F361A}"/>
              </a:ext>
            </a:extLst>
          </p:cNvPr>
          <p:cNvCxnSpPr>
            <a:cxnSpLocks/>
          </p:cNvCxnSpPr>
          <p:nvPr/>
        </p:nvCxnSpPr>
        <p:spPr>
          <a:xfrm>
            <a:off x="3036307" y="2724761"/>
            <a:ext cx="35394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97" name="Straight Connector 96">
            <a:extLst>
              <a:ext uri="{FF2B5EF4-FFF2-40B4-BE49-F238E27FC236}">
                <a16:creationId xmlns="" xmlns:a16="http://schemas.microsoft.com/office/drawing/2014/main" id="{471BDD2F-D004-4267-B303-CA4E297E69C3}"/>
              </a:ext>
            </a:extLst>
          </p:cNvPr>
          <p:cNvCxnSpPr>
            <a:cxnSpLocks/>
          </p:cNvCxnSpPr>
          <p:nvPr/>
        </p:nvCxnSpPr>
        <p:spPr>
          <a:xfrm>
            <a:off x="3084922" y="3292905"/>
            <a:ext cx="262993"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98" name="Straight Connector 97">
            <a:extLst>
              <a:ext uri="{FF2B5EF4-FFF2-40B4-BE49-F238E27FC236}">
                <a16:creationId xmlns="" xmlns:a16="http://schemas.microsoft.com/office/drawing/2014/main" id="{FFF65995-6D7D-4464-9C38-69881B0191D3}"/>
              </a:ext>
            </a:extLst>
          </p:cNvPr>
          <p:cNvCxnSpPr>
            <a:cxnSpLocks/>
          </p:cNvCxnSpPr>
          <p:nvPr/>
        </p:nvCxnSpPr>
        <p:spPr>
          <a:xfrm>
            <a:off x="3084922" y="3691412"/>
            <a:ext cx="385142"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84" name="Group 83">
            <a:extLst>
              <a:ext uri="{FF2B5EF4-FFF2-40B4-BE49-F238E27FC236}">
                <a16:creationId xmlns="" xmlns:a16="http://schemas.microsoft.com/office/drawing/2014/main" id="{597CAE3B-1C71-47A8-B628-3FEAB23617F2}"/>
              </a:ext>
            </a:extLst>
          </p:cNvPr>
          <p:cNvGrpSpPr/>
          <p:nvPr/>
        </p:nvGrpSpPr>
        <p:grpSpPr>
          <a:xfrm>
            <a:off x="-146132" y="7209698"/>
            <a:ext cx="5041982" cy="233315"/>
            <a:chOff x="-146132" y="7235825"/>
            <a:chExt cx="5041982" cy="233315"/>
          </a:xfrm>
        </p:grpSpPr>
        <p:cxnSp>
          <p:nvCxnSpPr>
            <p:cNvPr id="86" name="Straight Connector 85">
              <a:extLst>
                <a:ext uri="{FF2B5EF4-FFF2-40B4-BE49-F238E27FC236}">
                  <a16:creationId xmlns="" xmlns:a16="http://schemas.microsoft.com/office/drawing/2014/main" id="{174683C6-720A-48E8-A742-405FBE558124}"/>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87" name="TextBox 86">
              <a:extLst>
                <a:ext uri="{FF2B5EF4-FFF2-40B4-BE49-F238E27FC236}">
                  <a16:creationId xmlns="" xmlns:a16="http://schemas.microsoft.com/office/drawing/2014/main" id="{1ECF2D42-2933-4DC9-9E45-462804217CB2}"/>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17</a:t>
              </a:r>
            </a:p>
          </p:txBody>
        </p:sp>
      </p:grpSp>
    </p:spTree>
    <p:extLst>
      <p:ext uri="{BB962C8B-B14F-4D97-AF65-F5344CB8AC3E}">
        <p14:creationId xmlns:p14="http://schemas.microsoft.com/office/powerpoint/2010/main" val="705500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C650E071-039E-4CEF-AA1E-5EEF259FB267}"/>
              </a:ext>
            </a:extLst>
          </p:cNvPr>
          <p:cNvGrpSpPr/>
          <p:nvPr/>
        </p:nvGrpSpPr>
        <p:grpSpPr>
          <a:xfrm>
            <a:off x="3660888" y="1592248"/>
            <a:ext cx="1326386" cy="2523755"/>
            <a:chOff x="3822535" y="1791524"/>
            <a:chExt cx="1428130" cy="2717346"/>
          </a:xfrm>
        </p:grpSpPr>
        <p:pic>
          <p:nvPicPr>
            <p:cNvPr id="33" name="Picture 18" descr="Image result for android phone image">
              <a:extLst>
                <a:ext uri="{FF2B5EF4-FFF2-40B4-BE49-F238E27FC236}">
                  <a16:creationId xmlns="" xmlns:a16="http://schemas.microsoft.com/office/drawing/2014/main" id="{643DB1B5-B93E-4C21-A6C6-686C5CAB02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2535" y="1791524"/>
              <a:ext cx="1428130" cy="271734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 xmlns:a16="http://schemas.microsoft.com/office/drawing/2014/main" id="{59CF1891-5807-4D2E-9E7C-1550E37BAC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5660" y="2084654"/>
              <a:ext cx="1312393" cy="2157590"/>
            </a:xfrm>
            <a:prstGeom prst="rect">
              <a:avLst/>
            </a:prstGeom>
          </p:spPr>
        </p:pic>
      </p:grpSp>
      <p:sp>
        <p:nvSpPr>
          <p:cNvPr id="87" name="TextBox 86"/>
          <p:cNvSpPr txBox="1"/>
          <p:nvPr/>
        </p:nvSpPr>
        <p:spPr>
          <a:xfrm>
            <a:off x="1715577" y="4879389"/>
            <a:ext cx="1892249" cy="560484"/>
          </a:xfrm>
          <a:prstGeom prst="rect">
            <a:avLst/>
          </a:prstGeom>
          <a:noFill/>
        </p:spPr>
        <p:txBody>
          <a:bodyPr wrap="square" lIns="67764" tIns="33882" rIns="67764" bIns="33882" rtlCol="0">
            <a:spAutoFit/>
          </a:bodyPr>
          <a:lstStyle/>
          <a:p>
            <a:pPr algn="ctr"/>
            <a:r>
              <a:rPr lang="en-GB" sz="1066" spc="223" dirty="0"/>
              <a:t>Technische Details</a:t>
            </a:r>
          </a:p>
          <a:p>
            <a:pPr algn="ctr"/>
            <a:r>
              <a:rPr lang="en-GB" sz="1066" spc="223" dirty="0"/>
              <a:t/>
            </a:r>
            <a:br>
              <a:rPr lang="en-GB" sz="1066" spc="223" dirty="0"/>
            </a:br>
            <a:endParaRPr lang="en-GB" sz="1066" spc="223" dirty="0"/>
          </a:p>
        </p:txBody>
      </p:sp>
      <p:pic>
        <p:nvPicPr>
          <p:cNvPr id="18" name="Picture 18" descr="Image result for android phone image">
            <a:extLst>
              <a:ext uri="{FF2B5EF4-FFF2-40B4-BE49-F238E27FC236}">
                <a16:creationId xmlns="" xmlns:a16="http://schemas.microsoft.com/office/drawing/2014/main" id="{8B763A2D-4D69-4ADC-9441-81E9531556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685" y="1592248"/>
            <a:ext cx="1326386" cy="25237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4440F585-BA84-497B-9348-A6DF24059A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070" y="1852980"/>
            <a:ext cx="1223507" cy="2030783"/>
          </a:xfrm>
          <a:prstGeom prst="rect">
            <a:avLst/>
          </a:prstGeom>
        </p:spPr>
      </p:pic>
      <p:sp>
        <p:nvSpPr>
          <p:cNvPr id="21" name="Rectangle 20">
            <a:extLst>
              <a:ext uri="{FF2B5EF4-FFF2-40B4-BE49-F238E27FC236}">
                <a16:creationId xmlns="" xmlns:a16="http://schemas.microsoft.com/office/drawing/2014/main" id="{316229E3-3B60-4985-A088-E94373372696}"/>
              </a:ext>
            </a:extLst>
          </p:cNvPr>
          <p:cNvSpPr/>
          <p:nvPr/>
        </p:nvSpPr>
        <p:spPr>
          <a:xfrm>
            <a:off x="173622" y="4410539"/>
            <a:ext cx="1213921" cy="302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50" dirty="0">
                <a:solidFill>
                  <a:schemeClr val="tx1"/>
                </a:solidFill>
                <a:latin typeface="Century Gothic" panose="020B0502020202020204" pitchFamily="34" charset="0"/>
              </a:rPr>
              <a:t>Maak een lijst van alle uw installaties om later te bewerken of diagnostiek</a:t>
            </a:r>
          </a:p>
          <a:p>
            <a:pPr algn="ctr"/>
            <a:r>
              <a:rPr lang="nl-NL" sz="750" dirty="0">
                <a:solidFill>
                  <a:schemeClr val="tx1"/>
                </a:solidFill>
                <a:latin typeface="Century Gothic" panose="020B0502020202020204" pitchFamily="34" charset="0"/>
              </a:rPr>
              <a:t/>
            </a:r>
            <a:br>
              <a:rPr lang="nl-NL" sz="750" dirty="0">
                <a:solidFill>
                  <a:schemeClr val="tx1"/>
                </a:solidFill>
                <a:latin typeface="Century Gothic" panose="020B0502020202020204" pitchFamily="34" charset="0"/>
              </a:rPr>
            </a:br>
            <a:endParaRPr lang="en-GB" sz="750" dirty="0">
              <a:solidFill>
                <a:schemeClr val="tx1"/>
              </a:solidFill>
              <a:latin typeface="Century Gothic" panose="020B0502020202020204" pitchFamily="34" charset="0"/>
            </a:endParaRPr>
          </a:p>
        </p:txBody>
      </p:sp>
      <p:pic>
        <p:nvPicPr>
          <p:cNvPr id="24" name="Picture 18" descr="Image result for android phone image">
            <a:extLst>
              <a:ext uri="{FF2B5EF4-FFF2-40B4-BE49-F238E27FC236}">
                <a16:creationId xmlns="" xmlns:a16="http://schemas.microsoft.com/office/drawing/2014/main" id="{6D82C989-E261-4F35-9277-26CD25A92D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7195" y="1690649"/>
            <a:ext cx="1326386" cy="25237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 xmlns:a16="http://schemas.microsoft.com/office/drawing/2014/main" id="{AF1077B3-376E-4DD5-AE6B-8578E8A694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5275" y="1941854"/>
            <a:ext cx="1221005" cy="2030783"/>
          </a:xfrm>
          <a:prstGeom prst="rect">
            <a:avLst/>
          </a:prstGeom>
        </p:spPr>
      </p:pic>
      <p:sp>
        <p:nvSpPr>
          <p:cNvPr id="28" name="Rectangle 27">
            <a:extLst>
              <a:ext uri="{FF2B5EF4-FFF2-40B4-BE49-F238E27FC236}">
                <a16:creationId xmlns="" xmlns:a16="http://schemas.microsoft.com/office/drawing/2014/main" id="{B589304F-596C-41F7-9659-64F668E9293B}"/>
              </a:ext>
            </a:extLst>
          </p:cNvPr>
          <p:cNvSpPr/>
          <p:nvPr/>
        </p:nvSpPr>
        <p:spPr>
          <a:xfrm>
            <a:off x="1452656" y="4235934"/>
            <a:ext cx="1103618" cy="898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50" dirty="0">
                <a:solidFill>
                  <a:schemeClr val="tx1"/>
                </a:solidFill>
                <a:latin typeface="Century Gothic" panose="020B0502020202020204" pitchFamily="34" charset="0"/>
              </a:rPr>
              <a:t>Volledige menu van alle parameters voor het bewerken van door App</a:t>
            </a:r>
          </a:p>
          <a:p>
            <a:pPr algn="ctr"/>
            <a:r>
              <a:rPr lang="nl-NL" sz="750" dirty="0">
                <a:solidFill>
                  <a:schemeClr val="tx1"/>
                </a:solidFill>
                <a:latin typeface="Century Gothic" panose="020B0502020202020204" pitchFamily="34" charset="0"/>
              </a:rPr>
              <a:t/>
            </a:r>
            <a:br>
              <a:rPr lang="nl-NL" sz="750" dirty="0">
                <a:solidFill>
                  <a:schemeClr val="tx1"/>
                </a:solidFill>
                <a:latin typeface="Century Gothic" panose="020B0502020202020204" pitchFamily="34" charset="0"/>
              </a:rPr>
            </a:br>
            <a:endParaRPr lang="en-GB" sz="750" dirty="0">
              <a:solidFill>
                <a:schemeClr val="tx1"/>
              </a:solidFill>
              <a:latin typeface="Century Gothic" panose="020B0502020202020204" pitchFamily="34" charset="0"/>
            </a:endParaRPr>
          </a:p>
        </p:txBody>
      </p:sp>
      <p:pic>
        <p:nvPicPr>
          <p:cNvPr id="31" name="Picture 18" descr="Image result for android phone image">
            <a:extLst>
              <a:ext uri="{FF2B5EF4-FFF2-40B4-BE49-F238E27FC236}">
                <a16:creationId xmlns="" xmlns:a16="http://schemas.microsoft.com/office/drawing/2014/main" id="{0619A468-CCE1-4AD6-A066-762D0FCF6D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8831" y="1690649"/>
            <a:ext cx="1326386" cy="25237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 xmlns:a16="http://schemas.microsoft.com/office/drawing/2014/main" id="{C08F6F51-B8D2-4DFC-8B87-BC731060BE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0677" y="1940040"/>
            <a:ext cx="1222693" cy="2037467"/>
          </a:xfrm>
          <a:prstGeom prst="rect">
            <a:avLst/>
          </a:prstGeom>
        </p:spPr>
      </p:pic>
      <p:sp>
        <p:nvSpPr>
          <p:cNvPr id="39" name="Rectangle 38">
            <a:extLst>
              <a:ext uri="{FF2B5EF4-FFF2-40B4-BE49-F238E27FC236}">
                <a16:creationId xmlns="" xmlns:a16="http://schemas.microsoft.com/office/drawing/2014/main" id="{F8756FAA-2B61-44C3-A5A5-740D0D50AE4D}"/>
              </a:ext>
            </a:extLst>
          </p:cNvPr>
          <p:cNvSpPr/>
          <p:nvPr/>
        </p:nvSpPr>
        <p:spPr>
          <a:xfrm>
            <a:off x="2771377" y="4356434"/>
            <a:ext cx="1086106" cy="6142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50" dirty="0">
                <a:solidFill>
                  <a:schemeClr val="tx1"/>
                </a:solidFill>
                <a:latin typeface="Century Gothic" panose="020B0502020202020204" pitchFamily="34" charset="0"/>
              </a:rPr>
              <a:t>Programma auto openings- en sluitingstijden</a:t>
            </a:r>
          </a:p>
          <a:p>
            <a:pPr algn="ctr"/>
            <a:r>
              <a:rPr lang="nl-NL" sz="750" dirty="0">
                <a:solidFill>
                  <a:schemeClr val="tx1"/>
                </a:solidFill>
                <a:latin typeface="Century Gothic" panose="020B0502020202020204" pitchFamily="34" charset="0"/>
              </a:rPr>
              <a:t/>
            </a:r>
            <a:br>
              <a:rPr lang="nl-NL" sz="750" dirty="0">
                <a:solidFill>
                  <a:schemeClr val="tx1"/>
                </a:solidFill>
                <a:latin typeface="Century Gothic" panose="020B0502020202020204" pitchFamily="34" charset="0"/>
              </a:rPr>
            </a:br>
            <a:endParaRPr lang="en-GB" sz="750" dirty="0">
              <a:solidFill>
                <a:schemeClr val="tx1"/>
              </a:solidFill>
              <a:latin typeface="Century Gothic" panose="020B0502020202020204" pitchFamily="34" charset="0"/>
            </a:endParaRPr>
          </a:p>
        </p:txBody>
      </p:sp>
      <p:sp>
        <p:nvSpPr>
          <p:cNvPr id="41" name="Rectangle 40">
            <a:extLst>
              <a:ext uri="{FF2B5EF4-FFF2-40B4-BE49-F238E27FC236}">
                <a16:creationId xmlns="" xmlns:a16="http://schemas.microsoft.com/office/drawing/2014/main" id="{43A03A50-F600-4074-B4DA-B08C6C9F0AB2}"/>
              </a:ext>
            </a:extLst>
          </p:cNvPr>
          <p:cNvSpPr/>
          <p:nvPr/>
        </p:nvSpPr>
        <p:spPr>
          <a:xfrm>
            <a:off x="3895278" y="4213839"/>
            <a:ext cx="1221143" cy="6142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50" dirty="0">
                <a:solidFill>
                  <a:schemeClr val="tx1"/>
                </a:solidFill>
                <a:latin typeface="Century Gothic" panose="020B0502020202020204" pitchFamily="34" charset="0"/>
              </a:rPr>
              <a:t>Program telefoonnummers gemakkelijk!</a:t>
            </a:r>
            <a:br>
              <a:rPr lang="en-GB" sz="750" dirty="0">
                <a:solidFill>
                  <a:schemeClr val="tx1"/>
                </a:solidFill>
                <a:latin typeface="Century Gothic" panose="020B0502020202020204" pitchFamily="34" charset="0"/>
              </a:rPr>
            </a:br>
            <a:endParaRPr lang="en-GB" sz="750" dirty="0">
              <a:solidFill>
                <a:schemeClr val="tx1"/>
              </a:solidFill>
              <a:latin typeface="Century Gothic" panose="020B0502020202020204" pitchFamily="34" charset="0"/>
            </a:endParaRPr>
          </a:p>
        </p:txBody>
      </p:sp>
      <p:grpSp>
        <p:nvGrpSpPr>
          <p:cNvPr id="25" name="Group 24">
            <a:extLst>
              <a:ext uri="{FF2B5EF4-FFF2-40B4-BE49-F238E27FC236}">
                <a16:creationId xmlns="" xmlns:a16="http://schemas.microsoft.com/office/drawing/2014/main" id="{8EA07CDE-FFAC-4B55-AD2F-037579FC2A2C}"/>
              </a:ext>
            </a:extLst>
          </p:cNvPr>
          <p:cNvGrpSpPr/>
          <p:nvPr/>
        </p:nvGrpSpPr>
        <p:grpSpPr>
          <a:xfrm>
            <a:off x="433337" y="254810"/>
            <a:ext cx="4864341" cy="299372"/>
            <a:chOff x="433337" y="254810"/>
            <a:chExt cx="4864341" cy="299372"/>
          </a:xfrm>
        </p:grpSpPr>
        <p:pic>
          <p:nvPicPr>
            <p:cNvPr id="26" name="Picture 25">
              <a:extLst>
                <a:ext uri="{FF2B5EF4-FFF2-40B4-BE49-F238E27FC236}">
                  <a16:creationId xmlns="" xmlns:a16="http://schemas.microsoft.com/office/drawing/2014/main" id="{D60A4258-FC0B-46A3-A3C4-D96795D1C4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27" name="Straight Connector 26">
              <a:extLst>
                <a:ext uri="{FF2B5EF4-FFF2-40B4-BE49-F238E27FC236}">
                  <a16:creationId xmlns="" xmlns:a16="http://schemas.microsoft.com/office/drawing/2014/main" id="{9D6290D5-FD45-4B10-B940-66CB99FCEF0B}"/>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 xmlns:a16="http://schemas.microsoft.com/office/drawing/2014/main" id="{338A2C03-22CF-4343-A9C2-0A3A196480D3}"/>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CELLCOM PRIME</a:t>
              </a:r>
            </a:p>
          </p:txBody>
        </p:sp>
      </p:grpSp>
      <p:grpSp>
        <p:nvGrpSpPr>
          <p:cNvPr id="42" name="Group 41">
            <a:extLst>
              <a:ext uri="{FF2B5EF4-FFF2-40B4-BE49-F238E27FC236}">
                <a16:creationId xmlns="" xmlns:a16="http://schemas.microsoft.com/office/drawing/2014/main" id="{7227F73D-5A04-4C11-BF91-29E89EA253D5}"/>
              </a:ext>
            </a:extLst>
          </p:cNvPr>
          <p:cNvGrpSpPr/>
          <p:nvPr/>
        </p:nvGrpSpPr>
        <p:grpSpPr>
          <a:xfrm>
            <a:off x="1117932" y="709576"/>
            <a:ext cx="3091786" cy="1096416"/>
            <a:chOff x="844821" y="857990"/>
            <a:chExt cx="3479090" cy="1233762"/>
          </a:xfrm>
        </p:grpSpPr>
        <p:pic>
          <p:nvPicPr>
            <p:cNvPr id="43" name="Picture 42">
              <a:extLst>
                <a:ext uri="{FF2B5EF4-FFF2-40B4-BE49-F238E27FC236}">
                  <a16:creationId xmlns="" xmlns:a16="http://schemas.microsoft.com/office/drawing/2014/main" id="{C4599115-23B2-43E5-A17B-447166CEE2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821" y="857990"/>
              <a:ext cx="3251532" cy="818656"/>
            </a:xfrm>
            <a:prstGeom prst="rect">
              <a:avLst/>
            </a:prstGeom>
          </p:spPr>
        </p:pic>
        <p:sp>
          <p:nvSpPr>
            <p:cNvPr id="44" name="TextBox 43">
              <a:extLst>
                <a:ext uri="{FF2B5EF4-FFF2-40B4-BE49-F238E27FC236}">
                  <a16:creationId xmlns="" xmlns:a16="http://schemas.microsoft.com/office/drawing/2014/main" id="{34B8DE5C-977C-4186-B8E0-C04647A55CB0}"/>
                </a:ext>
              </a:extLst>
            </p:cNvPr>
            <p:cNvSpPr txBox="1"/>
            <p:nvPr/>
          </p:nvSpPr>
          <p:spPr>
            <a:xfrm>
              <a:off x="1032556" y="1416407"/>
              <a:ext cx="3291355" cy="675345"/>
            </a:xfrm>
            <a:prstGeom prst="rect">
              <a:avLst/>
            </a:prstGeom>
            <a:noFill/>
          </p:spPr>
          <p:txBody>
            <a:bodyPr wrap="square" rtlCol="0">
              <a:spAutoFit/>
            </a:bodyPr>
            <a:lstStyle/>
            <a:p>
              <a:pPr algn="ctr"/>
              <a:r>
                <a:rPr lang="en-GB" sz="1100" spc="453" dirty="0"/>
                <a:t>Geavanceerde GSM Intercom</a:t>
              </a:r>
              <a:br>
                <a:rPr lang="en-GB" sz="1100" spc="453" dirty="0"/>
              </a:br>
              <a:endParaRPr lang="en-GB" sz="1100" spc="453" dirty="0"/>
            </a:p>
          </p:txBody>
        </p:sp>
      </p:grpSp>
      <p:graphicFrame>
        <p:nvGraphicFramePr>
          <p:cNvPr id="45" name="Table 44">
            <a:extLst>
              <a:ext uri="{FF2B5EF4-FFF2-40B4-BE49-F238E27FC236}">
                <a16:creationId xmlns="" xmlns:a16="http://schemas.microsoft.com/office/drawing/2014/main" id="{EEB0F223-04F1-4553-90C0-51A9551CFAAF}"/>
              </a:ext>
            </a:extLst>
          </p:cNvPr>
          <p:cNvGraphicFramePr>
            <a:graphicFrameLocks noGrp="1"/>
          </p:cNvGraphicFramePr>
          <p:nvPr>
            <p:extLst>
              <p:ext uri="{D42A27DB-BD31-4B8C-83A1-F6EECF244321}">
                <p14:modId xmlns:p14="http://schemas.microsoft.com/office/powerpoint/2010/main" val="781678884"/>
              </p:ext>
            </p:extLst>
          </p:nvPr>
        </p:nvGraphicFramePr>
        <p:xfrm>
          <a:off x="363582" y="5064746"/>
          <a:ext cx="4642742" cy="2065494"/>
        </p:xfrm>
        <a:graphic>
          <a:graphicData uri="http://schemas.openxmlformats.org/drawingml/2006/table">
            <a:tbl>
              <a:tblPr/>
              <a:tblGrid>
                <a:gridCol w="1248021">
                  <a:extLst>
                    <a:ext uri="{9D8B030D-6E8A-4147-A177-3AD203B41FA5}">
                      <a16:colId xmlns="" xmlns:a16="http://schemas.microsoft.com/office/drawing/2014/main" val="20000"/>
                    </a:ext>
                  </a:extLst>
                </a:gridCol>
                <a:gridCol w="653423">
                  <a:extLst>
                    <a:ext uri="{9D8B030D-6E8A-4147-A177-3AD203B41FA5}">
                      <a16:colId xmlns="" xmlns:a16="http://schemas.microsoft.com/office/drawing/2014/main" val="20001"/>
                    </a:ext>
                  </a:extLst>
                </a:gridCol>
                <a:gridCol w="1101484">
                  <a:extLst>
                    <a:ext uri="{9D8B030D-6E8A-4147-A177-3AD203B41FA5}">
                      <a16:colId xmlns="" xmlns:a16="http://schemas.microsoft.com/office/drawing/2014/main" val="20003"/>
                    </a:ext>
                  </a:extLst>
                </a:gridCol>
                <a:gridCol w="1639814">
                  <a:extLst>
                    <a:ext uri="{9D8B030D-6E8A-4147-A177-3AD203B41FA5}">
                      <a16:colId xmlns="" xmlns:a16="http://schemas.microsoft.com/office/drawing/2014/main" val="20004"/>
                    </a:ext>
                  </a:extLst>
                </a:gridCol>
              </a:tblGrid>
              <a:tr h="167479">
                <a:tc>
                  <a:txBody>
                    <a:bodyPr/>
                    <a:lstStyle/>
                    <a:p>
                      <a:pPr marR="0" indent="0" algn="l" rtl="0">
                        <a:lnSpc>
                          <a:spcPct val="100000"/>
                        </a:lnSpc>
                        <a:spcBef>
                          <a:spcPts val="0"/>
                        </a:spcBef>
                        <a:spcAft>
                          <a:spcPts val="0"/>
                        </a:spcAft>
                      </a:pPr>
                      <a:r>
                        <a:rPr lang="en-GB" sz="750" b="1" kern="1400" dirty="0">
                          <a:ln>
                            <a:noFill/>
                          </a:ln>
                          <a:solidFill>
                            <a:srgbClr val="000000"/>
                          </a:solidFill>
                          <a:effectLst/>
                          <a:latin typeface="Century Gothic" panose="020B0502020202020204" pitchFamily="34" charset="0"/>
                        </a:rPr>
                        <a:t>Uitbellen nummers</a:t>
                      </a:r>
                    </a:p>
                    <a:p>
                      <a:pPr marR="0" indent="0" algn="l" rtl="0">
                        <a:lnSpc>
                          <a:spcPct val="100000"/>
                        </a:lnSpc>
                        <a:spcBef>
                          <a:spcPts val="0"/>
                        </a:spcBef>
                        <a:spcAft>
                          <a:spcPts val="0"/>
                        </a:spcAft>
                      </a:pPr>
                      <a:endParaRPr lang="en-GB" sz="750" b="1"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en-GB" sz="750" kern="1400" dirty="0">
                          <a:ln>
                            <a:noFill/>
                          </a:ln>
                          <a:solidFill>
                            <a:srgbClr val="000000"/>
                          </a:solidFill>
                          <a:effectLst/>
                          <a:latin typeface="Century Gothic" panose="020B0502020202020204" pitchFamily="34" charset="0"/>
                        </a:rPr>
                        <a:t>4</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0" indent="0" algn="l" rtl="0">
                        <a:lnSpc>
                          <a:spcPct val="100000"/>
                        </a:lnSpc>
                        <a:spcBef>
                          <a:spcPts val="0"/>
                        </a:spcBef>
                        <a:spcAft>
                          <a:spcPts val="0"/>
                        </a:spcAft>
                      </a:pPr>
                      <a:r>
                        <a:rPr lang="en-GB" sz="750" b="1" kern="1400" dirty="0">
                          <a:ln>
                            <a:noFill/>
                          </a:ln>
                          <a:solidFill>
                            <a:srgbClr val="000000"/>
                          </a:solidFill>
                          <a:effectLst/>
                          <a:latin typeface="Century Gothic" panose="020B0502020202020204" pitchFamily="34" charset="0"/>
                        </a:rPr>
                        <a:t>Relais</a:t>
                      </a:r>
                    </a:p>
                    <a:p>
                      <a:pPr marR="0" indent="0" algn="l" rtl="0">
                        <a:lnSpc>
                          <a:spcPct val="100000"/>
                        </a:lnSpc>
                        <a:spcBef>
                          <a:spcPts val="0"/>
                        </a:spcBef>
                        <a:spcAft>
                          <a:spcPts val="0"/>
                        </a:spcAft>
                      </a:pPr>
                      <a:endParaRPr lang="en-GB" sz="750" b="1"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en-GB" sz="750" kern="1400" dirty="0">
                          <a:ln>
                            <a:noFill/>
                          </a:ln>
                          <a:solidFill>
                            <a:srgbClr val="000000"/>
                          </a:solidFill>
                          <a:effectLst/>
                          <a:latin typeface="Century Gothic" panose="020B0502020202020204" pitchFamily="34" charset="0"/>
                        </a:rPr>
                        <a:t>2</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167479">
                <a:tc>
                  <a:txBody>
                    <a:bodyPr/>
                    <a:lstStyle/>
                    <a:p>
                      <a:pPr marR="0" indent="0" algn="l" rtl="0">
                        <a:lnSpc>
                          <a:spcPct val="100000"/>
                        </a:lnSpc>
                        <a:spcBef>
                          <a:spcPts val="0"/>
                        </a:spcBef>
                        <a:spcAft>
                          <a:spcPts val="0"/>
                        </a:spcAft>
                      </a:pPr>
                      <a:r>
                        <a:rPr lang="en-GB" sz="750" b="1" kern="1400" dirty="0">
                          <a:ln>
                            <a:noFill/>
                          </a:ln>
                          <a:solidFill>
                            <a:srgbClr val="000000"/>
                          </a:solidFill>
                          <a:effectLst/>
                          <a:latin typeface="Century Gothic" panose="020B0502020202020204" pitchFamily="34" charset="0"/>
                        </a:rPr>
                        <a:t>Permanente Codes</a:t>
                      </a:r>
                    </a:p>
                    <a:p>
                      <a:pPr marR="0" indent="0" algn="l" rtl="0">
                        <a:lnSpc>
                          <a:spcPct val="100000"/>
                        </a:lnSpc>
                        <a:spcBef>
                          <a:spcPts val="0"/>
                        </a:spcBef>
                        <a:spcAft>
                          <a:spcPts val="0"/>
                        </a:spcAft>
                      </a:pPr>
                      <a:endParaRPr lang="en-GB" sz="750" b="1"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en-GB" sz="750" kern="1400" dirty="0">
                          <a:ln>
                            <a:noFill/>
                          </a:ln>
                          <a:solidFill>
                            <a:srgbClr val="000000"/>
                          </a:solidFill>
                          <a:effectLst/>
                          <a:latin typeface="Century Gothic" panose="020B0502020202020204" pitchFamily="34" charset="0"/>
                        </a:rPr>
                        <a:t>200</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0" indent="0" algn="l" rtl="0">
                        <a:lnSpc>
                          <a:spcPct val="100000"/>
                        </a:lnSpc>
                        <a:spcBef>
                          <a:spcPts val="0"/>
                        </a:spcBef>
                        <a:spcAft>
                          <a:spcPts val="0"/>
                        </a:spcAft>
                      </a:pPr>
                      <a:r>
                        <a:rPr lang="en-GB" sz="750" b="1" kern="1400" dirty="0">
                          <a:ln>
                            <a:noFill/>
                          </a:ln>
                          <a:solidFill>
                            <a:srgbClr val="000000"/>
                          </a:solidFill>
                          <a:effectLst/>
                          <a:latin typeface="Century Gothic" panose="020B0502020202020204" pitchFamily="34" charset="0"/>
                        </a:rPr>
                        <a:t>Relay-type</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en-GB" sz="750" kern="1400" dirty="0">
                          <a:ln>
                            <a:noFill/>
                          </a:ln>
                          <a:solidFill>
                            <a:srgbClr val="000000"/>
                          </a:solidFill>
                          <a:effectLst/>
                          <a:latin typeface="Century Gothic" panose="020B0502020202020204" pitchFamily="34" charset="0"/>
                        </a:rPr>
                        <a:t>N/C en N/O</a:t>
                      </a:r>
                    </a:p>
                    <a:p>
                      <a:pPr marR="0" indent="0" algn="l" rtl="0">
                        <a:lnSpc>
                          <a:spcPct val="100000"/>
                        </a:lnSpc>
                        <a:spcBef>
                          <a:spcPts val="0"/>
                        </a:spcBef>
                        <a:spcAft>
                          <a:spcPts val="0"/>
                        </a:spcAft>
                      </a:pPr>
                      <a:endParaRPr lang="en-GB" sz="750"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208789">
                <a:tc>
                  <a:txBody>
                    <a:bodyPr/>
                    <a:lstStyle/>
                    <a:p>
                      <a:pPr marR="0" indent="0" algn="l" rtl="0">
                        <a:lnSpc>
                          <a:spcPct val="100000"/>
                        </a:lnSpc>
                        <a:spcBef>
                          <a:spcPts val="0"/>
                        </a:spcBef>
                        <a:spcAft>
                          <a:spcPts val="0"/>
                        </a:spcAft>
                      </a:pPr>
                      <a:r>
                        <a:rPr lang="en-GB" sz="750" b="1" kern="1400" dirty="0">
                          <a:ln>
                            <a:noFill/>
                          </a:ln>
                          <a:solidFill>
                            <a:srgbClr val="000000"/>
                          </a:solidFill>
                          <a:effectLst/>
                          <a:latin typeface="Century Gothic" panose="020B0502020202020204" pitchFamily="34" charset="0"/>
                        </a:rPr>
                        <a:t>Tijd beperkt Codes</a:t>
                      </a:r>
                    </a:p>
                    <a:p>
                      <a:pPr marR="0" indent="0" algn="l" rtl="0">
                        <a:lnSpc>
                          <a:spcPct val="100000"/>
                        </a:lnSpc>
                        <a:spcBef>
                          <a:spcPts val="0"/>
                        </a:spcBef>
                        <a:spcAft>
                          <a:spcPts val="0"/>
                        </a:spcAft>
                      </a:pPr>
                      <a:endParaRPr lang="en-GB" sz="750" b="1"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en-GB" sz="750" kern="1400" dirty="0">
                          <a:ln>
                            <a:noFill/>
                          </a:ln>
                          <a:solidFill>
                            <a:srgbClr val="000000"/>
                          </a:solidFill>
                          <a:effectLst/>
                          <a:latin typeface="Century Gothic" panose="020B0502020202020204" pitchFamily="34" charset="0"/>
                        </a:rPr>
                        <a:t>20</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0" indent="0" algn="l" rtl="0">
                        <a:lnSpc>
                          <a:spcPct val="100000"/>
                        </a:lnSpc>
                        <a:spcBef>
                          <a:spcPts val="0"/>
                        </a:spcBef>
                        <a:spcAft>
                          <a:spcPts val="0"/>
                        </a:spcAft>
                      </a:pPr>
                      <a:r>
                        <a:rPr lang="en-GB" sz="750" b="1" kern="1400" dirty="0">
                          <a:ln>
                            <a:noFill/>
                          </a:ln>
                          <a:solidFill>
                            <a:srgbClr val="000000"/>
                          </a:solidFill>
                          <a:effectLst/>
                          <a:latin typeface="Century Gothic" panose="020B0502020202020204" pitchFamily="34" charset="0"/>
                        </a:rPr>
                        <a:t>Relay Load</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nl-NL" sz="750" kern="1400" dirty="0">
                          <a:ln>
                            <a:noFill/>
                          </a:ln>
                          <a:solidFill>
                            <a:srgbClr val="000000"/>
                          </a:solidFill>
                          <a:effectLst/>
                          <a:latin typeface="Century Gothic" panose="020B0502020202020204" pitchFamily="34" charset="0"/>
                        </a:rPr>
                        <a:t>2 versterkers, 24v ac max</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249633">
                <a:tc>
                  <a:txBody>
                    <a:bodyPr/>
                    <a:lstStyle/>
                    <a:p>
                      <a:pPr marR="0" indent="0" algn="l" rtl="0">
                        <a:lnSpc>
                          <a:spcPct val="100000"/>
                        </a:lnSpc>
                        <a:spcBef>
                          <a:spcPts val="0"/>
                        </a:spcBef>
                        <a:spcAft>
                          <a:spcPts val="0"/>
                        </a:spcAft>
                      </a:pPr>
                      <a:r>
                        <a:rPr lang="en-GB" sz="750" b="1" kern="1400" dirty="0">
                          <a:ln>
                            <a:noFill/>
                          </a:ln>
                          <a:solidFill>
                            <a:srgbClr val="000000"/>
                          </a:solidFill>
                          <a:effectLst/>
                          <a:latin typeface="Century Gothic" panose="020B0502020202020204" pitchFamily="34" charset="0"/>
                        </a:rPr>
                        <a:t>Tijdelijke Codes</a:t>
                      </a:r>
                    </a:p>
                    <a:p>
                      <a:pPr marR="0" indent="0" algn="l" rtl="0">
                        <a:lnSpc>
                          <a:spcPct val="100000"/>
                        </a:lnSpc>
                        <a:spcBef>
                          <a:spcPts val="0"/>
                        </a:spcBef>
                        <a:spcAft>
                          <a:spcPts val="0"/>
                        </a:spcAft>
                      </a:pPr>
                      <a:endParaRPr lang="en-GB" sz="750" b="1"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en-GB" sz="750" kern="1400" dirty="0">
                          <a:ln>
                            <a:noFill/>
                          </a:ln>
                          <a:solidFill>
                            <a:srgbClr val="000000"/>
                          </a:solidFill>
                          <a:effectLst/>
                          <a:latin typeface="Century Gothic" panose="020B0502020202020204" pitchFamily="34" charset="0"/>
                        </a:rPr>
                        <a:t> 30</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0" indent="0" algn="l" rtl="0">
                        <a:lnSpc>
                          <a:spcPct val="100000"/>
                        </a:lnSpc>
                        <a:spcBef>
                          <a:spcPts val="0"/>
                        </a:spcBef>
                        <a:spcAft>
                          <a:spcPts val="0"/>
                        </a:spcAft>
                      </a:pPr>
                      <a:r>
                        <a:rPr lang="en-GB" sz="750" b="1" kern="1400" dirty="0">
                          <a:ln>
                            <a:noFill/>
                          </a:ln>
                          <a:solidFill>
                            <a:srgbClr val="000000"/>
                          </a:solidFill>
                          <a:effectLst/>
                          <a:latin typeface="Century Gothic" panose="020B0502020202020204" pitchFamily="34" charset="0"/>
                        </a:rPr>
                        <a:t>Stroomverbruik</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nl-NL" sz="750" kern="1400" dirty="0">
                          <a:ln>
                            <a:noFill/>
                          </a:ln>
                          <a:solidFill>
                            <a:srgbClr val="000000"/>
                          </a:solidFill>
                          <a:effectLst/>
                          <a:latin typeface="Century Gothic" panose="020B0502020202020204" pitchFamily="34" charset="0"/>
                        </a:rPr>
                        <a:t>300mA op zelf bellen, 2amp piekbelasting</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67642">
                <a:tc>
                  <a:txBody>
                    <a:bodyPr/>
                    <a:lstStyle/>
                    <a:p>
                      <a:pPr marR="0" indent="0" algn="l" rtl="0">
                        <a:lnSpc>
                          <a:spcPct val="100000"/>
                        </a:lnSpc>
                        <a:spcBef>
                          <a:spcPts val="0"/>
                        </a:spcBef>
                        <a:spcAft>
                          <a:spcPts val="0"/>
                        </a:spcAft>
                      </a:pPr>
                      <a:r>
                        <a:rPr lang="en-GB" sz="750" b="1" kern="1400" dirty="0">
                          <a:ln>
                            <a:noFill/>
                          </a:ln>
                          <a:solidFill>
                            <a:srgbClr val="000000"/>
                          </a:solidFill>
                          <a:effectLst/>
                          <a:latin typeface="Century Gothic" panose="020B0502020202020204" pitchFamily="34" charset="0"/>
                        </a:rPr>
                        <a:t>Automatische Trigger-evenementen per week</a:t>
                      </a:r>
                    </a:p>
                    <a:p>
                      <a:pPr marR="0" indent="0" algn="l" rtl="0">
                        <a:lnSpc>
                          <a:spcPct val="100000"/>
                        </a:lnSpc>
                        <a:spcBef>
                          <a:spcPts val="0"/>
                        </a:spcBef>
                        <a:spcAft>
                          <a:spcPts val="0"/>
                        </a:spcAft>
                      </a:pPr>
                      <a:endParaRPr lang="en-GB" sz="750" b="1"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en-GB" sz="750" kern="1400" dirty="0">
                          <a:ln>
                            <a:noFill/>
                          </a:ln>
                          <a:solidFill>
                            <a:srgbClr val="000000"/>
                          </a:solidFill>
                          <a:effectLst/>
                          <a:latin typeface="Century Gothic" panose="020B0502020202020204" pitchFamily="34" charset="0"/>
                        </a:rPr>
                        <a:t>40</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R="0" indent="0" algn="l" rtl="0">
                        <a:lnSpc>
                          <a:spcPct val="100000"/>
                        </a:lnSpc>
                        <a:spcBef>
                          <a:spcPts val="0"/>
                        </a:spcBef>
                        <a:spcAft>
                          <a:spcPts val="0"/>
                        </a:spcAft>
                      </a:pPr>
                      <a:r>
                        <a:rPr lang="en-GB" sz="750" b="1" kern="1400" dirty="0">
                          <a:ln>
                            <a:noFill/>
                          </a:ln>
                          <a:solidFill>
                            <a:srgbClr val="000000"/>
                          </a:solidFill>
                          <a:effectLst/>
                          <a:latin typeface="Century Gothic" panose="020B0502020202020204" pitchFamily="34" charset="0"/>
                        </a:rPr>
                        <a:t>Modemmodellen</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R="0" indent="0" algn="l" rtl="0">
                        <a:lnSpc>
                          <a:spcPct val="100000"/>
                        </a:lnSpc>
                        <a:spcBef>
                          <a:spcPts val="0"/>
                        </a:spcBef>
                        <a:spcAft>
                          <a:spcPts val="0"/>
                        </a:spcAft>
                      </a:pPr>
                      <a:r>
                        <a:rPr lang="en-GB" sz="750" kern="1400" dirty="0">
                          <a:ln>
                            <a:noFill/>
                          </a:ln>
                          <a:solidFill>
                            <a:srgbClr val="000000"/>
                          </a:solidFill>
                          <a:effectLst/>
                          <a:latin typeface="Century Gothic" panose="020B0502020202020204" pitchFamily="34" charset="0"/>
                        </a:rPr>
                        <a:t>Quad band van 2G, 3G EU met 3G VS, Europa 4G, 4G VS, 4 G AUS/NZ</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642844954"/>
                  </a:ext>
                </a:extLst>
              </a:tr>
              <a:tr h="0">
                <a:tc>
                  <a:txBody>
                    <a:bodyPr/>
                    <a:lstStyle/>
                    <a:p>
                      <a:pPr marR="0" indent="0" algn="l" rtl="0">
                        <a:lnSpc>
                          <a:spcPct val="100000"/>
                        </a:lnSpc>
                        <a:spcBef>
                          <a:spcPts val="0"/>
                        </a:spcBef>
                        <a:spcAft>
                          <a:spcPts val="0"/>
                        </a:spcAft>
                      </a:pPr>
                      <a:r>
                        <a:rPr lang="en-GB" sz="750" b="1" kern="1400" dirty="0">
                          <a:ln>
                            <a:noFill/>
                          </a:ln>
                          <a:solidFill>
                            <a:srgbClr val="000000"/>
                          </a:solidFill>
                          <a:effectLst/>
                          <a:latin typeface="Century Gothic" panose="020B0502020202020204" pitchFamily="34" charset="0"/>
                        </a:rPr>
                        <a:t>Beller-id-nummers</a:t>
                      </a:r>
                    </a:p>
                    <a:p>
                      <a:pPr marR="0" indent="0" algn="l" rtl="0">
                        <a:lnSpc>
                          <a:spcPct val="100000"/>
                        </a:lnSpc>
                        <a:spcBef>
                          <a:spcPts val="0"/>
                        </a:spcBef>
                        <a:spcAft>
                          <a:spcPts val="0"/>
                        </a:spcAft>
                      </a:pPr>
                      <a:endParaRPr lang="en-GB" sz="750" b="1"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en-GB" sz="750" kern="1400" dirty="0">
                          <a:ln>
                            <a:noFill/>
                          </a:ln>
                          <a:solidFill>
                            <a:srgbClr val="000000"/>
                          </a:solidFill>
                          <a:effectLst/>
                          <a:latin typeface="Century Gothic" panose="020B0502020202020204" pitchFamily="34" charset="0"/>
                        </a:rPr>
                        <a:t>100</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R="0" indent="0" algn="l" rtl="0">
                        <a:lnSpc>
                          <a:spcPct val="100000"/>
                        </a:lnSpc>
                        <a:spcBef>
                          <a:spcPts val="0"/>
                        </a:spcBef>
                        <a:spcAft>
                          <a:spcPts val="0"/>
                        </a:spcAft>
                      </a:pPr>
                      <a:endParaRPr lang="en-GB" sz="800"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vMerge="1">
                  <a:txBody>
                    <a:bodyPr/>
                    <a:lstStyle/>
                    <a:p>
                      <a:pPr marR="0" indent="0" algn="l" rtl="0">
                        <a:lnSpc>
                          <a:spcPct val="100000"/>
                        </a:lnSpc>
                        <a:spcBef>
                          <a:spcPts val="0"/>
                        </a:spcBef>
                        <a:spcAft>
                          <a:spcPts val="0"/>
                        </a:spcAft>
                      </a:pPr>
                      <a:endParaRPr lang="en-GB" sz="800"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89224767"/>
                  </a:ext>
                </a:extLst>
              </a:tr>
              <a:tr h="0">
                <a:tc>
                  <a:txBody>
                    <a:bodyPr/>
                    <a:lstStyle/>
                    <a:p>
                      <a:pPr marR="0" indent="0" algn="l" rtl="0">
                        <a:lnSpc>
                          <a:spcPct val="100000"/>
                        </a:lnSpc>
                        <a:spcBef>
                          <a:spcPts val="0"/>
                        </a:spcBef>
                        <a:spcAft>
                          <a:spcPts val="0"/>
                        </a:spcAft>
                      </a:pPr>
                      <a:r>
                        <a:rPr lang="en-GB" sz="750" b="1" kern="1400" dirty="0">
                          <a:ln>
                            <a:noFill/>
                          </a:ln>
                          <a:solidFill>
                            <a:srgbClr val="000000"/>
                          </a:solidFill>
                          <a:effectLst/>
                          <a:latin typeface="Century Gothic" panose="020B0502020202020204" pitchFamily="34" charset="0"/>
                        </a:rPr>
                        <a:t>Tijd beperkt beller-id-nummers</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en-GB" sz="750" kern="1400" dirty="0">
                          <a:ln>
                            <a:noFill/>
                          </a:ln>
                          <a:solidFill>
                            <a:srgbClr val="000000"/>
                          </a:solidFill>
                          <a:effectLst/>
                          <a:latin typeface="Century Gothic" panose="020B0502020202020204" pitchFamily="34" charset="0"/>
                        </a:rPr>
                        <a:t>20</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0" indent="0" algn="l" rtl="0">
                        <a:lnSpc>
                          <a:spcPct val="100000"/>
                        </a:lnSpc>
                        <a:spcBef>
                          <a:spcPts val="0"/>
                        </a:spcBef>
                        <a:spcAft>
                          <a:spcPts val="0"/>
                        </a:spcAft>
                      </a:pPr>
                      <a:r>
                        <a:rPr lang="en-GB" sz="750" b="1" kern="1400" dirty="0">
                          <a:ln>
                            <a:noFill/>
                          </a:ln>
                          <a:solidFill>
                            <a:srgbClr val="000000"/>
                          </a:solidFill>
                          <a:effectLst/>
                          <a:latin typeface="Century Gothic" panose="020B0502020202020204" pitchFamily="34" charset="0"/>
                        </a:rPr>
                        <a:t>Voeding</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nb-NO" sz="750" kern="1400" dirty="0">
                          <a:ln>
                            <a:noFill/>
                          </a:ln>
                          <a:solidFill>
                            <a:srgbClr val="000000"/>
                          </a:solidFill>
                          <a:effectLst/>
                          <a:latin typeface="Century Gothic" panose="020B0502020202020204" pitchFamily="34" charset="0"/>
                        </a:rPr>
                        <a:t>12-24v dc (24v dc-adapter inbegrepen)</a:t>
                      </a:r>
                      <a:endParaRPr lang="en-GB" sz="750" kern="1400" dirty="0">
                        <a:ln>
                          <a:noFill/>
                        </a:ln>
                        <a:solidFill>
                          <a:srgbClr val="000000"/>
                        </a:solidFill>
                        <a:effectLst/>
                        <a:latin typeface="Century Gothic" panose="020B0502020202020204" pitchFamily="34" charset="0"/>
                      </a:endParaRP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53999490"/>
                  </a:ext>
                </a:extLst>
              </a:tr>
            </a:tbl>
          </a:graphicData>
        </a:graphic>
      </p:graphicFrame>
      <p:cxnSp>
        <p:nvCxnSpPr>
          <p:cNvPr id="3" name="Straight Connector 2">
            <a:extLst>
              <a:ext uri="{FF2B5EF4-FFF2-40B4-BE49-F238E27FC236}">
                <a16:creationId xmlns="" xmlns:a16="http://schemas.microsoft.com/office/drawing/2014/main" id="{9842959A-9AC5-443E-933D-E215E5C900A0}"/>
              </a:ext>
            </a:extLst>
          </p:cNvPr>
          <p:cNvCxnSpPr/>
          <p:nvPr/>
        </p:nvCxnSpPr>
        <p:spPr>
          <a:xfrm>
            <a:off x="1342320" y="4132121"/>
            <a:ext cx="0" cy="216412"/>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125371FD-2843-4AFD-BE24-B5EE27AE909E}"/>
              </a:ext>
            </a:extLst>
          </p:cNvPr>
          <p:cNvCxnSpPr/>
          <p:nvPr/>
        </p:nvCxnSpPr>
        <p:spPr>
          <a:xfrm>
            <a:off x="2478831" y="4213839"/>
            <a:ext cx="0" cy="216412"/>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7821FAD0-0B39-4140-AA1B-09C1896DB7A6}"/>
              </a:ext>
            </a:extLst>
          </p:cNvPr>
          <p:cNvCxnSpPr/>
          <p:nvPr/>
        </p:nvCxnSpPr>
        <p:spPr>
          <a:xfrm>
            <a:off x="3719516" y="4188451"/>
            <a:ext cx="0" cy="216412"/>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7F45BBA2-0D7E-4834-A582-8E6C349ED1CD}"/>
              </a:ext>
            </a:extLst>
          </p:cNvPr>
          <p:cNvCxnSpPr/>
          <p:nvPr/>
        </p:nvCxnSpPr>
        <p:spPr>
          <a:xfrm>
            <a:off x="4787690" y="4114454"/>
            <a:ext cx="0" cy="216412"/>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 xmlns:a16="http://schemas.microsoft.com/office/drawing/2014/main" id="{48BB2D56-DEA3-4F81-9437-BCAA1352D476}"/>
              </a:ext>
            </a:extLst>
          </p:cNvPr>
          <p:cNvGrpSpPr/>
          <p:nvPr/>
        </p:nvGrpSpPr>
        <p:grpSpPr>
          <a:xfrm>
            <a:off x="433337" y="7209698"/>
            <a:ext cx="5045091" cy="233315"/>
            <a:chOff x="433337" y="7235825"/>
            <a:chExt cx="5045091" cy="233315"/>
          </a:xfrm>
        </p:grpSpPr>
        <p:cxnSp>
          <p:nvCxnSpPr>
            <p:cNvPr id="38" name="Straight Connector 37">
              <a:extLst>
                <a:ext uri="{FF2B5EF4-FFF2-40B4-BE49-F238E27FC236}">
                  <a16:creationId xmlns="" xmlns:a16="http://schemas.microsoft.com/office/drawing/2014/main" id="{3090D49B-2CDD-4C10-B527-2609D6A263B4}"/>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40" name="TextBox 39">
              <a:extLst>
                <a:ext uri="{FF2B5EF4-FFF2-40B4-BE49-F238E27FC236}">
                  <a16:creationId xmlns="" xmlns:a16="http://schemas.microsoft.com/office/drawing/2014/main" id="{05B76049-FEE5-443C-B9A5-3628BDC3B847}"/>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18</a:t>
              </a:r>
            </a:p>
          </p:txBody>
        </p:sp>
      </p:grpSp>
    </p:spTree>
    <p:extLst>
      <p:ext uri="{BB962C8B-B14F-4D97-AF65-F5344CB8AC3E}">
        <p14:creationId xmlns:p14="http://schemas.microsoft.com/office/powerpoint/2010/main" val="3277570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e 50"/>
          <p:cNvGraphicFramePr>
            <a:graphicFrameLocks noGrp="1"/>
          </p:cNvGraphicFramePr>
          <p:nvPr>
            <p:extLst>
              <p:ext uri="{D42A27DB-BD31-4B8C-83A1-F6EECF244321}">
                <p14:modId xmlns:p14="http://schemas.microsoft.com/office/powerpoint/2010/main" val="1993582864"/>
              </p:ext>
            </p:extLst>
          </p:nvPr>
        </p:nvGraphicFramePr>
        <p:xfrm>
          <a:off x="324154" y="1879032"/>
          <a:ext cx="4505218" cy="2100274"/>
        </p:xfrm>
        <a:graphic>
          <a:graphicData uri="http://schemas.openxmlformats.org/drawingml/2006/table">
            <a:tbl>
              <a:tblPr firstRow="1" bandRow="1"/>
              <a:tblGrid>
                <a:gridCol w="1567696">
                  <a:extLst>
                    <a:ext uri="{9D8B030D-6E8A-4147-A177-3AD203B41FA5}">
                      <a16:colId xmlns="" xmlns:a16="http://schemas.microsoft.com/office/drawing/2014/main" val="20000"/>
                    </a:ext>
                  </a:extLst>
                </a:gridCol>
                <a:gridCol w="1411675">
                  <a:extLst>
                    <a:ext uri="{9D8B030D-6E8A-4147-A177-3AD203B41FA5}">
                      <a16:colId xmlns="" xmlns:a16="http://schemas.microsoft.com/office/drawing/2014/main" val="20001"/>
                    </a:ext>
                  </a:extLst>
                </a:gridCol>
                <a:gridCol w="1525847">
                  <a:extLst>
                    <a:ext uri="{9D8B030D-6E8A-4147-A177-3AD203B41FA5}">
                      <a16:colId xmlns="" xmlns:a16="http://schemas.microsoft.com/office/drawing/2014/main" val="1014106346"/>
                    </a:ext>
                  </a:extLst>
                </a:gridCol>
              </a:tblGrid>
              <a:tr h="169848">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3945925495"/>
                  </a:ext>
                </a:extLst>
              </a:tr>
              <a:tr h="169848">
                <a:tc rowSpan="5">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en-GB" sz="700" dirty="0">
                          <a:latin typeface="Century Gothic" panose="020B0502020202020204" pitchFamily="34" charset="0"/>
                          <a:cs typeface="Arial" panose="020B0604020202020204" pitchFamily="34" charset="0"/>
                        </a:rPr>
                        <a:t>Ultra stijlvolle alle zwarte paneel, met getextureerde poeder gecoat aluminium kap en glans zwart acryl facia trim over een taaie metalen achterplaat. Compleet met moderne witte Verlichte drukknop.</a:t>
                      </a: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GSM-5IMP</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 * beperkte connectiviteit</a:t>
                      </a:r>
                      <a:br>
                        <a:rPr lang="en-GB" sz="600" b="0" dirty="0">
                          <a:solidFill>
                            <a:schemeClr val="tx1"/>
                          </a:solidFill>
                          <a:latin typeface="Century Gothic" panose="020B0502020202020204" pitchFamily="34" charset="0"/>
                        </a:rPr>
                      </a:b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91458">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GSM-5IMP/3GE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95514">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PRIME6-IMP/4GE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80344">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PRIME6-IMP/4GA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USA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58441541"/>
                  </a:ext>
                </a:extLst>
              </a:tr>
              <a:tr h="165432">
                <a:tc vMerge="1">
                  <a:txBody>
                    <a:bodyPr/>
                    <a:lstStyle/>
                    <a:p>
                      <a:endParaRPr lang="en-GB"/>
                    </a:p>
                  </a:txBody>
                  <a:tcPr/>
                </a:tc>
                <a:tc>
                  <a:txBody>
                    <a:bodyPr/>
                    <a:lstStyle/>
                    <a:p>
                      <a:pPr algn="l"/>
                      <a:r>
                        <a:rPr lang="en-GB" sz="600" b="0" dirty="0">
                          <a:solidFill>
                            <a:schemeClr val="tx1"/>
                          </a:solidFill>
                          <a:latin typeface="Century Gothic" panose="020B0502020202020204" pitchFamily="34" charset="0"/>
                        </a:rPr>
                        <a:t>PRIME6-IMP/4GSA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Australië &amp; NZ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81669376"/>
                  </a:ext>
                </a:extLst>
              </a:tr>
            </a:tbl>
          </a:graphicData>
        </a:graphic>
      </p:graphicFrame>
      <p:graphicFrame>
        <p:nvGraphicFramePr>
          <p:cNvPr id="43" name="Table 42">
            <a:extLst>
              <a:ext uri="{FF2B5EF4-FFF2-40B4-BE49-F238E27FC236}">
                <a16:creationId xmlns="" xmlns:a16="http://schemas.microsoft.com/office/drawing/2014/main" id="{B2F139A8-B24E-4F73-BC97-D5F0B6FA4141}"/>
              </a:ext>
            </a:extLst>
          </p:cNvPr>
          <p:cNvGraphicFramePr>
            <a:graphicFrameLocks noGrp="1"/>
          </p:cNvGraphicFramePr>
          <p:nvPr>
            <p:extLst>
              <p:ext uri="{D42A27DB-BD31-4B8C-83A1-F6EECF244321}">
                <p14:modId xmlns:p14="http://schemas.microsoft.com/office/powerpoint/2010/main" val="3843031348"/>
              </p:ext>
            </p:extLst>
          </p:nvPr>
        </p:nvGraphicFramePr>
        <p:xfrm>
          <a:off x="311612" y="4189768"/>
          <a:ext cx="4505218" cy="2591692"/>
        </p:xfrm>
        <a:graphic>
          <a:graphicData uri="http://schemas.openxmlformats.org/drawingml/2006/table">
            <a:tbl>
              <a:tblPr firstRow="1" bandRow="1"/>
              <a:tblGrid>
                <a:gridCol w="1567696">
                  <a:extLst>
                    <a:ext uri="{9D8B030D-6E8A-4147-A177-3AD203B41FA5}">
                      <a16:colId xmlns="" xmlns:a16="http://schemas.microsoft.com/office/drawing/2014/main" val="20000"/>
                    </a:ext>
                  </a:extLst>
                </a:gridCol>
                <a:gridCol w="1411675">
                  <a:extLst>
                    <a:ext uri="{9D8B030D-6E8A-4147-A177-3AD203B41FA5}">
                      <a16:colId xmlns="" xmlns:a16="http://schemas.microsoft.com/office/drawing/2014/main" val="20001"/>
                    </a:ext>
                  </a:extLst>
                </a:gridCol>
                <a:gridCol w="1525847">
                  <a:extLst>
                    <a:ext uri="{9D8B030D-6E8A-4147-A177-3AD203B41FA5}">
                      <a16:colId xmlns="" xmlns:a16="http://schemas.microsoft.com/office/drawing/2014/main" val="1014106346"/>
                    </a:ext>
                  </a:extLst>
                </a:gridCol>
              </a:tblGrid>
              <a:tr h="263962">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3945925495"/>
                  </a:ext>
                </a:extLst>
              </a:tr>
              <a:tr h="169848">
                <a:tc rowSpan="5">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en-GB" sz="700" dirty="0">
                          <a:latin typeface="Century Gothic" panose="020B0502020202020204" pitchFamily="34" charset="0"/>
                          <a:cs typeface="Arial" panose="020B0604020202020204" pitchFamily="34" charset="0"/>
                        </a:rPr>
                        <a:t>Ultra stijlvolle alle zwarte paneel, met getextureerde poeder gecoat aluminium kap en glans zwart acryl facia trim over een taaie metalen achterplaat. Compleet met moderne witte verlichte knoppen.</a:t>
                      </a:r>
                    </a:p>
                    <a:p>
                      <a:pPr marL="0" marR="0" lvl="0" indent="0" algn="l" defTabSz="697401" rtl="0" eaLnBrk="1" fontAlgn="auto" latinLnBrk="0" hangingPunct="1">
                        <a:lnSpc>
                          <a:spcPct val="100000"/>
                        </a:lnSpc>
                        <a:spcBef>
                          <a:spcPts val="0"/>
                        </a:spcBef>
                        <a:spcAft>
                          <a:spcPts val="0"/>
                        </a:spcAft>
                        <a:buClrTx/>
                        <a:buSzTx/>
                        <a:buFontTx/>
                        <a:buNone/>
                        <a:tabLst/>
                        <a:defRPr/>
                      </a:pPr>
                      <a:r>
                        <a:rPr lang="en-GB" sz="700" dirty="0">
                          <a:latin typeface="Century Gothic" panose="020B0502020202020204" pitchFamily="34" charset="0"/>
                          <a:cs typeface="Arial" panose="020B0604020202020204" pitchFamily="34" charset="0"/>
                        </a:rPr>
                        <a:t/>
                      </a:r>
                      <a:br>
                        <a:rPr lang="en-GB" sz="700" dirty="0">
                          <a:latin typeface="Century Gothic" panose="020B0502020202020204" pitchFamily="34" charset="0"/>
                          <a:cs typeface="Arial" panose="020B0604020202020204" pitchFamily="34" charset="0"/>
                        </a:rPr>
                      </a:br>
                      <a:endParaRPr lang="en-GB" sz="700" baseline="0" dirty="0">
                        <a:latin typeface="Century Gothic" panose="020B0502020202020204" pitchFamily="34" charset="0"/>
                        <a:cs typeface="Arial" panose="020B0604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GSM-5IMPK</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 * beperkte connectiviteit</a:t>
                      </a:r>
                      <a:br>
                        <a:rPr lang="en-GB" sz="600" b="0" dirty="0">
                          <a:solidFill>
                            <a:schemeClr val="tx1"/>
                          </a:solidFill>
                          <a:latin typeface="Century Gothic" panose="020B0502020202020204" pitchFamily="34" charset="0"/>
                        </a:rPr>
                      </a:b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91458">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GSM-5IMPK/3GE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95514">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PRIME6-IMPK/4GE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80344">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PRIME6-IMPK/4GA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USA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58441541"/>
                  </a:ext>
                </a:extLst>
              </a:tr>
              <a:tr h="165432">
                <a:tc vMerge="1">
                  <a:txBody>
                    <a:bodyPr/>
                    <a:lstStyle/>
                    <a:p>
                      <a:endParaRPr lang="en-GB"/>
                    </a:p>
                  </a:txBody>
                  <a:tcPr/>
                </a:tc>
                <a:tc>
                  <a:txBody>
                    <a:bodyPr/>
                    <a:lstStyle/>
                    <a:p>
                      <a:pPr algn="l"/>
                      <a:r>
                        <a:rPr lang="en-GB" sz="600" b="0" dirty="0">
                          <a:solidFill>
                            <a:schemeClr val="tx1"/>
                          </a:solidFill>
                          <a:latin typeface="Century Gothic" panose="020B0502020202020204" pitchFamily="34" charset="0"/>
                        </a:rPr>
                        <a:t>PRIME6-IMPK/4GSA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Australië &amp; NZ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81669376"/>
                  </a:ext>
                </a:extLst>
              </a:tr>
            </a:tbl>
          </a:graphicData>
        </a:graphic>
      </p:graphicFrame>
      <p:sp>
        <p:nvSpPr>
          <p:cNvPr id="49" name="Rectangle 48"/>
          <p:cNvSpPr/>
          <p:nvPr/>
        </p:nvSpPr>
        <p:spPr>
          <a:xfrm>
            <a:off x="230306" y="4008814"/>
            <a:ext cx="4710694" cy="207506"/>
          </a:xfrm>
          <a:prstGeom prst="rect">
            <a:avLst/>
          </a:prstGeom>
        </p:spPr>
        <p:txBody>
          <a:bodyPr wrap="square" lIns="69736" tIns="34868" rIns="69736" bIns="34868">
            <a:spAutoFit/>
          </a:bodyPr>
          <a:lstStyle/>
          <a:p>
            <a:pPr algn="ctr"/>
            <a:r>
              <a:rPr lang="en-GB" sz="891" spc="458" dirty="0">
                <a:solidFill>
                  <a:schemeClr val="bg1">
                    <a:lumMod val="50000"/>
                  </a:schemeClr>
                </a:solidFill>
                <a:latin typeface="Century Gothic" panose="020B0502020202020204" pitchFamily="34" charset="0"/>
              </a:rPr>
              <a:t>Imperial Panel with Keypad</a:t>
            </a:r>
          </a:p>
        </p:txBody>
      </p:sp>
      <p:sp>
        <p:nvSpPr>
          <p:cNvPr id="52" name="Rectangle 51"/>
          <p:cNvSpPr/>
          <p:nvPr/>
        </p:nvSpPr>
        <p:spPr>
          <a:xfrm>
            <a:off x="284217" y="1633184"/>
            <a:ext cx="4821348" cy="207506"/>
          </a:xfrm>
          <a:prstGeom prst="rect">
            <a:avLst/>
          </a:prstGeom>
        </p:spPr>
        <p:txBody>
          <a:bodyPr wrap="square" lIns="69736" tIns="34868" rIns="69736" bIns="34868">
            <a:spAutoFit/>
          </a:bodyPr>
          <a:lstStyle/>
          <a:p>
            <a:pPr algn="ctr"/>
            <a:r>
              <a:rPr lang="en-GB" sz="891" spc="411" dirty="0">
                <a:solidFill>
                  <a:schemeClr val="bg1">
                    <a:lumMod val="50000"/>
                  </a:schemeClr>
                </a:solidFill>
                <a:latin typeface="Century Gothic" panose="020B0502020202020204" pitchFamily="34" charset="0"/>
              </a:rPr>
              <a:t>Imperial Panel</a:t>
            </a:r>
          </a:p>
        </p:txBody>
      </p:sp>
      <p:sp>
        <p:nvSpPr>
          <p:cNvPr id="29" name="TextBox 28">
            <a:extLst>
              <a:ext uri="{FF2B5EF4-FFF2-40B4-BE49-F238E27FC236}">
                <a16:creationId xmlns="" xmlns:a16="http://schemas.microsoft.com/office/drawing/2014/main" id="{E230F060-D26C-46AC-A6EE-7D5694C1F793}"/>
              </a:ext>
            </a:extLst>
          </p:cNvPr>
          <p:cNvSpPr txBox="1"/>
          <p:nvPr/>
        </p:nvSpPr>
        <p:spPr>
          <a:xfrm>
            <a:off x="1016411" y="1319958"/>
            <a:ext cx="3291355" cy="282257"/>
          </a:xfrm>
          <a:prstGeom prst="rect">
            <a:avLst/>
          </a:prstGeom>
          <a:noFill/>
        </p:spPr>
        <p:txBody>
          <a:bodyPr wrap="square" rtlCol="0">
            <a:spAutoFit/>
          </a:bodyPr>
          <a:lstStyle/>
          <a:p>
            <a:pPr algn="ctr"/>
            <a:r>
              <a:rPr lang="en-GB" sz="1234" spc="453" dirty="0"/>
              <a:t>Advanced GSM Intercom</a:t>
            </a:r>
          </a:p>
        </p:txBody>
      </p:sp>
      <p:pic>
        <p:nvPicPr>
          <p:cNvPr id="30" name="Picture 29">
            <a:extLst>
              <a:ext uri="{FF2B5EF4-FFF2-40B4-BE49-F238E27FC236}">
                <a16:creationId xmlns="" xmlns:a16="http://schemas.microsoft.com/office/drawing/2014/main" id="{051FFE4C-D013-4D01-BF7B-136CCE62B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388" y="697461"/>
            <a:ext cx="3893427" cy="980270"/>
          </a:xfrm>
          <a:prstGeom prst="rect">
            <a:avLst/>
          </a:prstGeom>
        </p:spPr>
      </p:pic>
      <p:sp>
        <p:nvSpPr>
          <p:cNvPr id="2" name="Rectangle 1">
            <a:extLst>
              <a:ext uri="{FF2B5EF4-FFF2-40B4-BE49-F238E27FC236}">
                <a16:creationId xmlns="" xmlns:a16="http://schemas.microsoft.com/office/drawing/2014/main" id="{6AD5C931-1209-4C8E-B58A-7F7CD4E32C0D}"/>
              </a:ext>
            </a:extLst>
          </p:cNvPr>
          <p:cNvSpPr/>
          <p:nvPr/>
        </p:nvSpPr>
        <p:spPr>
          <a:xfrm>
            <a:off x="2756899" y="2932365"/>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endParaRPr lang="en-US" sz="1000" cap="none" spc="0" dirty="0">
              <a:ln/>
              <a:effectLst/>
              <a:latin typeface="Arial" panose="020B0604020202020204" pitchFamily="34" charset="0"/>
              <a:cs typeface="Arial" panose="020B0604020202020204" pitchFamily="34" charset="0"/>
            </a:endParaRPr>
          </a:p>
        </p:txBody>
      </p:sp>
      <p:sp>
        <p:nvSpPr>
          <p:cNvPr id="38" name="Rectangle 37">
            <a:extLst>
              <a:ext uri="{FF2B5EF4-FFF2-40B4-BE49-F238E27FC236}">
                <a16:creationId xmlns="" xmlns:a16="http://schemas.microsoft.com/office/drawing/2014/main" id="{743C0D3E-6F04-45AD-A558-792EF77A1473}"/>
              </a:ext>
            </a:extLst>
          </p:cNvPr>
          <p:cNvSpPr/>
          <p:nvPr/>
        </p:nvSpPr>
        <p:spPr>
          <a:xfrm>
            <a:off x="2743200" y="3112503"/>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r>
              <a:rPr lang="en-US" sz="1200" b="1" dirty="0">
                <a:ln/>
                <a:solidFill>
                  <a:srgbClr val="0070C0"/>
                </a:solidFill>
                <a:latin typeface="Impact" panose="020B0806030902050204" pitchFamily="34" charset="0"/>
              </a:rPr>
              <a:t>3</a:t>
            </a:r>
            <a:r>
              <a:rPr lang="en-US" sz="1200" b="1" dirty="0">
                <a:ln/>
                <a:solidFill>
                  <a:schemeClr val="tx1">
                    <a:lumMod val="50000"/>
                    <a:lumOff val="50000"/>
                  </a:schemeClr>
                </a:solidFill>
                <a:latin typeface="Impact" panose="020B0806030902050204" pitchFamily="34" charset="0"/>
              </a:rPr>
              <a:t>G</a:t>
            </a:r>
          </a:p>
        </p:txBody>
      </p:sp>
      <p:sp>
        <p:nvSpPr>
          <p:cNvPr id="39" name="Rectangle 38">
            <a:extLst>
              <a:ext uri="{FF2B5EF4-FFF2-40B4-BE49-F238E27FC236}">
                <a16:creationId xmlns="" xmlns:a16="http://schemas.microsoft.com/office/drawing/2014/main" id="{67C7D8E1-B20E-466A-878A-4666E9F08FA3}"/>
              </a:ext>
            </a:extLst>
          </p:cNvPr>
          <p:cNvSpPr/>
          <p:nvPr/>
        </p:nvSpPr>
        <p:spPr>
          <a:xfrm>
            <a:off x="2743200" y="3306692"/>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40" name="Rectangle 39">
            <a:extLst>
              <a:ext uri="{FF2B5EF4-FFF2-40B4-BE49-F238E27FC236}">
                <a16:creationId xmlns="" xmlns:a16="http://schemas.microsoft.com/office/drawing/2014/main" id="{C190292A-C840-47DB-B1F1-19295662D973}"/>
              </a:ext>
            </a:extLst>
          </p:cNvPr>
          <p:cNvSpPr/>
          <p:nvPr/>
        </p:nvSpPr>
        <p:spPr>
          <a:xfrm>
            <a:off x="2743200" y="3493216"/>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rgbClr val="0070C0"/>
                </a:solidFill>
                <a:effectLst/>
                <a:latin typeface="Impact" panose="020B0806030902050204" pitchFamily="34" charset="0"/>
              </a:rPr>
              <a:t>3</a:t>
            </a:r>
            <a:r>
              <a:rPr lang="en-US" sz="1200" b="1" cap="none" spc="0" dirty="0">
                <a:ln/>
                <a:solidFill>
                  <a:schemeClr val="tx1">
                    <a:lumMod val="50000"/>
                    <a:lumOff val="50000"/>
                  </a:schemeClr>
                </a:solidFill>
                <a:effectLst/>
                <a:latin typeface="Impact" panose="020B0806030902050204" pitchFamily="34" charset="0"/>
              </a:rPr>
              <a:t>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41" name="Rectangle 40">
            <a:extLst>
              <a:ext uri="{FF2B5EF4-FFF2-40B4-BE49-F238E27FC236}">
                <a16:creationId xmlns="" xmlns:a16="http://schemas.microsoft.com/office/drawing/2014/main" id="{B2C61B50-C097-49AF-B045-7A9DBD416A42}"/>
              </a:ext>
            </a:extLst>
          </p:cNvPr>
          <p:cNvSpPr/>
          <p:nvPr/>
        </p:nvSpPr>
        <p:spPr>
          <a:xfrm>
            <a:off x="2743200" y="3668253"/>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rgbClr val="0070C0"/>
                </a:solidFill>
                <a:effectLst/>
                <a:latin typeface="Impact" panose="020B0806030902050204" pitchFamily="34" charset="0"/>
              </a:rPr>
              <a:t>3</a:t>
            </a:r>
            <a:r>
              <a:rPr lang="en-US" sz="1200" b="1" cap="none" spc="0" dirty="0">
                <a:ln/>
                <a:solidFill>
                  <a:schemeClr val="tx1">
                    <a:lumMod val="50000"/>
                    <a:lumOff val="50000"/>
                  </a:schemeClr>
                </a:solidFill>
                <a:effectLst/>
                <a:latin typeface="Impact" panose="020B0806030902050204" pitchFamily="34" charset="0"/>
              </a:rPr>
              <a:t>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45" name="Rectangle 44">
            <a:extLst>
              <a:ext uri="{FF2B5EF4-FFF2-40B4-BE49-F238E27FC236}">
                <a16:creationId xmlns="" xmlns:a16="http://schemas.microsoft.com/office/drawing/2014/main" id="{111A62F6-3383-4829-B566-2588E254367B}"/>
              </a:ext>
            </a:extLst>
          </p:cNvPr>
          <p:cNvSpPr/>
          <p:nvPr/>
        </p:nvSpPr>
        <p:spPr>
          <a:xfrm>
            <a:off x="2756899" y="5685220"/>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endParaRPr lang="en-US" sz="1000" cap="none" spc="0" dirty="0">
              <a:ln/>
              <a:effectLst/>
              <a:latin typeface="Arial" panose="020B0604020202020204" pitchFamily="34" charset="0"/>
              <a:cs typeface="Arial" panose="020B0604020202020204" pitchFamily="34" charset="0"/>
            </a:endParaRPr>
          </a:p>
        </p:txBody>
      </p:sp>
      <p:sp>
        <p:nvSpPr>
          <p:cNvPr id="46" name="Rectangle 45">
            <a:extLst>
              <a:ext uri="{FF2B5EF4-FFF2-40B4-BE49-F238E27FC236}">
                <a16:creationId xmlns="" xmlns:a16="http://schemas.microsoft.com/office/drawing/2014/main" id="{8518C85F-DD43-47FD-8603-BE872651B2E3}"/>
              </a:ext>
            </a:extLst>
          </p:cNvPr>
          <p:cNvSpPr/>
          <p:nvPr/>
        </p:nvSpPr>
        <p:spPr>
          <a:xfrm>
            <a:off x="2743200" y="5865358"/>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r>
              <a:rPr lang="en-US" sz="1200" b="1" dirty="0">
                <a:ln/>
                <a:solidFill>
                  <a:srgbClr val="0070C0"/>
                </a:solidFill>
                <a:latin typeface="Impact" panose="020B0806030902050204" pitchFamily="34" charset="0"/>
              </a:rPr>
              <a:t>3</a:t>
            </a:r>
            <a:r>
              <a:rPr lang="en-US" sz="1200" b="1" dirty="0">
                <a:ln/>
                <a:solidFill>
                  <a:schemeClr val="tx1">
                    <a:lumMod val="50000"/>
                    <a:lumOff val="50000"/>
                  </a:schemeClr>
                </a:solidFill>
                <a:latin typeface="Impact" panose="020B0806030902050204" pitchFamily="34" charset="0"/>
              </a:rPr>
              <a:t>G</a:t>
            </a:r>
          </a:p>
        </p:txBody>
      </p:sp>
      <p:sp>
        <p:nvSpPr>
          <p:cNvPr id="48" name="Rectangle 47">
            <a:extLst>
              <a:ext uri="{FF2B5EF4-FFF2-40B4-BE49-F238E27FC236}">
                <a16:creationId xmlns="" xmlns:a16="http://schemas.microsoft.com/office/drawing/2014/main" id="{1E9F7D6D-49C4-4CC7-B5DF-BFAA6CA9F1EB}"/>
              </a:ext>
            </a:extLst>
          </p:cNvPr>
          <p:cNvSpPr/>
          <p:nvPr/>
        </p:nvSpPr>
        <p:spPr>
          <a:xfrm>
            <a:off x="2743200" y="6059547"/>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50" name="Rectangle 49">
            <a:extLst>
              <a:ext uri="{FF2B5EF4-FFF2-40B4-BE49-F238E27FC236}">
                <a16:creationId xmlns="" xmlns:a16="http://schemas.microsoft.com/office/drawing/2014/main" id="{4C4B797F-3CDF-4461-BE92-DF4D1F4742EF}"/>
              </a:ext>
            </a:extLst>
          </p:cNvPr>
          <p:cNvSpPr/>
          <p:nvPr/>
        </p:nvSpPr>
        <p:spPr>
          <a:xfrm>
            <a:off x="2743200" y="6246071"/>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rgbClr val="0070C0"/>
                </a:solidFill>
                <a:effectLst/>
                <a:latin typeface="Impact" panose="020B0806030902050204" pitchFamily="34" charset="0"/>
              </a:rPr>
              <a:t>3</a:t>
            </a:r>
            <a:r>
              <a:rPr lang="en-US" sz="1200" b="1" cap="none" spc="0" dirty="0">
                <a:ln/>
                <a:solidFill>
                  <a:schemeClr val="tx1">
                    <a:lumMod val="50000"/>
                    <a:lumOff val="50000"/>
                  </a:schemeClr>
                </a:solidFill>
                <a:effectLst/>
                <a:latin typeface="Impact" panose="020B0806030902050204" pitchFamily="34" charset="0"/>
              </a:rPr>
              <a:t>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53" name="Rectangle 52">
            <a:extLst>
              <a:ext uri="{FF2B5EF4-FFF2-40B4-BE49-F238E27FC236}">
                <a16:creationId xmlns="" xmlns:a16="http://schemas.microsoft.com/office/drawing/2014/main" id="{D86B8500-9549-4CF3-BD9B-C3E32E6A908C}"/>
              </a:ext>
            </a:extLst>
          </p:cNvPr>
          <p:cNvSpPr/>
          <p:nvPr/>
        </p:nvSpPr>
        <p:spPr>
          <a:xfrm>
            <a:off x="2743200" y="6421108"/>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rgbClr val="0070C0"/>
                </a:solidFill>
                <a:effectLst/>
                <a:latin typeface="Impact" panose="020B0806030902050204" pitchFamily="34" charset="0"/>
              </a:rPr>
              <a:t>3</a:t>
            </a:r>
            <a:r>
              <a:rPr lang="en-US" sz="1200" b="1" cap="none" spc="0" dirty="0">
                <a:ln/>
                <a:solidFill>
                  <a:schemeClr val="tx1">
                    <a:lumMod val="50000"/>
                    <a:lumOff val="50000"/>
                  </a:schemeClr>
                </a:solidFill>
                <a:effectLst/>
                <a:latin typeface="Impact" panose="020B0806030902050204" pitchFamily="34" charset="0"/>
              </a:rPr>
              <a:t>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pic>
        <p:nvPicPr>
          <p:cNvPr id="34" name="Picture 3">
            <a:extLst>
              <a:ext uri="{FF2B5EF4-FFF2-40B4-BE49-F238E27FC236}">
                <a16:creationId xmlns="" xmlns:a16="http://schemas.microsoft.com/office/drawing/2014/main" id="{D4578867-DA29-4B17-B630-08C47DFEB863}"/>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9238"/>
          <a:stretch/>
        </p:blipFill>
        <p:spPr bwMode="auto">
          <a:xfrm>
            <a:off x="2057593" y="4241324"/>
            <a:ext cx="2869778" cy="149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a:extLst>
              <a:ext uri="{FF2B5EF4-FFF2-40B4-BE49-F238E27FC236}">
                <a16:creationId xmlns="" xmlns:a16="http://schemas.microsoft.com/office/drawing/2014/main" id="{7D2C984C-CB9A-4DE4-ACA9-20033C5F6D05}"/>
              </a:ext>
            </a:extLst>
          </p:cNvPr>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38238" t="41069" r="14966" b="20527"/>
          <a:stretch/>
        </p:blipFill>
        <p:spPr bwMode="auto">
          <a:xfrm>
            <a:off x="1922877" y="1839995"/>
            <a:ext cx="2820094" cy="1093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 xmlns:a16="http://schemas.microsoft.com/office/drawing/2014/main" id="{25F067A5-B8A1-429F-91F6-1B3852CCE4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411" y="2019532"/>
            <a:ext cx="524430" cy="952714"/>
          </a:xfrm>
          <a:prstGeom prst="rect">
            <a:avLst/>
          </a:prstGeom>
        </p:spPr>
      </p:pic>
      <p:pic>
        <p:nvPicPr>
          <p:cNvPr id="36" name="Picture 35">
            <a:extLst>
              <a:ext uri="{FF2B5EF4-FFF2-40B4-BE49-F238E27FC236}">
                <a16:creationId xmlns="" xmlns:a16="http://schemas.microsoft.com/office/drawing/2014/main" id="{76151FC9-4654-4263-81EE-65E5AE781C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2346" y="4724923"/>
            <a:ext cx="524430" cy="952714"/>
          </a:xfrm>
          <a:prstGeom prst="rect">
            <a:avLst/>
          </a:prstGeom>
        </p:spPr>
      </p:pic>
      <p:grpSp>
        <p:nvGrpSpPr>
          <p:cNvPr id="25" name="Group 24">
            <a:extLst>
              <a:ext uri="{FF2B5EF4-FFF2-40B4-BE49-F238E27FC236}">
                <a16:creationId xmlns="" xmlns:a16="http://schemas.microsoft.com/office/drawing/2014/main" id="{A404F807-7C80-44B4-9407-818E92AAF341}"/>
              </a:ext>
            </a:extLst>
          </p:cNvPr>
          <p:cNvGrpSpPr/>
          <p:nvPr/>
        </p:nvGrpSpPr>
        <p:grpSpPr>
          <a:xfrm>
            <a:off x="433337" y="254810"/>
            <a:ext cx="4864341" cy="299372"/>
            <a:chOff x="433337" y="254810"/>
            <a:chExt cx="4864341" cy="299372"/>
          </a:xfrm>
        </p:grpSpPr>
        <p:pic>
          <p:nvPicPr>
            <p:cNvPr id="26" name="Picture 25">
              <a:extLst>
                <a:ext uri="{FF2B5EF4-FFF2-40B4-BE49-F238E27FC236}">
                  <a16:creationId xmlns="" xmlns:a16="http://schemas.microsoft.com/office/drawing/2014/main" id="{3DD20A2A-E2B2-48CA-8D65-10E6D79280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27" name="Straight Connector 26">
              <a:extLst>
                <a:ext uri="{FF2B5EF4-FFF2-40B4-BE49-F238E27FC236}">
                  <a16:creationId xmlns="" xmlns:a16="http://schemas.microsoft.com/office/drawing/2014/main" id="{17A69A66-8E00-4F0F-A3CF-0F8539F40ECA}"/>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28" name="TextBox 27">
              <a:extLst>
                <a:ext uri="{FF2B5EF4-FFF2-40B4-BE49-F238E27FC236}">
                  <a16:creationId xmlns="" xmlns:a16="http://schemas.microsoft.com/office/drawing/2014/main" id="{B2537F0D-414A-4ACC-9C6F-9FFECC6C0A5E}"/>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CELLCOM PRIME</a:t>
              </a:r>
            </a:p>
          </p:txBody>
        </p:sp>
      </p:grpSp>
      <p:pic>
        <p:nvPicPr>
          <p:cNvPr id="9" name="Picture 8">
            <a:extLst>
              <a:ext uri="{FF2B5EF4-FFF2-40B4-BE49-F238E27FC236}">
                <a16:creationId xmlns="" xmlns:a16="http://schemas.microsoft.com/office/drawing/2014/main" id="{C6D0E01B-3418-4E01-B564-8903484FB01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9470" r="56212" b="7819"/>
          <a:stretch/>
        </p:blipFill>
        <p:spPr>
          <a:xfrm>
            <a:off x="385575" y="1888780"/>
            <a:ext cx="701353" cy="952715"/>
          </a:xfrm>
          <a:prstGeom prst="rect">
            <a:avLst/>
          </a:prstGeom>
        </p:spPr>
      </p:pic>
      <p:grpSp>
        <p:nvGrpSpPr>
          <p:cNvPr id="44" name="Group 43">
            <a:extLst>
              <a:ext uri="{FF2B5EF4-FFF2-40B4-BE49-F238E27FC236}">
                <a16:creationId xmlns="" xmlns:a16="http://schemas.microsoft.com/office/drawing/2014/main" id="{514ADE62-9CAF-483F-8ADE-AD19D9198E8A}"/>
              </a:ext>
            </a:extLst>
          </p:cNvPr>
          <p:cNvGrpSpPr/>
          <p:nvPr/>
        </p:nvGrpSpPr>
        <p:grpSpPr>
          <a:xfrm>
            <a:off x="-146132" y="7209698"/>
            <a:ext cx="5041982" cy="233315"/>
            <a:chOff x="-146132" y="7235825"/>
            <a:chExt cx="5041982" cy="233315"/>
          </a:xfrm>
        </p:grpSpPr>
        <p:cxnSp>
          <p:nvCxnSpPr>
            <p:cNvPr id="47" name="Straight Connector 46">
              <a:extLst>
                <a:ext uri="{FF2B5EF4-FFF2-40B4-BE49-F238E27FC236}">
                  <a16:creationId xmlns="" xmlns:a16="http://schemas.microsoft.com/office/drawing/2014/main" id="{7AF860DE-82C9-49F9-A5FC-958597C5EB97}"/>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54" name="TextBox 53">
              <a:extLst>
                <a:ext uri="{FF2B5EF4-FFF2-40B4-BE49-F238E27FC236}">
                  <a16:creationId xmlns="" xmlns:a16="http://schemas.microsoft.com/office/drawing/2014/main" id="{BB3D41F5-C502-4919-B2CE-55E31D9A3115}"/>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19</a:t>
              </a:r>
            </a:p>
          </p:txBody>
        </p:sp>
      </p:grpSp>
      <p:pic>
        <p:nvPicPr>
          <p:cNvPr id="12" name="Picture 11">
            <a:extLst>
              <a:ext uri="{FF2B5EF4-FFF2-40B4-BE49-F238E27FC236}">
                <a16:creationId xmlns="" xmlns:a16="http://schemas.microsoft.com/office/drawing/2014/main" id="{564267C5-2677-42CF-B971-296BF93ACF9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756" r="60796"/>
          <a:stretch/>
        </p:blipFill>
        <p:spPr>
          <a:xfrm>
            <a:off x="510820" y="4251937"/>
            <a:ext cx="631526" cy="1318408"/>
          </a:xfrm>
          <a:prstGeom prst="rect">
            <a:avLst/>
          </a:prstGeom>
        </p:spPr>
      </p:pic>
      <p:grpSp>
        <p:nvGrpSpPr>
          <p:cNvPr id="77" name="Group 76">
            <a:extLst>
              <a:ext uri="{FF2B5EF4-FFF2-40B4-BE49-F238E27FC236}">
                <a16:creationId xmlns="" xmlns:a16="http://schemas.microsoft.com/office/drawing/2014/main" id="{1D952CF9-15B2-4C2F-99D3-4D72A319C734}"/>
              </a:ext>
            </a:extLst>
          </p:cNvPr>
          <p:cNvGrpSpPr/>
          <p:nvPr/>
        </p:nvGrpSpPr>
        <p:grpSpPr>
          <a:xfrm rot="5633603">
            <a:off x="4722697" y="3244512"/>
            <a:ext cx="169492" cy="405624"/>
            <a:chOff x="335105" y="3244620"/>
            <a:chExt cx="169492" cy="405624"/>
          </a:xfrm>
        </p:grpSpPr>
        <p:sp>
          <p:nvSpPr>
            <p:cNvPr id="78" name="Diagonal Stripe 77">
              <a:extLst>
                <a:ext uri="{FF2B5EF4-FFF2-40B4-BE49-F238E27FC236}">
                  <a16:creationId xmlns="" xmlns:a16="http://schemas.microsoft.com/office/drawing/2014/main" id="{9116F663-0363-4E95-916D-5F679B8B2646}"/>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9" name="TextBox 78">
              <a:extLst>
                <a:ext uri="{FF2B5EF4-FFF2-40B4-BE49-F238E27FC236}">
                  <a16:creationId xmlns="" xmlns:a16="http://schemas.microsoft.com/office/drawing/2014/main" id="{D53809C7-73A7-4115-B12D-C18364A5BCAC}"/>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80" name="Group 79">
            <a:extLst>
              <a:ext uri="{FF2B5EF4-FFF2-40B4-BE49-F238E27FC236}">
                <a16:creationId xmlns="" xmlns:a16="http://schemas.microsoft.com/office/drawing/2014/main" id="{7A2131F8-041F-4578-B430-94EDD4C00C82}"/>
              </a:ext>
            </a:extLst>
          </p:cNvPr>
          <p:cNvGrpSpPr/>
          <p:nvPr/>
        </p:nvGrpSpPr>
        <p:grpSpPr>
          <a:xfrm rot="5633603">
            <a:off x="4722697" y="3434527"/>
            <a:ext cx="169492" cy="405624"/>
            <a:chOff x="335105" y="3244620"/>
            <a:chExt cx="169492" cy="405624"/>
          </a:xfrm>
        </p:grpSpPr>
        <p:sp>
          <p:nvSpPr>
            <p:cNvPr id="81" name="Diagonal Stripe 80">
              <a:extLst>
                <a:ext uri="{FF2B5EF4-FFF2-40B4-BE49-F238E27FC236}">
                  <a16:creationId xmlns="" xmlns:a16="http://schemas.microsoft.com/office/drawing/2014/main" id="{A9D29F41-0609-4C01-BFC6-AB9848B068C0}"/>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2" name="TextBox 81">
              <a:extLst>
                <a:ext uri="{FF2B5EF4-FFF2-40B4-BE49-F238E27FC236}">
                  <a16:creationId xmlns="" xmlns:a16="http://schemas.microsoft.com/office/drawing/2014/main" id="{1E4AE95C-E5E0-46C5-9BED-53764A9A9D59}"/>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83" name="Group 82">
            <a:extLst>
              <a:ext uri="{FF2B5EF4-FFF2-40B4-BE49-F238E27FC236}">
                <a16:creationId xmlns="" xmlns:a16="http://schemas.microsoft.com/office/drawing/2014/main" id="{DD816038-F584-420D-A881-BFCB732F1ECA}"/>
              </a:ext>
            </a:extLst>
          </p:cNvPr>
          <p:cNvGrpSpPr/>
          <p:nvPr/>
        </p:nvGrpSpPr>
        <p:grpSpPr>
          <a:xfrm rot="5633603">
            <a:off x="4729552" y="3622405"/>
            <a:ext cx="169492" cy="405624"/>
            <a:chOff x="335105" y="3244620"/>
            <a:chExt cx="169492" cy="405624"/>
          </a:xfrm>
        </p:grpSpPr>
        <p:sp>
          <p:nvSpPr>
            <p:cNvPr id="84" name="Diagonal Stripe 83">
              <a:extLst>
                <a:ext uri="{FF2B5EF4-FFF2-40B4-BE49-F238E27FC236}">
                  <a16:creationId xmlns="" xmlns:a16="http://schemas.microsoft.com/office/drawing/2014/main" id="{3D71D718-924C-4884-A651-7E0A5705765C}"/>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5" name="TextBox 84">
              <a:extLst>
                <a:ext uri="{FF2B5EF4-FFF2-40B4-BE49-F238E27FC236}">
                  <a16:creationId xmlns="" xmlns:a16="http://schemas.microsoft.com/office/drawing/2014/main" id="{F22A207F-2EC9-4CA4-A450-72BEBAB38DDE}"/>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86" name="Group 85">
            <a:extLst>
              <a:ext uri="{FF2B5EF4-FFF2-40B4-BE49-F238E27FC236}">
                <a16:creationId xmlns="" xmlns:a16="http://schemas.microsoft.com/office/drawing/2014/main" id="{7291A61D-5B28-4C92-B404-F85DFC956203}"/>
              </a:ext>
            </a:extLst>
          </p:cNvPr>
          <p:cNvGrpSpPr/>
          <p:nvPr/>
        </p:nvGrpSpPr>
        <p:grpSpPr>
          <a:xfrm rot="5633603">
            <a:off x="4706294" y="5995234"/>
            <a:ext cx="169492" cy="405624"/>
            <a:chOff x="335105" y="3244620"/>
            <a:chExt cx="169492" cy="405624"/>
          </a:xfrm>
        </p:grpSpPr>
        <p:sp>
          <p:nvSpPr>
            <p:cNvPr id="87" name="Diagonal Stripe 86">
              <a:extLst>
                <a:ext uri="{FF2B5EF4-FFF2-40B4-BE49-F238E27FC236}">
                  <a16:creationId xmlns="" xmlns:a16="http://schemas.microsoft.com/office/drawing/2014/main" id="{677BBD19-4647-49E5-BBE2-BFA800F2D0AB}"/>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8" name="TextBox 87">
              <a:extLst>
                <a:ext uri="{FF2B5EF4-FFF2-40B4-BE49-F238E27FC236}">
                  <a16:creationId xmlns="" xmlns:a16="http://schemas.microsoft.com/office/drawing/2014/main" id="{766D56AB-49EF-41FE-8CA7-47A185DCB98A}"/>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89" name="Group 88">
            <a:extLst>
              <a:ext uri="{FF2B5EF4-FFF2-40B4-BE49-F238E27FC236}">
                <a16:creationId xmlns="" xmlns:a16="http://schemas.microsoft.com/office/drawing/2014/main" id="{E35DA1E1-B33C-44FC-9685-2901C78E99E5}"/>
              </a:ext>
            </a:extLst>
          </p:cNvPr>
          <p:cNvGrpSpPr/>
          <p:nvPr/>
        </p:nvGrpSpPr>
        <p:grpSpPr>
          <a:xfrm rot="5633603">
            <a:off x="4705243" y="6181631"/>
            <a:ext cx="169492" cy="405624"/>
            <a:chOff x="335105" y="3244620"/>
            <a:chExt cx="169492" cy="405624"/>
          </a:xfrm>
        </p:grpSpPr>
        <p:sp>
          <p:nvSpPr>
            <p:cNvPr id="90" name="Diagonal Stripe 89">
              <a:extLst>
                <a:ext uri="{FF2B5EF4-FFF2-40B4-BE49-F238E27FC236}">
                  <a16:creationId xmlns="" xmlns:a16="http://schemas.microsoft.com/office/drawing/2014/main" id="{9542E1D4-9416-49DE-8395-C01F15114EBA}"/>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1" name="TextBox 90">
              <a:extLst>
                <a:ext uri="{FF2B5EF4-FFF2-40B4-BE49-F238E27FC236}">
                  <a16:creationId xmlns="" xmlns:a16="http://schemas.microsoft.com/office/drawing/2014/main" id="{0161574F-7895-4536-9097-417D5DF1C806}"/>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92" name="Group 91">
            <a:extLst>
              <a:ext uri="{FF2B5EF4-FFF2-40B4-BE49-F238E27FC236}">
                <a16:creationId xmlns="" xmlns:a16="http://schemas.microsoft.com/office/drawing/2014/main" id="{7B31F0A3-3514-4A2C-B3FC-E280B8046EC3}"/>
              </a:ext>
            </a:extLst>
          </p:cNvPr>
          <p:cNvGrpSpPr/>
          <p:nvPr/>
        </p:nvGrpSpPr>
        <p:grpSpPr>
          <a:xfrm rot="5633603">
            <a:off x="4708403" y="6358254"/>
            <a:ext cx="169492" cy="405624"/>
            <a:chOff x="335105" y="3244620"/>
            <a:chExt cx="169492" cy="405624"/>
          </a:xfrm>
        </p:grpSpPr>
        <p:sp>
          <p:nvSpPr>
            <p:cNvPr id="93" name="Diagonal Stripe 92">
              <a:extLst>
                <a:ext uri="{FF2B5EF4-FFF2-40B4-BE49-F238E27FC236}">
                  <a16:creationId xmlns="" xmlns:a16="http://schemas.microsoft.com/office/drawing/2014/main" id="{BAA192D6-5E5F-4B41-BEF5-27742A9F72BC}"/>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4" name="TextBox 93">
              <a:extLst>
                <a:ext uri="{FF2B5EF4-FFF2-40B4-BE49-F238E27FC236}">
                  <a16:creationId xmlns="" xmlns:a16="http://schemas.microsoft.com/office/drawing/2014/main" id="{B229F8F2-27CE-4174-8842-822CCB20ADC0}"/>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spTree>
    <p:extLst>
      <p:ext uri="{BB962C8B-B14F-4D97-AF65-F5344CB8AC3E}">
        <p14:creationId xmlns:p14="http://schemas.microsoft.com/office/powerpoint/2010/main" val="3636489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8965" y="1963301"/>
            <a:ext cx="418060" cy="433992"/>
          </a:xfrm>
          <a:prstGeom prst="rect">
            <a:avLst/>
          </a:prstGeom>
        </p:spPr>
      </p:pic>
      <p:sp>
        <p:nvSpPr>
          <p:cNvPr id="49" name="Rectangle 48"/>
          <p:cNvSpPr/>
          <p:nvPr/>
        </p:nvSpPr>
        <p:spPr>
          <a:xfrm>
            <a:off x="419743" y="4075247"/>
            <a:ext cx="4710694" cy="346005"/>
          </a:xfrm>
          <a:prstGeom prst="rect">
            <a:avLst/>
          </a:prstGeom>
        </p:spPr>
        <p:txBody>
          <a:bodyPr wrap="square" lIns="69736" tIns="34868" rIns="69736" bIns="34868">
            <a:spAutoFit/>
          </a:bodyPr>
          <a:lstStyle/>
          <a:p>
            <a:pPr algn="ctr"/>
            <a:r>
              <a:rPr lang="en-GB" sz="891" spc="458" dirty="0">
                <a:solidFill>
                  <a:schemeClr val="bg1">
                    <a:lumMod val="50000"/>
                  </a:schemeClr>
                </a:solidFill>
                <a:latin typeface="Century Gothic" panose="020B0502020202020204" pitchFamily="34" charset="0"/>
              </a:rPr>
              <a:t>Architecturale paneel met toetsen</a:t>
            </a:r>
            <a:br>
              <a:rPr lang="en-GB" sz="891" spc="458" dirty="0">
                <a:solidFill>
                  <a:schemeClr val="bg1">
                    <a:lumMod val="50000"/>
                  </a:schemeClr>
                </a:solidFill>
                <a:latin typeface="Century Gothic" panose="020B0502020202020204" pitchFamily="34" charset="0"/>
              </a:rPr>
            </a:br>
            <a:endParaRPr lang="en-GB" sz="891" spc="458" dirty="0">
              <a:solidFill>
                <a:schemeClr val="bg1">
                  <a:lumMod val="50000"/>
                </a:schemeClr>
              </a:solidFill>
              <a:latin typeface="Century Gothic" panose="020B0502020202020204" pitchFamily="34" charset="0"/>
            </a:endParaRPr>
          </a:p>
        </p:txBody>
      </p:sp>
      <p:sp>
        <p:nvSpPr>
          <p:cNvPr id="52" name="Rectangle 51"/>
          <p:cNvSpPr/>
          <p:nvPr/>
        </p:nvSpPr>
        <p:spPr>
          <a:xfrm>
            <a:off x="283041" y="1735955"/>
            <a:ext cx="4821348" cy="207506"/>
          </a:xfrm>
          <a:prstGeom prst="rect">
            <a:avLst/>
          </a:prstGeom>
        </p:spPr>
        <p:txBody>
          <a:bodyPr wrap="square" lIns="69736" tIns="34868" rIns="69736" bIns="34868">
            <a:spAutoFit/>
          </a:bodyPr>
          <a:lstStyle/>
          <a:p>
            <a:pPr algn="ctr"/>
            <a:r>
              <a:rPr lang="en-GB" sz="891" spc="411" dirty="0">
                <a:solidFill>
                  <a:schemeClr val="bg1">
                    <a:lumMod val="50000"/>
                  </a:schemeClr>
                </a:solidFill>
                <a:latin typeface="Century Gothic" panose="020B0502020202020204" pitchFamily="34" charset="0"/>
              </a:rPr>
              <a:t>Architectural Panel</a:t>
            </a:r>
          </a:p>
        </p:txBody>
      </p:sp>
      <p:pic>
        <p:nvPicPr>
          <p:cNvPr id="21506" name="Picture 2"/>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22259"/>
          <a:stretch/>
        </p:blipFill>
        <p:spPr bwMode="auto">
          <a:xfrm>
            <a:off x="1979596" y="4188990"/>
            <a:ext cx="2752015" cy="150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rotWithShape="1">
          <a:blip r:embed="rId5">
            <a:biLevel thresh="75000"/>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b="7646"/>
          <a:stretch/>
        </p:blipFill>
        <p:spPr bwMode="auto">
          <a:xfrm>
            <a:off x="2178362" y="1790460"/>
            <a:ext cx="2553249" cy="120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a:extLst>
              <a:ext uri="{FF2B5EF4-FFF2-40B4-BE49-F238E27FC236}">
                <a16:creationId xmlns="" xmlns:a16="http://schemas.microsoft.com/office/drawing/2014/main" id="{E230F060-D26C-46AC-A6EE-7D5694C1F793}"/>
              </a:ext>
            </a:extLst>
          </p:cNvPr>
          <p:cNvSpPr txBox="1"/>
          <p:nvPr/>
        </p:nvSpPr>
        <p:spPr>
          <a:xfrm>
            <a:off x="1016411" y="1319958"/>
            <a:ext cx="3291355" cy="282257"/>
          </a:xfrm>
          <a:prstGeom prst="rect">
            <a:avLst/>
          </a:prstGeom>
          <a:noFill/>
        </p:spPr>
        <p:txBody>
          <a:bodyPr wrap="square" rtlCol="0">
            <a:spAutoFit/>
          </a:bodyPr>
          <a:lstStyle/>
          <a:p>
            <a:pPr algn="ctr"/>
            <a:r>
              <a:rPr lang="en-GB" sz="1234" spc="453" dirty="0"/>
              <a:t>Advanced GSM Intercom</a:t>
            </a:r>
          </a:p>
        </p:txBody>
      </p:sp>
      <p:pic>
        <p:nvPicPr>
          <p:cNvPr id="30" name="Picture 29">
            <a:extLst>
              <a:ext uri="{FF2B5EF4-FFF2-40B4-BE49-F238E27FC236}">
                <a16:creationId xmlns="" xmlns:a16="http://schemas.microsoft.com/office/drawing/2014/main" id="{051FFE4C-D013-4D01-BF7B-136CCE62B3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388" y="697461"/>
            <a:ext cx="3893427" cy="980270"/>
          </a:xfrm>
          <a:prstGeom prst="rect">
            <a:avLst/>
          </a:prstGeom>
        </p:spPr>
      </p:pic>
      <p:sp>
        <p:nvSpPr>
          <p:cNvPr id="2" name="Rectangle 1">
            <a:extLst>
              <a:ext uri="{FF2B5EF4-FFF2-40B4-BE49-F238E27FC236}">
                <a16:creationId xmlns="" xmlns:a16="http://schemas.microsoft.com/office/drawing/2014/main" id="{6AD5C931-1209-4C8E-B58A-7F7CD4E32C0D}"/>
              </a:ext>
            </a:extLst>
          </p:cNvPr>
          <p:cNvSpPr/>
          <p:nvPr/>
        </p:nvSpPr>
        <p:spPr>
          <a:xfrm>
            <a:off x="2756899" y="2932365"/>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endParaRPr lang="en-US" sz="1000" cap="none" spc="0" dirty="0">
              <a:ln/>
              <a:effectLst/>
              <a:latin typeface="Arial" panose="020B0604020202020204" pitchFamily="34" charset="0"/>
              <a:cs typeface="Arial" panose="020B0604020202020204" pitchFamily="34" charset="0"/>
            </a:endParaRPr>
          </a:p>
        </p:txBody>
      </p:sp>
      <p:sp>
        <p:nvSpPr>
          <p:cNvPr id="38" name="Rectangle 37">
            <a:extLst>
              <a:ext uri="{FF2B5EF4-FFF2-40B4-BE49-F238E27FC236}">
                <a16:creationId xmlns="" xmlns:a16="http://schemas.microsoft.com/office/drawing/2014/main" id="{743C0D3E-6F04-45AD-A558-792EF77A1473}"/>
              </a:ext>
            </a:extLst>
          </p:cNvPr>
          <p:cNvSpPr/>
          <p:nvPr/>
        </p:nvSpPr>
        <p:spPr>
          <a:xfrm>
            <a:off x="2743200" y="3112503"/>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r>
              <a:rPr lang="en-US" sz="1200" b="1" dirty="0">
                <a:ln/>
                <a:solidFill>
                  <a:srgbClr val="0070C0"/>
                </a:solidFill>
                <a:latin typeface="Impact" panose="020B0806030902050204" pitchFamily="34" charset="0"/>
              </a:rPr>
              <a:t>3</a:t>
            </a:r>
            <a:r>
              <a:rPr lang="en-US" sz="1200" b="1" dirty="0">
                <a:ln/>
                <a:solidFill>
                  <a:schemeClr val="tx1">
                    <a:lumMod val="50000"/>
                    <a:lumOff val="50000"/>
                  </a:schemeClr>
                </a:solidFill>
                <a:latin typeface="Impact" panose="020B0806030902050204" pitchFamily="34" charset="0"/>
              </a:rPr>
              <a:t>G</a:t>
            </a:r>
          </a:p>
        </p:txBody>
      </p:sp>
      <p:sp>
        <p:nvSpPr>
          <p:cNvPr id="39" name="Rectangle 38">
            <a:extLst>
              <a:ext uri="{FF2B5EF4-FFF2-40B4-BE49-F238E27FC236}">
                <a16:creationId xmlns="" xmlns:a16="http://schemas.microsoft.com/office/drawing/2014/main" id="{67C7D8E1-B20E-466A-878A-4666E9F08FA3}"/>
              </a:ext>
            </a:extLst>
          </p:cNvPr>
          <p:cNvSpPr/>
          <p:nvPr/>
        </p:nvSpPr>
        <p:spPr>
          <a:xfrm>
            <a:off x="2743200" y="3306692"/>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40" name="Rectangle 39">
            <a:extLst>
              <a:ext uri="{FF2B5EF4-FFF2-40B4-BE49-F238E27FC236}">
                <a16:creationId xmlns="" xmlns:a16="http://schemas.microsoft.com/office/drawing/2014/main" id="{C190292A-C840-47DB-B1F1-19295662D973}"/>
              </a:ext>
            </a:extLst>
          </p:cNvPr>
          <p:cNvSpPr/>
          <p:nvPr/>
        </p:nvSpPr>
        <p:spPr>
          <a:xfrm>
            <a:off x="2743200" y="3493216"/>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rgbClr val="0070C0"/>
                </a:solidFill>
                <a:effectLst/>
                <a:latin typeface="Impact" panose="020B0806030902050204" pitchFamily="34" charset="0"/>
              </a:rPr>
              <a:t>3</a:t>
            </a:r>
            <a:r>
              <a:rPr lang="en-US" sz="1200" b="1" cap="none" spc="0" dirty="0">
                <a:ln/>
                <a:solidFill>
                  <a:schemeClr val="tx1">
                    <a:lumMod val="50000"/>
                    <a:lumOff val="50000"/>
                  </a:schemeClr>
                </a:solidFill>
                <a:effectLst/>
                <a:latin typeface="Impact" panose="020B0806030902050204" pitchFamily="34" charset="0"/>
              </a:rPr>
              <a:t>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41" name="Rectangle 40">
            <a:extLst>
              <a:ext uri="{FF2B5EF4-FFF2-40B4-BE49-F238E27FC236}">
                <a16:creationId xmlns="" xmlns:a16="http://schemas.microsoft.com/office/drawing/2014/main" id="{B2C61B50-C097-49AF-B045-7A9DBD416A42}"/>
              </a:ext>
            </a:extLst>
          </p:cNvPr>
          <p:cNvSpPr/>
          <p:nvPr/>
        </p:nvSpPr>
        <p:spPr>
          <a:xfrm>
            <a:off x="2743200" y="3668253"/>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rgbClr val="0070C0"/>
                </a:solidFill>
                <a:effectLst/>
                <a:latin typeface="Impact" panose="020B0806030902050204" pitchFamily="34" charset="0"/>
              </a:rPr>
              <a:t>3</a:t>
            </a:r>
            <a:r>
              <a:rPr lang="en-US" sz="1200" b="1" cap="none" spc="0" dirty="0">
                <a:ln/>
                <a:solidFill>
                  <a:schemeClr val="tx1">
                    <a:lumMod val="50000"/>
                    <a:lumOff val="50000"/>
                  </a:schemeClr>
                </a:solidFill>
                <a:effectLst/>
                <a:latin typeface="Impact" panose="020B0806030902050204" pitchFamily="34" charset="0"/>
              </a:rPr>
              <a:t>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graphicFrame>
        <p:nvGraphicFramePr>
          <p:cNvPr id="43" name="Table 42">
            <a:extLst>
              <a:ext uri="{FF2B5EF4-FFF2-40B4-BE49-F238E27FC236}">
                <a16:creationId xmlns="" xmlns:a16="http://schemas.microsoft.com/office/drawing/2014/main" id="{B2F139A8-B24E-4F73-BC97-D5F0B6FA4141}"/>
              </a:ext>
            </a:extLst>
          </p:cNvPr>
          <p:cNvGraphicFramePr>
            <a:graphicFrameLocks noGrp="1"/>
          </p:cNvGraphicFramePr>
          <p:nvPr>
            <p:extLst>
              <p:ext uri="{D42A27DB-BD31-4B8C-83A1-F6EECF244321}">
                <p14:modId xmlns:p14="http://schemas.microsoft.com/office/powerpoint/2010/main" val="1126652236"/>
              </p:ext>
            </p:extLst>
          </p:nvPr>
        </p:nvGraphicFramePr>
        <p:xfrm>
          <a:off x="330179" y="4276705"/>
          <a:ext cx="4505218" cy="2444936"/>
        </p:xfrm>
        <a:graphic>
          <a:graphicData uri="http://schemas.openxmlformats.org/drawingml/2006/table">
            <a:tbl>
              <a:tblPr firstRow="1" bandRow="1"/>
              <a:tblGrid>
                <a:gridCol w="1567696">
                  <a:extLst>
                    <a:ext uri="{9D8B030D-6E8A-4147-A177-3AD203B41FA5}">
                      <a16:colId xmlns="" xmlns:a16="http://schemas.microsoft.com/office/drawing/2014/main" val="20000"/>
                    </a:ext>
                  </a:extLst>
                </a:gridCol>
                <a:gridCol w="1411675">
                  <a:extLst>
                    <a:ext uri="{9D8B030D-6E8A-4147-A177-3AD203B41FA5}">
                      <a16:colId xmlns="" xmlns:a16="http://schemas.microsoft.com/office/drawing/2014/main" val="20001"/>
                    </a:ext>
                  </a:extLst>
                </a:gridCol>
                <a:gridCol w="1525847">
                  <a:extLst>
                    <a:ext uri="{9D8B030D-6E8A-4147-A177-3AD203B41FA5}">
                      <a16:colId xmlns="" xmlns:a16="http://schemas.microsoft.com/office/drawing/2014/main" val="1014106346"/>
                    </a:ext>
                  </a:extLst>
                </a:gridCol>
              </a:tblGrid>
              <a:tr h="263962">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3945925495"/>
                  </a:ext>
                </a:extLst>
              </a:tr>
              <a:tr h="169848">
                <a:tc rowSpan="5">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nl-NL" sz="700" dirty="0">
                          <a:latin typeface="Century Gothic" panose="020B0502020202020204" pitchFamily="34" charset="0"/>
                          <a:cs typeface="Arial" panose="020B0604020202020204" pitchFamily="34" charset="0"/>
                        </a:rPr>
                        <a:t>Stijlvolle gebogen architectonisch model in een aantrekkelijke en ruige alle geborsteld BS316 marine grade roestvrij staal.</a:t>
                      </a:r>
                      <a:endParaRPr lang="en-GB" sz="700" baseline="0" dirty="0">
                        <a:latin typeface="Century Gothic" panose="020B0502020202020204" pitchFamily="34" charset="0"/>
                        <a:cs typeface="Arial" panose="020B0604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GSM-5ABK</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Europe *</a:t>
                      </a:r>
                      <a:r>
                        <a:rPr lang="en-GB" sz="600" b="0" dirty="0" err="1">
                          <a:solidFill>
                            <a:schemeClr val="tx1"/>
                          </a:solidFill>
                          <a:latin typeface="Century Gothic" panose="020B0502020202020204" pitchFamily="34" charset="0"/>
                        </a:rPr>
                        <a:t>beperkte</a:t>
                      </a:r>
                      <a:r>
                        <a:rPr lang="en-GB" sz="600" b="0" dirty="0">
                          <a:solidFill>
                            <a:schemeClr val="tx1"/>
                          </a:solidFill>
                          <a:latin typeface="Century Gothic" panose="020B0502020202020204" pitchFamily="34" charset="0"/>
                        </a:rPr>
                        <a:t> </a:t>
                      </a:r>
                      <a:r>
                        <a:rPr lang="en-GB" sz="600" b="0" dirty="0" err="1">
                          <a:solidFill>
                            <a:schemeClr val="tx1"/>
                          </a:solidFill>
                          <a:latin typeface="Century Gothic" panose="020B0502020202020204" pitchFamily="34" charset="0"/>
                        </a:rPr>
                        <a:t>connectiviteit</a:t>
                      </a: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91458">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GSM-5ABK/3GE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95514">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PRIME6-ABK/4GE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Europe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80344">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PRIME6-ABK/4GA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USA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58441541"/>
                  </a:ext>
                </a:extLst>
              </a:tr>
              <a:tr h="165432">
                <a:tc vMerge="1">
                  <a:txBody>
                    <a:bodyPr/>
                    <a:lstStyle/>
                    <a:p>
                      <a:endParaRPr lang="en-GB"/>
                    </a:p>
                  </a:txBody>
                  <a:tcPr/>
                </a:tc>
                <a:tc>
                  <a:txBody>
                    <a:bodyPr/>
                    <a:lstStyle/>
                    <a:p>
                      <a:pPr algn="l"/>
                      <a:r>
                        <a:rPr lang="en-GB" sz="600" b="0" dirty="0">
                          <a:solidFill>
                            <a:schemeClr val="tx1"/>
                          </a:solidFill>
                          <a:latin typeface="Century Gothic" panose="020B0502020202020204" pitchFamily="34" charset="0"/>
                        </a:rPr>
                        <a:t>PRIME6-ABK/4GSA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Australia &amp; NZ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81669376"/>
                  </a:ext>
                </a:extLst>
              </a:tr>
            </a:tbl>
          </a:graphicData>
        </a:graphic>
      </p:graphicFrame>
      <p:pic>
        <p:nvPicPr>
          <p:cNvPr id="44" name="Picture 43">
            <a:extLst>
              <a:ext uri="{FF2B5EF4-FFF2-40B4-BE49-F238E27FC236}">
                <a16:creationId xmlns="" xmlns:a16="http://schemas.microsoft.com/office/drawing/2014/main" id="{126827AD-A340-441C-A433-67495848B8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7750" y="4309002"/>
            <a:ext cx="418060" cy="433992"/>
          </a:xfrm>
          <a:prstGeom prst="rect">
            <a:avLst/>
          </a:prstGeom>
        </p:spPr>
      </p:pic>
      <p:sp>
        <p:nvSpPr>
          <p:cNvPr id="45" name="Rectangle 44">
            <a:extLst>
              <a:ext uri="{FF2B5EF4-FFF2-40B4-BE49-F238E27FC236}">
                <a16:creationId xmlns="" xmlns:a16="http://schemas.microsoft.com/office/drawing/2014/main" id="{111A62F6-3383-4829-B566-2588E254367B}"/>
              </a:ext>
            </a:extLst>
          </p:cNvPr>
          <p:cNvSpPr/>
          <p:nvPr/>
        </p:nvSpPr>
        <p:spPr>
          <a:xfrm>
            <a:off x="2756899" y="5685220"/>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endParaRPr lang="en-US" sz="1000" cap="none" spc="0" dirty="0">
              <a:ln/>
              <a:effectLst/>
              <a:latin typeface="Arial" panose="020B0604020202020204" pitchFamily="34" charset="0"/>
              <a:cs typeface="Arial" panose="020B0604020202020204" pitchFamily="34" charset="0"/>
            </a:endParaRPr>
          </a:p>
        </p:txBody>
      </p:sp>
      <p:sp>
        <p:nvSpPr>
          <p:cNvPr id="46" name="Rectangle 45">
            <a:extLst>
              <a:ext uri="{FF2B5EF4-FFF2-40B4-BE49-F238E27FC236}">
                <a16:creationId xmlns="" xmlns:a16="http://schemas.microsoft.com/office/drawing/2014/main" id="{8518C85F-DD43-47FD-8603-BE872651B2E3}"/>
              </a:ext>
            </a:extLst>
          </p:cNvPr>
          <p:cNvSpPr/>
          <p:nvPr/>
        </p:nvSpPr>
        <p:spPr>
          <a:xfrm>
            <a:off x="2743200" y="5865358"/>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r>
              <a:rPr lang="en-US" sz="1200" b="1" dirty="0">
                <a:ln/>
                <a:solidFill>
                  <a:srgbClr val="0070C0"/>
                </a:solidFill>
                <a:latin typeface="Impact" panose="020B0806030902050204" pitchFamily="34" charset="0"/>
              </a:rPr>
              <a:t>3</a:t>
            </a:r>
            <a:r>
              <a:rPr lang="en-US" sz="1200" b="1" dirty="0">
                <a:ln/>
                <a:solidFill>
                  <a:schemeClr val="tx1">
                    <a:lumMod val="50000"/>
                    <a:lumOff val="50000"/>
                  </a:schemeClr>
                </a:solidFill>
                <a:latin typeface="Impact" panose="020B0806030902050204" pitchFamily="34" charset="0"/>
              </a:rPr>
              <a:t>G</a:t>
            </a:r>
          </a:p>
        </p:txBody>
      </p:sp>
      <p:sp>
        <p:nvSpPr>
          <p:cNvPr id="48" name="Rectangle 47">
            <a:extLst>
              <a:ext uri="{FF2B5EF4-FFF2-40B4-BE49-F238E27FC236}">
                <a16:creationId xmlns="" xmlns:a16="http://schemas.microsoft.com/office/drawing/2014/main" id="{1E9F7D6D-49C4-4CC7-B5DF-BFAA6CA9F1EB}"/>
              </a:ext>
            </a:extLst>
          </p:cNvPr>
          <p:cNvSpPr/>
          <p:nvPr/>
        </p:nvSpPr>
        <p:spPr>
          <a:xfrm>
            <a:off x="2743200" y="6059547"/>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50" name="Rectangle 49">
            <a:extLst>
              <a:ext uri="{FF2B5EF4-FFF2-40B4-BE49-F238E27FC236}">
                <a16:creationId xmlns="" xmlns:a16="http://schemas.microsoft.com/office/drawing/2014/main" id="{4C4B797F-3CDF-4461-BE92-DF4D1F4742EF}"/>
              </a:ext>
            </a:extLst>
          </p:cNvPr>
          <p:cNvSpPr/>
          <p:nvPr/>
        </p:nvSpPr>
        <p:spPr>
          <a:xfrm>
            <a:off x="2743200" y="6246071"/>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rgbClr val="0070C0"/>
                </a:solidFill>
                <a:effectLst/>
                <a:latin typeface="Impact" panose="020B0806030902050204" pitchFamily="34" charset="0"/>
              </a:rPr>
              <a:t>3</a:t>
            </a:r>
            <a:r>
              <a:rPr lang="en-US" sz="1200" b="1" cap="none" spc="0" dirty="0">
                <a:ln/>
                <a:solidFill>
                  <a:schemeClr val="tx1">
                    <a:lumMod val="50000"/>
                    <a:lumOff val="50000"/>
                  </a:schemeClr>
                </a:solidFill>
                <a:effectLst/>
                <a:latin typeface="Impact" panose="020B0806030902050204" pitchFamily="34" charset="0"/>
              </a:rPr>
              <a:t>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53" name="Rectangle 52">
            <a:extLst>
              <a:ext uri="{FF2B5EF4-FFF2-40B4-BE49-F238E27FC236}">
                <a16:creationId xmlns="" xmlns:a16="http://schemas.microsoft.com/office/drawing/2014/main" id="{D86B8500-9549-4CF3-BD9B-C3E32E6A908C}"/>
              </a:ext>
            </a:extLst>
          </p:cNvPr>
          <p:cNvSpPr/>
          <p:nvPr/>
        </p:nvSpPr>
        <p:spPr>
          <a:xfrm>
            <a:off x="2743200" y="6421108"/>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rgbClr val="0070C0"/>
                </a:solidFill>
                <a:effectLst/>
                <a:latin typeface="Impact" panose="020B0806030902050204" pitchFamily="34" charset="0"/>
              </a:rPr>
              <a:t>3</a:t>
            </a:r>
            <a:r>
              <a:rPr lang="en-US" sz="1200" b="1" cap="none" spc="0" dirty="0">
                <a:ln/>
                <a:solidFill>
                  <a:schemeClr val="tx1">
                    <a:lumMod val="50000"/>
                    <a:lumOff val="50000"/>
                  </a:schemeClr>
                </a:solidFill>
                <a:effectLst/>
                <a:latin typeface="Impact" panose="020B0806030902050204" pitchFamily="34" charset="0"/>
              </a:rPr>
              <a:t>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pic>
        <p:nvPicPr>
          <p:cNvPr id="26" name="Picture 25">
            <a:extLst>
              <a:ext uri="{FF2B5EF4-FFF2-40B4-BE49-F238E27FC236}">
                <a16:creationId xmlns="" xmlns:a16="http://schemas.microsoft.com/office/drawing/2014/main" id="{3335D7C1-46B6-46ED-B5AF-F94BE4FF30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0126" y="4709382"/>
            <a:ext cx="524430" cy="952714"/>
          </a:xfrm>
          <a:prstGeom prst="rect">
            <a:avLst/>
          </a:prstGeom>
        </p:spPr>
      </p:pic>
      <p:pic>
        <p:nvPicPr>
          <p:cNvPr id="27" name="Picture 26">
            <a:extLst>
              <a:ext uri="{FF2B5EF4-FFF2-40B4-BE49-F238E27FC236}">
                <a16:creationId xmlns="" xmlns:a16="http://schemas.microsoft.com/office/drawing/2014/main" id="{A3360063-4DD4-4802-AA48-6A4C928930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1301" y="2037224"/>
            <a:ext cx="524430" cy="952714"/>
          </a:xfrm>
          <a:prstGeom prst="rect">
            <a:avLst/>
          </a:prstGeom>
        </p:spPr>
      </p:pic>
      <p:graphicFrame>
        <p:nvGraphicFramePr>
          <p:cNvPr id="51" name="Table 50"/>
          <p:cNvGraphicFramePr>
            <a:graphicFrameLocks noGrp="1"/>
          </p:cNvGraphicFramePr>
          <p:nvPr>
            <p:extLst>
              <p:ext uri="{D42A27DB-BD31-4B8C-83A1-F6EECF244321}">
                <p14:modId xmlns:p14="http://schemas.microsoft.com/office/powerpoint/2010/main" val="3857236893"/>
              </p:ext>
            </p:extLst>
          </p:nvPr>
        </p:nvGraphicFramePr>
        <p:xfrm>
          <a:off x="333586" y="1962272"/>
          <a:ext cx="4505218" cy="2018216"/>
        </p:xfrm>
        <a:graphic>
          <a:graphicData uri="http://schemas.openxmlformats.org/drawingml/2006/table">
            <a:tbl>
              <a:tblPr firstRow="1" bandRow="1"/>
              <a:tblGrid>
                <a:gridCol w="1567696">
                  <a:extLst>
                    <a:ext uri="{9D8B030D-6E8A-4147-A177-3AD203B41FA5}">
                      <a16:colId xmlns="" xmlns:a16="http://schemas.microsoft.com/office/drawing/2014/main" val="20000"/>
                    </a:ext>
                  </a:extLst>
                </a:gridCol>
                <a:gridCol w="1411675">
                  <a:extLst>
                    <a:ext uri="{9D8B030D-6E8A-4147-A177-3AD203B41FA5}">
                      <a16:colId xmlns="" xmlns:a16="http://schemas.microsoft.com/office/drawing/2014/main" val="20001"/>
                    </a:ext>
                  </a:extLst>
                </a:gridCol>
                <a:gridCol w="1525847">
                  <a:extLst>
                    <a:ext uri="{9D8B030D-6E8A-4147-A177-3AD203B41FA5}">
                      <a16:colId xmlns="" xmlns:a16="http://schemas.microsoft.com/office/drawing/2014/main" val="1014106346"/>
                    </a:ext>
                  </a:extLst>
                </a:gridCol>
              </a:tblGrid>
              <a:tr h="169848">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3945925495"/>
                  </a:ext>
                </a:extLst>
              </a:tr>
              <a:tr h="169848">
                <a:tc rowSpan="5">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nl-NL" sz="700" dirty="0">
                          <a:latin typeface="Century Gothic" panose="020B0502020202020204" pitchFamily="34" charset="0"/>
                          <a:cs typeface="Arial" panose="020B0604020202020204" pitchFamily="34" charset="0"/>
                        </a:rPr>
                        <a:t>Stijlvolle gebogen architectonisch model in een aantrekkelijke en ruige alle geborsteld BS316 marine grade roestvrij staal.</a:t>
                      </a:r>
                      <a:endParaRPr lang="en-GB" sz="700" baseline="0" dirty="0">
                        <a:latin typeface="Century Gothic" panose="020B0502020202020204" pitchFamily="34" charset="0"/>
                        <a:cs typeface="Arial" panose="020B0604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GSM-5AB</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Europe *</a:t>
                      </a:r>
                      <a:r>
                        <a:rPr lang="en-GB" sz="600" b="0" dirty="0" err="1">
                          <a:solidFill>
                            <a:schemeClr val="tx1"/>
                          </a:solidFill>
                          <a:latin typeface="Century Gothic" panose="020B0502020202020204" pitchFamily="34" charset="0"/>
                        </a:rPr>
                        <a:t>beperkte</a:t>
                      </a:r>
                      <a:r>
                        <a:rPr lang="en-GB" sz="600" b="0" dirty="0">
                          <a:solidFill>
                            <a:schemeClr val="tx1"/>
                          </a:solidFill>
                          <a:latin typeface="Century Gothic" panose="020B0502020202020204" pitchFamily="34" charset="0"/>
                        </a:rPr>
                        <a:t> </a:t>
                      </a:r>
                      <a:r>
                        <a:rPr lang="en-GB" sz="600" b="0" dirty="0" err="1">
                          <a:solidFill>
                            <a:schemeClr val="tx1"/>
                          </a:solidFill>
                          <a:latin typeface="Century Gothic" panose="020B0502020202020204" pitchFamily="34" charset="0"/>
                        </a:rPr>
                        <a:t>connectiviteit</a:t>
                      </a: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91458">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GSM-5AB/3GE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95514">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PRIME6-AB/4GE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Europe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80344">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PRIME6-AB/4GA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USA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58441541"/>
                  </a:ext>
                </a:extLst>
              </a:tr>
              <a:tr h="165432">
                <a:tc vMerge="1">
                  <a:txBody>
                    <a:bodyPr/>
                    <a:lstStyle/>
                    <a:p>
                      <a:endParaRPr lang="en-GB"/>
                    </a:p>
                  </a:txBody>
                  <a:tcPr/>
                </a:tc>
                <a:tc>
                  <a:txBody>
                    <a:bodyPr/>
                    <a:lstStyle/>
                    <a:p>
                      <a:pPr algn="l"/>
                      <a:r>
                        <a:rPr lang="en-GB" sz="600" b="0" dirty="0">
                          <a:solidFill>
                            <a:schemeClr val="tx1"/>
                          </a:solidFill>
                          <a:latin typeface="Century Gothic" panose="020B0502020202020204" pitchFamily="34" charset="0"/>
                        </a:rPr>
                        <a:t>PRIME6-AB/4GSA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Australia &amp; NZ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81669376"/>
                  </a:ext>
                </a:extLst>
              </a:tr>
            </a:tbl>
          </a:graphicData>
        </a:graphic>
      </p:graphicFrame>
      <p:pic>
        <p:nvPicPr>
          <p:cNvPr id="4" name="Picture 3">
            <a:extLst>
              <a:ext uri="{FF2B5EF4-FFF2-40B4-BE49-F238E27FC236}">
                <a16:creationId xmlns="" xmlns:a16="http://schemas.microsoft.com/office/drawing/2014/main" id="{D4CC7953-2496-4788-A067-58386A4B1831}"/>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419743" y="2056848"/>
            <a:ext cx="769100" cy="890614"/>
          </a:xfrm>
          <a:prstGeom prst="rect">
            <a:avLst/>
          </a:prstGeom>
        </p:spPr>
      </p:pic>
      <p:pic>
        <p:nvPicPr>
          <p:cNvPr id="6" name="Picture 5">
            <a:extLst>
              <a:ext uri="{FF2B5EF4-FFF2-40B4-BE49-F238E27FC236}">
                <a16:creationId xmlns="" xmlns:a16="http://schemas.microsoft.com/office/drawing/2014/main" id="{517B7CDD-1704-454E-B578-0D8363F0A191}"/>
              </a:ext>
            </a:extLst>
          </p:cNvPr>
          <p:cNvPicPr>
            <a:picLocks noChangeAspect="1"/>
          </p:cNvPicPr>
          <p:nvPr/>
        </p:nvPicPr>
        <p:blipFill>
          <a:blip r:embed="rId11" cstate="print">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val="0"/>
              </a:ext>
            </a:extLst>
          </a:blip>
          <a:stretch>
            <a:fillRect/>
          </a:stretch>
        </p:blipFill>
        <p:spPr>
          <a:xfrm>
            <a:off x="460100" y="4292383"/>
            <a:ext cx="701790" cy="1297969"/>
          </a:xfrm>
          <a:prstGeom prst="rect">
            <a:avLst/>
          </a:prstGeom>
        </p:spPr>
      </p:pic>
      <p:grpSp>
        <p:nvGrpSpPr>
          <p:cNvPr id="28" name="Group 27">
            <a:extLst>
              <a:ext uri="{FF2B5EF4-FFF2-40B4-BE49-F238E27FC236}">
                <a16:creationId xmlns="" xmlns:a16="http://schemas.microsoft.com/office/drawing/2014/main" id="{701845CA-A6F6-4CD5-9C6E-B0F469A01F39}"/>
              </a:ext>
            </a:extLst>
          </p:cNvPr>
          <p:cNvGrpSpPr/>
          <p:nvPr/>
        </p:nvGrpSpPr>
        <p:grpSpPr>
          <a:xfrm>
            <a:off x="433337" y="254810"/>
            <a:ext cx="4864341" cy="299372"/>
            <a:chOff x="433337" y="254810"/>
            <a:chExt cx="4864341" cy="299372"/>
          </a:xfrm>
        </p:grpSpPr>
        <p:pic>
          <p:nvPicPr>
            <p:cNvPr id="31" name="Picture 30">
              <a:extLst>
                <a:ext uri="{FF2B5EF4-FFF2-40B4-BE49-F238E27FC236}">
                  <a16:creationId xmlns="" xmlns:a16="http://schemas.microsoft.com/office/drawing/2014/main" id="{87E9B7E4-0C0A-40B7-A21A-8FBBD786D23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33" name="Straight Connector 32">
              <a:extLst>
                <a:ext uri="{FF2B5EF4-FFF2-40B4-BE49-F238E27FC236}">
                  <a16:creationId xmlns="" xmlns:a16="http://schemas.microsoft.com/office/drawing/2014/main" id="{1609AC71-D0DD-439E-A4A3-A7114EE716AA}"/>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 xmlns:a16="http://schemas.microsoft.com/office/drawing/2014/main" id="{89471C88-3B3F-4263-BF60-992B0C91F80B}"/>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CELLCOM PRIME</a:t>
              </a:r>
            </a:p>
          </p:txBody>
        </p:sp>
      </p:grpSp>
      <p:grpSp>
        <p:nvGrpSpPr>
          <p:cNvPr id="47" name="Group 46">
            <a:extLst>
              <a:ext uri="{FF2B5EF4-FFF2-40B4-BE49-F238E27FC236}">
                <a16:creationId xmlns="" xmlns:a16="http://schemas.microsoft.com/office/drawing/2014/main" id="{00951461-6C2F-4795-B306-4A653F934CBA}"/>
              </a:ext>
            </a:extLst>
          </p:cNvPr>
          <p:cNvGrpSpPr/>
          <p:nvPr/>
        </p:nvGrpSpPr>
        <p:grpSpPr>
          <a:xfrm>
            <a:off x="433337" y="7209698"/>
            <a:ext cx="5045091" cy="233315"/>
            <a:chOff x="433337" y="7235825"/>
            <a:chExt cx="5045091" cy="233315"/>
          </a:xfrm>
        </p:grpSpPr>
        <p:cxnSp>
          <p:nvCxnSpPr>
            <p:cNvPr id="54" name="Straight Connector 53">
              <a:extLst>
                <a:ext uri="{FF2B5EF4-FFF2-40B4-BE49-F238E27FC236}">
                  <a16:creationId xmlns="" xmlns:a16="http://schemas.microsoft.com/office/drawing/2014/main" id="{B8ACF2F7-6AF1-4C8D-809F-B2E517732528}"/>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55" name="TextBox 54">
              <a:extLst>
                <a:ext uri="{FF2B5EF4-FFF2-40B4-BE49-F238E27FC236}">
                  <a16:creationId xmlns="" xmlns:a16="http://schemas.microsoft.com/office/drawing/2014/main" id="{AA0A88DA-20EC-4E7B-9F8C-5D331722202B}"/>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20</a:t>
              </a:r>
            </a:p>
          </p:txBody>
        </p:sp>
      </p:grpSp>
      <p:grpSp>
        <p:nvGrpSpPr>
          <p:cNvPr id="80" name="Group 79">
            <a:extLst>
              <a:ext uri="{FF2B5EF4-FFF2-40B4-BE49-F238E27FC236}">
                <a16:creationId xmlns="" xmlns:a16="http://schemas.microsoft.com/office/drawing/2014/main" id="{8C755F46-AF90-4457-8AE0-105F9F767887}"/>
              </a:ext>
            </a:extLst>
          </p:cNvPr>
          <p:cNvGrpSpPr/>
          <p:nvPr/>
        </p:nvGrpSpPr>
        <p:grpSpPr>
          <a:xfrm rot="5633603">
            <a:off x="4722697" y="3244512"/>
            <a:ext cx="169492" cy="405624"/>
            <a:chOff x="335105" y="3244620"/>
            <a:chExt cx="169492" cy="405624"/>
          </a:xfrm>
        </p:grpSpPr>
        <p:sp>
          <p:nvSpPr>
            <p:cNvPr id="81" name="Diagonal Stripe 80">
              <a:extLst>
                <a:ext uri="{FF2B5EF4-FFF2-40B4-BE49-F238E27FC236}">
                  <a16:creationId xmlns="" xmlns:a16="http://schemas.microsoft.com/office/drawing/2014/main" id="{42D513BD-7149-4F5C-B222-BE748EFB0F05}"/>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2" name="TextBox 81">
              <a:extLst>
                <a:ext uri="{FF2B5EF4-FFF2-40B4-BE49-F238E27FC236}">
                  <a16:creationId xmlns="" xmlns:a16="http://schemas.microsoft.com/office/drawing/2014/main" id="{ADA1493A-4243-45D7-AAFA-A361D484ED6F}"/>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83" name="Group 82">
            <a:extLst>
              <a:ext uri="{FF2B5EF4-FFF2-40B4-BE49-F238E27FC236}">
                <a16:creationId xmlns="" xmlns:a16="http://schemas.microsoft.com/office/drawing/2014/main" id="{3EA62502-0256-4314-85C0-14F1B6FA68AE}"/>
              </a:ext>
            </a:extLst>
          </p:cNvPr>
          <p:cNvGrpSpPr/>
          <p:nvPr/>
        </p:nvGrpSpPr>
        <p:grpSpPr>
          <a:xfrm rot="5633603">
            <a:off x="4730263" y="3448128"/>
            <a:ext cx="169492" cy="405624"/>
            <a:chOff x="335105" y="3244620"/>
            <a:chExt cx="169492" cy="405624"/>
          </a:xfrm>
        </p:grpSpPr>
        <p:sp>
          <p:nvSpPr>
            <p:cNvPr id="84" name="Diagonal Stripe 83">
              <a:extLst>
                <a:ext uri="{FF2B5EF4-FFF2-40B4-BE49-F238E27FC236}">
                  <a16:creationId xmlns="" xmlns:a16="http://schemas.microsoft.com/office/drawing/2014/main" id="{35153975-6FAE-4B14-9628-E2C8FAA26BC6}"/>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5" name="TextBox 84">
              <a:extLst>
                <a:ext uri="{FF2B5EF4-FFF2-40B4-BE49-F238E27FC236}">
                  <a16:creationId xmlns="" xmlns:a16="http://schemas.microsoft.com/office/drawing/2014/main" id="{78A26E84-2CD7-46B2-8775-422586D2FFBD}"/>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86" name="Group 85">
            <a:extLst>
              <a:ext uri="{FF2B5EF4-FFF2-40B4-BE49-F238E27FC236}">
                <a16:creationId xmlns="" xmlns:a16="http://schemas.microsoft.com/office/drawing/2014/main" id="{591EBF7C-18E7-4145-9D9A-A01CE9212045}"/>
              </a:ext>
            </a:extLst>
          </p:cNvPr>
          <p:cNvGrpSpPr/>
          <p:nvPr/>
        </p:nvGrpSpPr>
        <p:grpSpPr>
          <a:xfrm rot="5633603">
            <a:off x="4729001" y="3622987"/>
            <a:ext cx="169492" cy="405624"/>
            <a:chOff x="335105" y="3244620"/>
            <a:chExt cx="169492" cy="405624"/>
          </a:xfrm>
        </p:grpSpPr>
        <p:sp>
          <p:nvSpPr>
            <p:cNvPr id="87" name="Diagonal Stripe 86">
              <a:extLst>
                <a:ext uri="{FF2B5EF4-FFF2-40B4-BE49-F238E27FC236}">
                  <a16:creationId xmlns="" xmlns:a16="http://schemas.microsoft.com/office/drawing/2014/main" id="{3E4B44FA-07DA-45B1-B01E-B175BEBDE17F}"/>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8" name="TextBox 87">
              <a:extLst>
                <a:ext uri="{FF2B5EF4-FFF2-40B4-BE49-F238E27FC236}">
                  <a16:creationId xmlns="" xmlns:a16="http://schemas.microsoft.com/office/drawing/2014/main" id="{679CD0C3-FA04-4B2B-855C-CE156F1375C1}"/>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89" name="Group 88">
            <a:extLst>
              <a:ext uri="{FF2B5EF4-FFF2-40B4-BE49-F238E27FC236}">
                <a16:creationId xmlns="" xmlns:a16="http://schemas.microsoft.com/office/drawing/2014/main" id="{7BB8186A-84E5-424C-844D-DDA47FE4DBC7}"/>
              </a:ext>
            </a:extLst>
          </p:cNvPr>
          <p:cNvGrpSpPr/>
          <p:nvPr/>
        </p:nvGrpSpPr>
        <p:grpSpPr>
          <a:xfrm rot="5633603">
            <a:off x="4729211" y="5986591"/>
            <a:ext cx="169492" cy="405624"/>
            <a:chOff x="335105" y="3244620"/>
            <a:chExt cx="169492" cy="405624"/>
          </a:xfrm>
        </p:grpSpPr>
        <p:sp>
          <p:nvSpPr>
            <p:cNvPr id="90" name="Diagonal Stripe 89">
              <a:extLst>
                <a:ext uri="{FF2B5EF4-FFF2-40B4-BE49-F238E27FC236}">
                  <a16:creationId xmlns="" xmlns:a16="http://schemas.microsoft.com/office/drawing/2014/main" id="{681906F6-FA4A-45C5-8A53-D672576FF8A3}"/>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1" name="TextBox 90">
              <a:extLst>
                <a:ext uri="{FF2B5EF4-FFF2-40B4-BE49-F238E27FC236}">
                  <a16:creationId xmlns="" xmlns:a16="http://schemas.microsoft.com/office/drawing/2014/main" id="{35D710CA-479D-4853-8E61-79A97429F39A}"/>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92" name="Group 91">
            <a:extLst>
              <a:ext uri="{FF2B5EF4-FFF2-40B4-BE49-F238E27FC236}">
                <a16:creationId xmlns="" xmlns:a16="http://schemas.microsoft.com/office/drawing/2014/main" id="{1DCC309A-CCE6-47E5-9ECD-3A30B242B4FC}"/>
              </a:ext>
            </a:extLst>
          </p:cNvPr>
          <p:cNvGrpSpPr/>
          <p:nvPr/>
        </p:nvGrpSpPr>
        <p:grpSpPr>
          <a:xfrm rot="5633603">
            <a:off x="4725225" y="6175413"/>
            <a:ext cx="169492" cy="405624"/>
            <a:chOff x="335105" y="3244620"/>
            <a:chExt cx="169492" cy="405624"/>
          </a:xfrm>
        </p:grpSpPr>
        <p:sp>
          <p:nvSpPr>
            <p:cNvPr id="93" name="Diagonal Stripe 92">
              <a:extLst>
                <a:ext uri="{FF2B5EF4-FFF2-40B4-BE49-F238E27FC236}">
                  <a16:creationId xmlns="" xmlns:a16="http://schemas.microsoft.com/office/drawing/2014/main" id="{924E2EFF-4ABD-40D2-B348-C1B6AD8B5437}"/>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4" name="TextBox 93">
              <a:extLst>
                <a:ext uri="{FF2B5EF4-FFF2-40B4-BE49-F238E27FC236}">
                  <a16:creationId xmlns="" xmlns:a16="http://schemas.microsoft.com/office/drawing/2014/main" id="{B5E3EEFD-9983-4446-9C67-21B13DCE46DD}"/>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95" name="Group 94">
            <a:extLst>
              <a:ext uri="{FF2B5EF4-FFF2-40B4-BE49-F238E27FC236}">
                <a16:creationId xmlns="" xmlns:a16="http://schemas.microsoft.com/office/drawing/2014/main" id="{B500948F-D948-4FA0-BEF9-4204B580CCF2}"/>
              </a:ext>
            </a:extLst>
          </p:cNvPr>
          <p:cNvGrpSpPr/>
          <p:nvPr/>
        </p:nvGrpSpPr>
        <p:grpSpPr>
          <a:xfrm rot="5633603">
            <a:off x="4728158" y="6365428"/>
            <a:ext cx="169492" cy="405624"/>
            <a:chOff x="335105" y="3244620"/>
            <a:chExt cx="169492" cy="405624"/>
          </a:xfrm>
        </p:grpSpPr>
        <p:sp>
          <p:nvSpPr>
            <p:cNvPr id="96" name="Diagonal Stripe 95">
              <a:extLst>
                <a:ext uri="{FF2B5EF4-FFF2-40B4-BE49-F238E27FC236}">
                  <a16:creationId xmlns="" xmlns:a16="http://schemas.microsoft.com/office/drawing/2014/main" id="{B42DD664-BA07-41B7-9DCC-826D6967A15A}"/>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7" name="TextBox 96">
              <a:extLst>
                <a:ext uri="{FF2B5EF4-FFF2-40B4-BE49-F238E27FC236}">
                  <a16:creationId xmlns="" xmlns:a16="http://schemas.microsoft.com/office/drawing/2014/main" id="{579D8E58-7353-4F2C-84D3-E5C15354898B}"/>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spTree>
    <p:extLst>
      <p:ext uri="{BB962C8B-B14F-4D97-AF65-F5344CB8AC3E}">
        <p14:creationId xmlns:p14="http://schemas.microsoft.com/office/powerpoint/2010/main" val="2548779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Table 42">
            <a:extLst>
              <a:ext uri="{FF2B5EF4-FFF2-40B4-BE49-F238E27FC236}">
                <a16:creationId xmlns="" xmlns:a16="http://schemas.microsoft.com/office/drawing/2014/main" id="{B2F139A8-B24E-4F73-BC97-D5F0B6FA4141}"/>
              </a:ext>
            </a:extLst>
          </p:cNvPr>
          <p:cNvGraphicFramePr>
            <a:graphicFrameLocks noGrp="1"/>
          </p:cNvGraphicFramePr>
          <p:nvPr>
            <p:extLst>
              <p:ext uri="{D42A27DB-BD31-4B8C-83A1-F6EECF244321}">
                <p14:modId xmlns:p14="http://schemas.microsoft.com/office/powerpoint/2010/main" val="93230415"/>
              </p:ext>
            </p:extLst>
          </p:nvPr>
        </p:nvGraphicFramePr>
        <p:xfrm>
          <a:off x="328625" y="4197706"/>
          <a:ext cx="4505218" cy="2526994"/>
        </p:xfrm>
        <a:graphic>
          <a:graphicData uri="http://schemas.openxmlformats.org/drawingml/2006/table">
            <a:tbl>
              <a:tblPr firstRow="1" bandRow="1"/>
              <a:tblGrid>
                <a:gridCol w="1567696">
                  <a:extLst>
                    <a:ext uri="{9D8B030D-6E8A-4147-A177-3AD203B41FA5}">
                      <a16:colId xmlns="" xmlns:a16="http://schemas.microsoft.com/office/drawing/2014/main" val="20000"/>
                    </a:ext>
                  </a:extLst>
                </a:gridCol>
                <a:gridCol w="1411675">
                  <a:extLst>
                    <a:ext uri="{9D8B030D-6E8A-4147-A177-3AD203B41FA5}">
                      <a16:colId xmlns="" xmlns:a16="http://schemas.microsoft.com/office/drawing/2014/main" val="20001"/>
                    </a:ext>
                  </a:extLst>
                </a:gridCol>
                <a:gridCol w="1525847">
                  <a:extLst>
                    <a:ext uri="{9D8B030D-6E8A-4147-A177-3AD203B41FA5}">
                      <a16:colId xmlns="" xmlns:a16="http://schemas.microsoft.com/office/drawing/2014/main" val="1014106346"/>
                    </a:ext>
                  </a:extLst>
                </a:gridCol>
              </a:tblGrid>
              <a:tr h="263962">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3945925495"/>
                  </a:ext>
                </a:extLst>
              </a:tr>
              <a:tr h="169848">
                <a:tc rowSpan="5">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nl-NL" sz="700" dirty="0">
                          <a:latin typeface="Century Gothic" panose="020B0502020202020204" pitchFamily="34" charset="0"/>
                          <a:cs typeface="Arial" panose="020B0604020202020204" pitchFamily="34" charset="0"/>
                        </a:rPr>
                        <a:t>Gebogen architectonisch model in een aantrekkelijke en ruige alle geborsteld BS316 marine grade roestvrijstaal, met moderne koel wit terug verlichting verlichting en geïntegreerde toetsenbord.</a:t>
                      </a:r>
                      <a:br>
                        <a:rPr lang="nl-NL" sz="700" dirty="0">
                          <a:latin typeface="Century Gothic" panose="020B0502020202020204" pitchFamily="34" charset="0"/>
                          <a:cs typeface="Arial" panose="020B0604020202020204" pitchFamily="34" charset="0"/>
                        </a:rPr>
                      </a:br>
                      <a:endParaRPr lang="en-GB" sz="700" dirty="0">
                        <a:latin typeface="Century Gothic" panose="020B0502020202020204" pitchFamily="34" charset="0"/>
                        <a:cs typeface="Arial" panose="020B0604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GSM-5ASK</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 * beperkte connectiviteit</a:t>
                      </a:r>
                      <a:br>
                        <a:rPr lang="en-GB" sz="600" b="0" dirty="0">
                          <a:solidFill>
                            <a:schemeClr val="tx1"/>
                          </a:solidFill>
                          <a:latin typeface="Century Gothic" panose="020B0502020202020204" pitchFamily="34" charset="0"/>
                        </a:rPr>
                      </a:b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91458">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GSM-5ASK/3GE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95514">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PRME6-ASK/4GE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80344">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PRIME6-ASK/4GA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USA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58441541"/>
                  </a:ext>
                </a:extLst>
              </a:tr>
              <a:tr h="165432">
                <a:tc vMerge="1">
                  <a:txBody>
                    <a:bodyPr/>
                    <a:lstStyle/>
                    <a:p>
                      <a:endParaRPr lang="en-GB"/>
                    </a:p>
                  </a:txBody>
                  <a:tcPr/>
                </a:tc>
                <a:tc>
                  <a:txBody>
                    <a:bodyPr/>
                    <a:lstStyle/>
                    <a:p>
                      <a:pPr algn="l"/>
                      <a:r>
                        <a:rPr lang="en-GB" sz="600" b="0" dirty="0">
                          <a:solidFill>
                            <a:schemeClr val="tx1"/>
                          </a:solidFill>
                          <a:latin typeface="Century Gothic" panose="020B0502020202020204" pitchFamily="34" charset="0"/>
                        </a:rPr>
                        <a:t>PRIME6-ASK/4GSA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Australië &amp; NZ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81669376"/>
                  </a:ext>
                </a:extLst>
              </a:tr>
            </a:tbl>
          </a:graphicData>
        </a:graphic>
      </p:graphicFrame>
      <p:graphicFrame>
        <p:nvGraphicFramePr>
          <p:cNvPr id="51" name="Table 50"/>
          <p:cNvGraphicFramePr>
            <a:graphicFrameLocks noGrp="1"/>
          </p:cNvGraphicFramePr>
          <p:nvPr>
            <p:extLst>
              <p:ext uri="{D42A27DB-BD31-4B8C-83A1-F6EECF244321}">
                <p14:modId xmlns:p14="http://schemas.microsoft.com/office/powerpoint/2010/main" val="673759174"/>
              </p:ext>
            </p:extLst>
          </p:nvPr>
        </p:nvGraphicFramePr>
        <p:xfrm>
          <a:off x="328625" y="1856536"/>
          <a:ext cx="4505218" cy="2100274"/>
        </p:xfrm>
        <a:graphic>
          <a:graphicData uri="http://schemas.openxmlformats.org/drawingml/2006/table">
            <a:tbl>
              <a:tblPr firstRow="1" bandRow="1"/>
              <a:tblGrid>
                <a:gridCol w="1567696">
                  <a:extLst>
                    <a:ext uri="{9D8B030D-6E8A-4147-A177-3AD203B41FA5}">
                      <a16:colId xmlns="" xmlns:a16="http://schemas.microsoft.com/office/drawing/2014/main" val="20000"/>
                    </a:ext>
                  </a:extLst>
                </a:gridCol>
                <a:gridCol w="1411675">
                  <a:extLst>
                    <a:ext uri="{9D8B030D-6E8A-4147-A177-3AD203B41FA5}">
                      <a16:colId xmlns="" xmlns:a16="http://schemas.microsoft.com/office/drawing/2014/main" val="20001"/>
                    </a:ext>
                  </a:extLst>
                </a:gridCol>
                <a:gridCol w="1525847">
                  <a:extLst>
                    <a:ext uri="{9D8B030D-6E8A-4147-A177-3AD203B41FA5}">
                      <a16:colId xmlns="" xmlns:a16="http://schemas.microsoft.com/office/drawing/2014/main" val="1014106346"/>
                    </a:ext>
                  </a:extLst>
                </a:gridCol>
              </a:tblGrid>
              <a:tr h="169848">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3945925495"/>
                  </a:ext>
                </a:extLst>
              </a:tr>
              <a:tr h="169848">
                <a:tc rowSpan="5">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nl-NL" sz="700" dirty="0">
                          <a:latin typeface="Century Gothic" panose="020B0502020202020204" pitchFamily="34" charset="0"/>
                          <a:cs typeface="Arial" panose="020B0604020202020204" pitchFamily="34" charset="0"/>
                        </a:rPr>
                        <a:t>Stijlvolle gebogen architectonisch model in een aantrekkelijke en ruige alle geborsteld BS316 marine grade roestvrij staal, met moderne koel wit terug verlichting verlichting.</a:t>
                      </a:r>
                    </a:p>
                    <a:p>
                      <a:pPr marL="0" marR="0" lvl="0" indent="0" algn="l" defTabSz="697401" rtl="0" eaLnBrk="1" fontAlgn="auto" latinLnBrk="0" hangingPunct="1">
                        <a:lnSpc>
                          <a:spcPct val="100000"/>
                        </a:lnSpc>
                        <a:spcBef>
                          <a:spcPts val="0"/>
                        </a:spcBef>
                        <a:spcAft>
                          <a:spcPts val="0"/>
                        </a:spcAft>
                        <a:buClrTx/>
                        <a:buSzTx/>
                        <a:buFontTx/>
                        <a:buNone/>
                        <a:tabLst/>
                        <a:defRPr/>
                      </a:pPr>
                      <a:r>
                        <a:rPr lang="nl-NL" sz="700" dirty="0">
                          <a:latin typeface="Century Gothic" panose="020B0502020202020204" pitchFamily="34" charset="0"/>
                          <a:cs typeface="Arial" panose="020B0604020202020204" pitchFamily="34" charset="0"/>
                        </a:rPr>
                        <a:t/>
                      </a:r>
                      <a:br>
                        <a:rPr lang="nl-NL" sz="700" dirty="0">
                          <a:latin typeface="Century Gothic" panose="020B0502020202020204" pitchFamily="34" charset="0"/>
                          <a:cs typeface="Arial" panose="020B0604020202020204" pitchFamily="34" charset="0"/>
                        </a:rPr>
                      </a:br>
                      <a:endParaRPr lang="en-GB" sz="700" baseline="0" dirty="0">
                        <a:latin typeface="Century Gothic" panose="020B0502020202020204" pitchFamily="34" charset="0"/>
                        <a:cs typeface="Arial" panose="020B0604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GSM-5AS</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 * beperkte connectiviteit</a:t>
                      </a:r>
                      <a:br>
                        <a:rPr lang="en-GB" sz="600" b="0" dirty="0">
                          <a:solidFill>
                            <a:schemeClr val="tx1"/>
                          </a:solidFill>
                          <a:latin typeface="Century Gothic" panose="020B0502020202020204" pitchFamily="34" charset="0"/>
                        </a:rPr>
                      </a:b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91458">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GSM-5AS/3GE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95514">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PRIME6-AS/4GE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80344">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PRIME6-AS/4GA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USA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58441541"/>
                  </a:ext>
                </a:extLst>
              </a:tr>
              <a:tr h="165432">
                <a:tc vMerge="1">
                  <a:txBody>
                    <a:bodyPr/>
                    <a:lstStyle/>
                    <a:p>
                      <a:endParaRPr lang="en-GB"/>
                    </a:p>
                  </a:txBody>
                  <a:tcPr/>
                </a:tc>
                <a:tc>
                  <a:txBody>
                    <a:bodyPr/>
                    <a:lstStyle/>
                    <a:p>
                      <a:pPr algn="l"/>
                      <a:r>
                        <a:rPr lang="en-GB" sz="600" b="0" dirty="0">
                          <a:solidFill>
                            <a:schemeClr val="tx1"/>
                          </a:solidFill>
                          <a:latin typeface="Century Gothic" panose="020B0502020202020204" pitchFamily="34" charset="0"/>
                        </a:rPr>
                        <a:t>PRIME6-AS/4GSA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Australië &amp; NZ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81669376"/>
                  </a:ext>
                </a:extLst>
              </a:tr>
            </a:tbl>
          </a:graphicData>
        </a:graphic>
      </p:graphicFrame>
      <p:sp>
        <p:nvSpPr>
          <p:cNvPr id="49" name="Rectangle 48"/>
          <p:cNvSpPr/>
          <p:nvPr/>
        </p:nvSpPr>
        <p:spPr>
          <a:xfrm>
            <a:off x="403537" y="4010033"/>
            <a:ext cx="4710694" cy="346005"/>
          </a:xfrm>
          <a:prstGeom prst="rect">
            <a:avLst/>
          </a:prstGeom>
        </p:spPr>
        <p:txBody>
          <a:bodyPr wrap="square" lIns="69736" tIns="34868" rIns="69736" bIns="34868">
            <a:spAutoFit/>
          </a:bodyPr>
          <a:lstStyle/>
          <a:p>
            <a:pPr algn="ctr"/>
            <a:r>
              <a:rPr lang="en-GB" sz="891" spc="458" dirty="0">
                <a:solidFill>
                  <a:schemeClr val="bg1">
                    <a:lumMod val="50000"/>
                  </a:schemeClr>
                </a:solidFill>
                <a:latin typeface="Century Gothic" panose="020B0502020202020204" pitchFamily="34" charset="0"/>
              </a:rPr>
              <a:t>Architecturale paneel met toetsen</a:t>
            </a:r>
            <a:br>
              <a:rPr lang="en-GB" sz="891" spc="458" dirty="0">
                <a:solidFill>
                  <a:schemeClr val="bg1">
                    <a:lumMod val="50000"/>
                  </a:schemeClr>
                </a:solidFill>
                <a:latin typeface="Century Gothic" panose="020B0502020202020204" pitchFamily="34" charset="0"/>
              </a:rPr>
            </a:br>
            <a:endParaRPr lang="en-GB" sz="891" spc="458" dirty="0">
              <a:solidFill>
                <a:schemeClr val="bg1">
                  <a:lumMod val="50000"/>
                </a:schemeClr>
              </a:solidFill>
              <a:latin typeface="Century Gothic" panose="020B0502020202020204" pitchFamily="34" charset="0"/>
            </a:endParaRPr>
          </a:p>
        </p:txBody>
      </p:sp>
      <p:sp>
        <p:nvSpPr>
          <p:cNvPr id="52" name="Rectangle 51"/>
          <p:cNvSpPr/>
          <p:nvPr/>
        </p:nvSpPr>
        <p:spPr>
          <a:xfrm>
            <a:off x="251414" y="1633782"/>
            <a:ext cx="4821348" cy="207506"/>
          </a:xfrm>
          <a:prstGeom prst="rect">
            <a:avLst/>
          </a:prstGeom>
        </p:spPr>
        <p:txBody>
          <a:bodyPr wrap="square" lIns="69736" tIns="34868" rIns="69736" bIns="34868">
            <a:spAutoFit/>
          </a:bodyPr>
          <a:lstStyle/>
          <a:p>
            <a:pPr algn="ctr"/>
            <a:r>
              <a:rPr lang="en-GB" sz="891" spc="411" dirty="0">
                <a:solidFill>
                  <a:schemeClr val="bg1">
                    <a:lumMod val="50000"/>
                  </a:schemeClr>
                </a:solidFill>
                <a:latin typeface="Century Gothic" panose="020B0502020202020204" pitchFamily="34" charset="0"/>
              </a:rPr>
              <a:t>Architectural Panel</a:t>
            </a:r>
          </a:p>
        </p:txBody>
      </p:sp>
      <p:pic>
        <p:nvPicPr>
          <p:cNvPr id="21506" name="Picture 2"/>
          <p:cNvPicPr>
            <a:picLocks noChangeAspect="1" noChangeArrowheads="1"/>
          </p:cNvPicPr>
          <p:nvPr/>
        </p:nvPicPr>
        <p:blipFill rotWithShape="1">
          <a:blip r:embed="rId2">
            <a:biLevel thresh="75000"/>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22259"/>
          <a:stretch/>
        </p:blipFill>
        <p:spPr bwMode="auto">
          <a:xfrm>
            <a:off x="1979596" y="4188990"/>
            <a:ext cx="2752015" cy="150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rotWithShape="1">
          <a:blip r:embed="rId4">
            <a:biLevel thresh="75000"/>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7646"/>
          <a:stretch/>
        </p:blipFill>
        <p:spPr bwMode="auto">
          <a:xfrm>
            <a:off x="1978451" y="1695770"/>
            <a:ext cx="2553249" cy="120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a:extLst>
              <a:ext uri="{FF2B5EF4-FFF2-40B4-BE49-F238E27FC236}">
                <a16:creationId xmlns="" xmlns:a16="http://schemas.microsoft.com/office/drawing/2014/main" id="{E230F060-D26C-46AC-A6EE-7D5694C1F793}"/>
              </a:ext>
            </a:extLst>
          </p:cNvPr>
          <p:cNvSpPr txBox="1"/>
          <p:nvPr/>
        </p:nvSpPr>
        <p:spPr>
          <a:xfrm>
            <a:off x="1016411" y="1319958"/>
            <a:ext cx="3291355" cy="282257"/>
          </a:xfrm>
          <a:prstGeom prst="rect">
            <a:avLst/>
          </a:prstGeom>
          <a:noFill/>
        </p:spPr>
        <p:txBody>
          <a:bodyPr wrap="square" rtlCol="0">
            <a:spAutoFit/>
          </a:bodyPr>
          <a:lstStyle/>
          <a:p>
            <a:pPr algn="ctr"/>
            <a:r>
              <a:rPr lang="en-GB" sz="1234" spc="453" dirty="0"/>
              <a:t>Advanced GSM Intercom</a:t>
            </a:r>
          </a:p>
        </p:txBody>
      </p:sp>
      <p:pic>
        <p:nvPicPr>
          <p:cNvPr id="30" name="Picture 29">
            <a:extLst>
              <a:ext uri="{FF2B5EF4-FFF2-40B4-BE49-F238E27FC236}">
                <a16:creationId xmlns="" xmlns:a16="http://schemas.microsoft.com/office/drawing/2014/main" id="{051FFE4C-D013-4D01-BF7B-136CCE62B3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388" y="697461"/>
            <a:ext cx="3893427" cy="980270"/>
          </a:xfrm>
          <a:prstGeom prst="rect">
            <a:avLst/>
          </a:prstGeom>
        </p:spPr>
      </p:pic>
      <p:sp>
        <p:nvSpPr>
          <p:cNvPr id="2" name="Rectangle 1">
            <a:extLst>
              <a:ext uri="{FF2B5EF4-FFF2-40B4-BE49-F238E27FC236}">
                <a16:creationId xmlns="" xmlns:a16="http://schemas.microsoft.com/office/drawing/2014/main" id="{6AD5C931-1209-4C8E-B58A-7F7CD4E32C0D}"/>
              </a:ext>
            </a:extLst>
          </p:cNvPr>
          <p:cNvSpPr/>
          <p:nvPr/>
        </p:nvSpPr>
        <p:spPr>
          <a:xfrm>
            <a:off x="2756899" y="2932365"/>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endParaRPr lang="en-US" sz="1000" cap="none" spc="0" dirty="0">
              <a:ln/>
              <a:effectLst/>
              <a:latin typeface="Arial" panose="020B0604020202020204" pitchFamily="34" charset="0"/>
              <a:cs typeface="Arial" panose="020B0604020202020204" pitchFamily="34" charset="0"/>
            </a:endParaRPr>
          </a:p>
        </p:txBody>
      </p:sp>
      <p:sp>
        <p:nvSpPr>
          <p:cNvPr id="38" name="Rectangle 37">
            <a:extLst>
              <a:ext uri="{FF2B5EF4-FFF2-40B4-BE49-F238E27FC236}">
                <a16:creationId xmlns="" xmlns:a16="http://schemas.microsoft.com/office/drawing/2014/main" id="{743C0D3E-6F04-45AD-A558-792EF77A1473}"/>
              </a:ext>
            </a:extLst>
          </p:cNvPr>
          <p:cNvSpPr/>
          <p:nvPr/>
        </p:nvSpPr>
        <p:spPr>
          <a:xfrm>
            <a:off x="2743200" y="3112503"/>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r>
              <a:rPr lang="en-US" sz="1200" b="1" dirty="0">
                <a:ln/>
                <a:solidFill>
                  <a:srgbClr val="0070C0"/>
                </a:solidFill>
                <a:latin typeface="Impact" panose="020B0806030902050204" pitchFamily="34" charset="0"/>
              </a:rPr>
              <a:t>3</a:t>
            </a:r>
            <a:r>
              <a:rPr lang="en-US" sz="1200" b="1" dirty="0">
                <a:ln/>
                <a:solidFill>
                  <a:schemeClr val="tx1">
                    <a:lumMod val="50000"/>
                    <a:lumOff val="50000"/>
                  </a:schemeClr>
                </a:solidFill>
                <a:latin typeface="Impact" panose="020B0806030902050204" pitchFamily="34" charset="0"/>
              </a:rPr>
              <a:t>G</a:t>
            </a:r>
          </a:p>
        </p:txBody>
      </p:sp>
      <p:sp>
        <p:nvSpPr>
          <p:cNvPr id="39" name="Rectangle 38">
            <a:extLst>
              <a:ext uri="{FF2B5EF4-FFF2-40B4-BE49-F238E27FC236}">
                <a16:creationId xmlns="" xmlns:a16="http://schemas.microsoft.com/office/drawing/2014/main" id="{67C7D8E1-B20E-466A-878A-4666E9F08FA3}"/>
              </a:ext>
            </a:extLst>
          </p:cNvPr>
          <p:cNvSpPr/>
          <p:nvPr/>
        </p:nvSpPr>
        <p:spPr>
          <a:xfrm>
            <a:off x="2743200" y="3306692"/>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40" name="Rectangle 39">
            <a:extLst>
              <a:ext uri="{FF2B5EF4-FFF2-40B4-BE49-F238E27FC236}">
                <a16:creationId xmlns="" xmlns:a16="http://schemas.microsoft.com/office/drawing/2014/main" id="{C190292A-C840-47DB-B1F1-19295662D973}"/>
              </a:ext>
            </a:extLst>
          </p:cNvPr>
          <p:cNvSpPr/>
          <p:nvPr/>
        </p:nvSpPr>
        <p:spPr>
          <a:xfrm>
            <a:off x="2743200" y="3493216"/>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rgbClr val="0070C0"/>
                </a:solidFill>
                <a:effectLst/>
                <a:latin typeface="Impact" panose="020B0806030902050204" pitchFamily="34" charset="0"/>
              </a:rPr>
              <a:t>3</a:t>
            </a:r>
            <a:r>
              <a:rPr lang="en-US" sz="1200" b="1" cap="none" spc="0" dirty="0">
                <a:ln/>
                <a:solidFill>
                  <a:schemeClr val="tx1">
                    <a:lumMod val="50000"/>
                    <a:lumOff val="50000"/>
                  </a:schemeClr>
                </a:solidFill>
                <a:effectLst/>
                <a:latin typeface="Impact" panose="020B0806030902050204" pitchFamily="34" charset="0"/>
              </a:rPr>
              <a:t>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41" name="Rectangle 40">
            <a:extLst>
              <a:ext uri="{FF2B5EF4-FFF2-40B4-BE49-F238E27FC236}">
                <a16:creationId xmlns="" xmlns:a16="http://schemas.microsoft.com/office/drawing/2014/main" id="{B2C61B50-C097-49AF-B045-7A9DBD416A42}"/>
              </a:ext>
            </a:extLst>
          </p:cNvPr>
          <p:cNvSpPr/>
          <p:nvPr/>
        </p:nvSpPr>
        <p:spPr>
          <a:xfrm>
            <a:off x="2743200" y="3668253"/>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rgbClr val="0070C0"/>
                </a:solidFill>
                <a:effectLst/>
                <a:latin typeface="Impact" panose="020B0806030902050204" pitchFamily="34" charset="0"/>
              </a:rPr>
              <a:t>3</a:t>
            </a:r>
            <a:r>
              <a:rPr lang="en-US" sz="1200" b="1" cap="none" spc="0" dirty="0">
                <a:ln/>
                <a:solidFill>
                  <a:schemeClr val="tx1">
                    <a:lumMod val="50000"/>
                    <a:lumOff val="50000"/>
                  </a:schemeClr>
                </a:solidFill>
                <a:effectLst/>
                <a:latin typeface="Impact" panose="020B0806030902050204" pitchFamily="34" charset="0"/>
              </a:rPr>
              <a:t>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45" name="Rectangle 44">
            <a:extLst>
              <a:ext uri="{FF2B5EF4-FFF2-40B4-BE49-F238E27FC236}">
                <a16:creationId xmlns="" xmlns:a16="http://schemas.microsoft.com/office/drawing/2014/main" id="{111A62F6-3383-4829-B566-2588E254367B}"/>
              </a:ext>
            </a:extLst>
          </p:cNvPr>
          <p:cNvSpPr/>
          <p:nvPr/>
        </p:nvSpPr>
        <p:spPr>
          <a:xfrm>
            <a:off x="2756899" y="5685220"/>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endParaRPr lang="en-US" sz="1000" cap="none" spc="0" dirty="0">
              <a:ln/>
              <a:effectLst/>
              <a:latin typeface="Arial" panose="020B0604020202020204" pitchFamily="34" charset="0"/>
              <a:cs typeface="Arial" panose="020B0604020202020204" pitchFamily="34" charset="0"/>
            </a:endParaRPr>
          </a:p>
        </p:txBody>
      </p:sp>
      <p:sp>
        <p:nvSpPr>
          <p:cNvPr id="46" name="Rectangle 45">
            <a:extLst>
              <a:ext uri="{FF2B5EF4-FFF2-40B4-BE49-F238E27FC236}">
                <a16:creationId xmlns="" xmlns:a16="http://schemas.microsoft.com/office/drawing/2014/main" id="{8518C85F-DD43-47FD-8603-BE872651B2E3}"/>
              </a:ext>
            </a:extLst>
          </p:cNvPr>
          <p:cNvSpPr/>
          <p:nvPr/>
        </p:nvSpPr>
        <p:spPr>
          <a:xfrm>
            <a:off x="2743200" y="5865358"/>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r>
              <a:rPr lang="en-US" sz="1200" b="1" dirty="0">
                <a:ln/>
                <a:solidFill>
                  <a:srgbClr val="0070C0"/>
                </a:solidFill>
                <a:latin typeface="Impact" panose="020B0806030902050204" pitchFamily="34" charset="0"/>
              </a:rPr>
              <a:t>3</a:t>
            </a:r>
            <a:r>
              <a:rPr lang="en-US" sz="1200" b="1" dirty="0">
                <a:ln/>
                <a:solidFill>
                  <a:schemeClr val="tx1">
                    <a:lumMod val="50000"/>
                    <a:lumOff val="50000"/>
                  </a:schemeClr>
                </a:solidFill>
                <a:latin typeface="Impact" panose="020B0806030902050204" pitchFamily="34" charset="0"/>
              </a:rPr>
              <a:t>G</a:t>
            </a:r>
          </a:p>
        </p:txBody>
      </p:sp>
      <p:sp>
        <p:nvSpPr>
          <p:cNvPr id="48" name="Rectangle 47">
            <a:extLst>
              <a:ext uri="{FF2B5EF4-FFF2-40B4-BE49-F238E27FC236}">
                <a16:creationId xmlns="" xmlns:a16="http://schemas.microsoft.com/office/drawing/2014/main" id="{1E9F7D6D-49C4-4CC7-B5DF-BFAA6CA9F1EB}"/>
              </a:ext>
            </a:extLst>
          </p:cNvPr>
          <p:cNvSpPr/>
          <p:nvPr/>
        </p:nvSpPr>
        <p:spPr>
          <a:xfrm>
            <a:off x="2743200" y="6059547"/>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50" name="Rectangle 49">
            <a:extLst>
              <a:ext uri="{FF2B5EF4-FFF2-40B4-BE49-F238E27FC236}">
                <a16:creationId xmlns="" xmlns:a16="http://schemas.microsoft.com/office/drawing/2014/main" id="{4C4B797F-3CDF-4461-BE92-DF4D1F4742EF}"/>
              </a:ext>
            </a:extLst>
          </p:cNvPr>
          <p:cNvSpPr/>
          <p:nvPr/>
        </p:nvSpPr>
        <p:spPr>
          <a:xfrm>
            <a:off x="2743200" y="6246071"/>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rgbClr val="0070C0"/>
                </a:solidFill>
                <a:effectLst/>
                <a:latin typeface="Impact" panose="020B0806030902050204" pitchFamily="34" charset="0"/>
              </a:rPr>
              <a:t>3</a:t>
            </a:r>
            <a:r>
              <a:rPr lang="en-US" sz="1200" b="1" cap="none" spc="0" dirty="0">
                <a:ln/>
                <a:solidFill>
                  <a:schemeClr val="tx1">
                    <a:lumMod val="50000"/>
                    <a:lumOff val="50000"/>
                  </a:schemeClr>
                </a:solidFill>
                <a:effectLst/>
                <a:latin typeface="Impact" panose="020B0806030902050204" pitchFamily="34" charset="0"/>
              </a:rPr>
              <a:t>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53" name="Rectangle 52">
            <a:extLst>
              <a:ext uri="{FF2B5EF4-FFF2-40B4-BE49-F238E27FC236}">
                <a16:creationId xmlns="" xmlns:a16="http://schemas.microsoft.com/office/drawing/2014/main" id="{D86B8500-9549-4CF3-BD9B-C3E32E6A908C}"/>
              </a:ext>
            </a:extLst>
          </p:cNvPr>
          <p:cNvSpPr/>
          <p:nvPr/>
        </p:nvSpPr>
        <p:spPr>
          <a:xfrm>
            <a:off x="2743200" y="6421108"/>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rgbClr val="0070C0"/>
                </a:solidFill>
                <a:effectLst/>
                <a:latin typeface="Impact" panose="020B0806030902050204" pitchFamily="34" charset="0"/>
              </a:rPr>
              <a:t>3</a:t>
            </a:r>
            <a:r>
              <a:rPr lang="en-US" sz="1200" b="1" cap="none" spc="0" dirty="0">
                <a:ln/>
                <a:solidFill>
                  <a:schemeClr val="tx1">
                    <a:lumMod val="50000"/>
                    <a:lumOff val="50000"/>
                  </a:schemeClr>
                </a:solidFill>
                <a:effectLst/>
                <a:latin typeface="Impact" panose="020B0806030902050204" pitchFamily="34" charset="0"/>
              </a:rPr>
              <a:t>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pic>
        <p:nvPicPr>
          <p:cNvPr id="6" name="Picture 5">
            <a:extLst>
              <a:ext uri="{FF2B5EF4-FFF2-40B4-BE49-F238E27FC236}">
                <a16:creationId xmlns="" xmlns:a16="http://schemas.microsoft.com/office/drawing/2014/main" id="{F91A9D22-AC3D-404E-854B-8BD5FE550A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3542"/>
          <a:stretch/>
        </p:blipFill>
        <p:spPr>
          <a:xfrm>
            <a:off x="542983" y="1875865"/>
            <a:ext cx="608896" cy="1074915"/>
          </a:xfrm>
          <a:prstGeom prst="rect">
            <a:avLst/>
          </a:prstGeom>
        </p:spPr>
      </p:pic>
      <p:pic>
        <p:nvPicPr>
          <p:cNvPr id="8" name="Picture 7">
            <a:extLst>
              <a:ext uri="{FF2B5EF4-FFF2-40B4-BE49-F238E27FC236}">
                <a16:creationId xmlns="" xmlns:a16="http://schemas.microsoft.com/office/drawing/2014/main" id="{E9FB1031-93A0-49FD-A55E-CCD53818DF1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7784"/>
          <a:stretch/>
        </p:blipFill>
        <p:spPr>
          <a:xfrm>
            <a:off x="351944" y="4367353"/>
            <a:ext cx="860753" cy="1346298"/>
          </a:xfrm>
          <a:prstGeom prst="rect">
            <a:avLst/>
          </a:prstGeom>
        </p:spPr>
      </p:pic>
      <p:pic>
        <p:nvPicPr>
          <p:cNvPr id="28" name="Picture 27">
            <a:extLst>
              <a:ext uri="{FF2B5EF4-FFF2-40B4-BE49-F238E27FC236}">
                <a16:creationId xmlns="" xmlns:a16="http://schemas.microsoft.com/office/drawing/2014/main" id="{5CE80817-7EA5-4365-BBEC-5E03CC84B5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6750" y="4722492"/>
            <a:ext cx="524430" cy="952714"/>
          </a:xfrm>
          <a:prstGeom prst="rect">
            <a:avLst/>
          </a:prstGeom>
        </p:spPr>
      </p:pic>
      <p:pic>
        <p:nvPicPr>
          <p:cNvPr id="33" name="Picture 32">
            <a:extLst>
              <a:ext uri="{FF2B5EF4-FFF2-40B4-BE49-F238E27FC236}">
                <a16:creationId xmlns="" xmlns:a16="http://schemas.microsoft.com/office/drawing/2014/main" id="{767F18B6-ADDB-444D-89D3-0DA06F2CC5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1879" y="1921085"/>
            <a:ext cx="524430" cy="952714"/>
          </a:xfrm>
          <a:prstGeom prst="rect">
            <a:avLst/>
          </a:prstGeom>
        </p:spPr>
      </p:pic>
      <p:grpSp>
        <p:nvGrpSpPr>
          <p:cNvPr id="25" name="Group 24">
            <a:extLst>
              <a:ext uri="{FF2B5EF4-FFF2-40B4-BE49-F238E27FC236}">
                <a16:creationId xmlns="" xmlns:a16="http://schemas.microsoft.com/office/drawing/2014/main" id="{3613CECD-7F22-4D86-87BC-435C5CE74A8D}"/>
              </a:ext>
            </a:extLst>
          </p:cNvPr>
          <p:cNvGrpSpPr/>
          <p:nvPr/>
        </p:nvGrpSpPr>
        <p:grpSpPr>
          <a:xfrm>
            <a:off x="433337" y="254810"/>
            <a:ext cx="4864341" cy="299372"/>
            <a:chOff x="433337" y="254810"/>
            <a:chExt cx="4864341" cy="299372"/>
          </a:xfrm>
        </p:grpSpPr>
        <p:pic>
          <p:nvPicPr>
            <p:cNvPr id="26" name="Picture 25">
              <a:extLst>
                <a:ext uri="{FF2B5EF4-FFF2-40B4-BE49-F238E27FC236}">
                  <a16:creationId xmlns="" xmlns:a16="http://schemas.microsoft.com/office/drawing/2014/main" id="{F03EDC48-1602-40F8-834C-71448234E9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27" name="Straight Connector 26">
              <a:extLst>
                <a:ext uri="{FF2B5EF4-FFF2-40B4-BE49-F238E27FC236}">
                  <a16:creationId xmlns="" xmlns:a16="http://schemas.microsoft.com/office/drawing/2014/main" id="{B56CD2A4-832D-48BC-951D-CDCB25844366}"/>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 xmlns:a16="http://schemas.microsoft.com/office/drawing/2014/main" id="{5AE2B0C2-65F9-4353-8689-185B485156D2}"/>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CELLCOM PRIME</a:t>
              </a:r>
            </a:p>
          </p:txBody>
        </p:sp>
      </p:grpSp>
      <p:grpSp>
        <p:nvGrpSpPr>
          <p:cNvPr id="56" name="Group 55">
            <a:extLst>
              <a:ext uri="{FF2B5EF4-FFF2-40B4-BE49-F238E27FC236}">
                <a16:creationId xmlns="" xmlns:a16="http://schemas.microsoft.com/office/drawing/2014/main" id="{7EB49810-1818-422A-84BF-3AC6D6291625}"/>
              </a:ext>
            </a:extLst>
          </p:cNvPr>
          <p:cNvGrpSpPr/>
          <p:nvPr/>
        </p:nvGrpSpPr>
        <p:grpSpPr>
          <a:xfrm>
            <a:off x="-146132" y="7209698"/>
            <a:ext cx="5041982" cy="233315"/>
            <a:chOff x="-146132" y="7235825"/>
            <a:chExt cx="5041982" cy="233315"/>
          </a:xfrm>
        </p:grpSpPr>
        <p:cxnSp>
          <p:nvCxnSpPr>
            <p:cNvPr id="57" name="Straight Connector 56">
              <a:extLst>
                <a:ext uri="{FF2B5EF4-FFF2-40B4-BE49-F238E27FC236}">
                  <a16:creationId xmlns="" xmlns:a16="http://schemas.microsoft.com/office/drawing/2014/main" id="{720AD21E-2FE5-4BB3-8714-6F3744188DCB}"/>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58" name="TextBox 57">
              <a:extLst>
                <a:ext uri="{FF2B5EF4-FFF2-40B4-BE49-F238E27FC236}">
                  <a16:creationId xmlns="" xmlns:a16="http://schemas.microsoft.com/office/drawing/2014/main" id="{4A7ACDD6-1FD4-449C-B330-0BE4E7890DEA}"/>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21</a:t>
              </a:r>
            </a:p>
          </p:txBody>
        </p:sp>
      </p:grpSp>
      <p:grpSp>
        <p:nvGrpSpPr>
          <p:cNvPr id="75" name="Group 74">
            <a:extLst>
              <a:ext uri="{FF2B5EF4-FFF2-40B4-BE49-F238E27FC236}">
                <a16:creationId xmlns="" xmlns:a16="http://schemas.microsoft.com/office/drawing/2014/main" id="{CE74FC7A-7434-4ED3-848E-25D7678B0659}"/>
              </a:ext>
            </a:extLst>
          </p:cNvPr>
          <p:cNvGrpSpPr/>
          <p:nvPr/>
        </p:nvGrpSpPr>
        <p:grpSpPr>
          <a:xfrm rot="5633603">
            <a:off x="4736088" y="5995234"/>
            <a:ext cx="169492" cy="405624"/>
            <a:chOff x="335105" y="3244620"/>
            <a:chExt cx="169492" cy="405624"/>
          </a:xfrm>
        </p:grpSpPr>
        <p:sp>
          <p:nvSpPr>
            <p:cNvPr id="76" name="Diagonal Stripe 75">
              <a:extLst>
                <a:ext uri="{FF2B5EF4-FFF2-40B4-BE49-F238E27FC236}">
                  <a16:creationId xmlns="" xmlns:a16="http://schemas.microsoft.com/office/drawing/2014/main" id="{56418D61-9CCF-4847-ABE3-1D3F951C54A4}"/>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7" name="TextBox 76">
              <a:extLst>
                <a:ext uri="{FF2B5EF4-FFF2-40B4-BE49-F238E27FC236}">
                  <a16:creationId xmlns="" xmlns:a16="http://schemas.microsoft.com/office/drawing/2014/main" id="{8804D050-F90B-448A-898D-F2D4E3E2288D}"/>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78" name="Group 77">
            <a:extLst>
              <a:ext uri="{FF2B5EF4-FFF2-40B4-BE49-F238E27FC236}">
                <a16:creationId xmlns="" xmlns:a16="http://schemas.microsoft.com/office/drawing/2014/main" id="{8B180A4F-8F52-4D68-BF9B-DDDB86952DAA}"/>
              </a:ext>
            </a:extLst>
          </p:cNvPr>
          <p:cNvGrpSpPr/>
          <p:nvPr/>
        </p:nvGrpSpPr>
        <p:grpSpPr>
          <a:xfrm rot="5633603">
            <a:off x="4734217" y="6185249"/>
            <a:ext cx="169492" cy="405624"/>
            <a:chOff x="335105" y="3244620"/>
            <a:chExt cx="169492" cy="405624"/>
          </a:xfrm>
        </p:grpSpPr>
        <p:sp>
          <p:nvSpPr>
            <p:cNvPr id="79" name="Diagonal Stripe 78">
              <a:extLst>
                <a:ext uri="{FF2B5EF4-FFF2-40B4-BE49-F238E27FC236}">
                  <a16:creationId xmlns="" xmlns:a16="http://schemas.microsoft.com/office/drawing/2014/main" id="{65DA4C01-CD79-4869-957A-D8C638E778C5}"/>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0" name="TextBox 79">
              <a:extLst>
                <a:ext uri="{FF2B5EF4-FFF2-40B4-BE49-F238E27FC236}">
                  <a16:creationId xmlns="" xmlns:a16="http://schemas.microsoft.com/office/drawing/2014/main" id="{5169A809-38CD-4652-99D5-44C42CBF5E0E}"/>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81" name="Group 80">
            <a:extLst>
              <a:ext uri="{FF2B5EF4-FFF2-40B4-BE49-F238E27FC236}">
                <a16:creationId xmlns="" xmlns:a16="http://schemas.microsoft.com/office/drawing/2014/main" id="{E5D37103-28AB-4285-A4EF-88DFFC07E0B6}"/>
              </a:ext>
            </a:extLst>
          </p:cNvPr>
          <p:cNvGrpSpPr/>
          <p:nvPr/>
        </p:nvGrpSpPr>
        <p:grpSpPr>
          <a:xfrm rot="5633603">
            <a:off x="4726479" y="6362678"/>
            <a:ext cx="169492" cy="405624"/>
            <a:chOff x="335105" y="3244620"/>
            <a:chExt cx="169492" cy="405624"/>
          </a:xfrm>
        </p:grpSpPr>
        <p:sp>
          <p:nvSpPr>
            <p:cNvPr id="82" name="Diagonal Stripe 81">
              <a:extLst>
                <a:ext uri="{FF2B5EF4-FFF2-40B4-BE49-F238E27FC236}">
                  <a16:creationId xmlns="" xmlns:a16="http://schemas.microsoft.com/office/drawing/2014/main" id="{404D953B-E844-4105-A21D-43F17F4B61A7}"/>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3" name="TextBox 82">
              <a:extLst>
                <a:ext uri="{FF2B5EF4-FFF2-40B4-BE49-F238E27FC236}">
                  <a16:creationId xmlns="" xmlns:a16="http://schemas.microsoft.com/office/drawing/2014/main" id="{D4A5068E-FF84-4A0C-AE5A-54D02FCCDB95}"/>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84" name="Group 83">
            <a:extLst>
              <a:ext uri="{FF2B5EF4-FFF2-40B4-BE49-F238E27FC236}">
                <a16:creationId xmlns="" xmlns:a16="http://schemas.microsoft.com/office/drawing/2014/main" id="{67A40CB7-9057-4763-B05C-FE5515A4178C}"/>
              </a:ext>
            </a:extLst>
          </p:cNvPr>
          <p:cNvGrpSpPr/>
          <p:nvPr/>
        </p:nvGrpSpPr>
        <p:grpSpPr>
          <a:xfrm rot="5633603">
            <a:off x="4725427" y="3223901"/>
            <a:ext cx="169492" cy="405624"/>
            <a:chOff x="335105" y="3244620"/>
            <a:chExt cx="169492" cy="405624"/>
          </a:xfrm>
        </p:grpSpPr>
        <p:sp>
          <p:nvSpPr>
            <p:cNvPr id="85" name="Diagonal Stripe 84">
              <a:extLst>
                <a:ext uri="{FF2B5EF4-FFF2-40B4-BE49-F238E27FC236}">
                  <a16:creationId xmlns="" xmlns:a16="http://schemas.microsoft.com/office/drawing/2014/main" id="{E4ACFF21-D36E-4E9E-88E2-F367B2F07D6D}"/>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6" name="TextBox 85">
              <a:extLst>
                <a:ext uri="{FF2B5EF4-FFF2-40B4-BE49-F238E27FC236}">
                  <a16:creationId xmlns="" xmlns:a16="http://schemas.microsoft.com/office/drawing/2014/main" id="{D6F7B128-2AB4-4803-9517-E8AC29E28D16}"/>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87" name="Group 86">
            <a:extLst>
              <a:ext uri="{FF2B5EF4-FFF2-40B4-BE49-F238E27FC236}">
                <a16:creationId xmlns="" xmlns:a16="http://schemas.microsoft.com/office/drawing/2014/main" id="{1D9EAED5-C7CF-4A45-9E0A-E973A492D5C2}"/>
              </a:ext>
            </a:extLst>
          </p:cNvPr>
          <p:cNvGrpSpPr/>
          <p:nvPr/>
        </p:nvGrpSpPr>
        <p:grpSpPr>
          <a:xfrm rot="5633603">
            <a:off x="4724375" y="3417812"/>
            <a:ext cx="169492" cy="405624"/>
            <a:chOff x="335105" y="3244620"/>
            <a:chExt cx="169492" cy="405624"/>
          </a:xfrm>
        </p:grpSpPr>
        <p:sp>
          <p:nvSpPr>
            <p:cNvPr id="88" name="Diagonal Stripe 87">
              <a:extLst>
                <a:ext uri="{FF2B5EF4-FFF2-40B4-BE49-F238E27FC236}">
                  <a16:creationId xmlns="" xmlns:a16="http://schemas.microsoft.com/office/drawing/2014/main" id="{20A4CF4C-B192-430B-922A-2D2792D3E3AE}"/>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9" name="TextBox 88">
              <a:extLst>
                <a:ext uri="{FF2B5EF4-FFF2-40B4-BE49-F238E27FC236}">
                  <a16:creationId xmlns="" xmlns:a16="http://schemas.microsoft.com/office/drawing/2014/main" id="{B14DA919-B3AA-4BA1-9D0C-49A15E2860C7}"/>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90" name="Group 89">
            <a:extLst>
              <a:ext uri="{FF2B5EF4-FFF2-40B4-BE49-F238E27FC236}">
                <a16:creationId xmlns="" xmlns:a16="http://schemas.microsoft.com/office/drawing/2014/main" id="{8CEF198A-02E5-4546-8788-EAFD00DB14C1}"/>
              </a:ext>
            </a:extLst>
          </p:cNvPr>
          <p:cNvGrpSpPr/>
          <p:nvPr/>
        </p:nvGrpSpPr>
        <p:grpSpPr>
          <a:xfrm rot="5633603">
            <a:off x="4723323" y="3597622"/>
            <a:ext cx="169492" cy="405624"/>
            <a:chOff x="335105" y="3244620"/>
            <a:chExt cx="169492" cy="405624"/>
          </a:xfrm>
        </p:grpSpPr>
        <p:sp>
          <p:nvSpPr>
            <p:cNvPr id="91" name="Diagonal Stripe 90">
              <a:extLst>
                <a:ext uri="{FF2B5EF4-FFF2-40B4-BE49-F238E27FC236}">
                  <a16:creationId xmlns="" xmlns:a16="http://schemas.microsoft.com/office/drawing/2014/main" id="{F7B75B7A-0E0A-4331-98FC-76D9EB2A15AA}"/>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2" name="TextBox 91">
              <a:extLst>
                <a:ext uri="{FF2B5EF4-FFF2-40B4-BE49-F238E27FC236}">
                  <a16:creationId xmlns="" xmlns:a16="http://schemas.microsoft.com/office/drawing/2014/main" id="{B99E2BBE-F2B1-4EA4-94A6-A855220B413A}"/>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spTree>
    <p:extLst>
      <p:ext uri="{BB962C8B-B14F-4D97-AF65-F5344CB8AC3E}">
        <p14:creationId xmlns:p14="http://schemas.microsoft.com/office/powerpoint/2010/main" val="2440827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Table 42">
            <a:extLst>
              <a:ext uri="{FF2B5EF4-FFF2-40B4-BE49-F238E27FC236}">
                <a16:creationId xmlns="" xmlns:a16="http://schemas.microsoft.com/office/drawing/2014/main" id="{B2F139A8-B24E-4F73-BC97-D5F0B6FA4141}"/>
              </a:ext>
            </a:extLst>
          </p:cNvPr>
          <p:cNvGraphicFramePr>
            <a:graphicFrameLocks noGrp="1"/>
          </p:cNvGraphicFramePr>
          <p:nvPr>
            <p:extLst>
              <p:ext uri="{D42A27DB-BD31-4B8C-83A1-F6EECF244321}">
                <p14:modId xmlns:p14="http://schemas.microsoft.com/office/powerpoint/2010/main" val="1070346164"/>
              </p:ext>
            </p:extLst>
          </p:nvPr>
        </p:nvGraphicFramePr>
        <p:xfrm>
          <a:off x="326340" y="4203435"/>
          <a:ext cx="4505218" cy="2526994"/>
        </p:xfrm>
        <a:graphic>
          <a:graphicData uri="http://schemas.openxmlformats.org/drawingml/2006/table">
            <a:tbl>
              <a:tblPr firstRow="1" bandRow="1"/>
              <a:tblGrid>
                <a:gridCol w="1567696">
                  <a:extLst>
                    <a:ext uri="{9D8B030D-6E8A-4147-A177-3AD203B41FA5}">
                      <a16:colId xmlns="" xmlns:a16="http://schemas.microsoft.com/office/drawing/2014/main" val="20000"/>
                    </a:ext>
                  </a:extLst>
                </a:gridCol>
                <a:gridCol w="1411675">
                  <a:extLst>
                    <a:ext uri="{9D8B030D-6E8A-4147-A177-3AD203B41FA5}">
                      <a16:colId xmlns="" xmlns:a16="http://schemas.microsoft.com/office/drawing/2014/main" val="20001"/>
                    </a:ext>
                  </a:extLst>
                </a:gridCol>
                <a:gridCol w="1525847">
                  <a:extLst>
                    <a:ext uri="{9D8B030D-6E8A-4147-A177-3AD203B41FA5}">
                      <a16:colId xmlns="" xmlns:a16="http://schemas.microsoft.com/office/drawing/2014/main" val="1014106346"/>
                    </a:ext>
                  </a:extLst>
                </a:gridCol>
              </a:tblGrid>
              <a:tr h="263962">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3945925495"/>
                  </a:ext>
                </a:extLst>
              </a:tr>
              <a:tr h="169848">
                <a:tc rowSpan="5">
                  <a:txBody>
                    <a:bodyPr/>
                    <a:lstStyle/>
                    <a:p>
                      <a:pPr>
                        <a:buClr>
                          <a:srgbClr val="C00000"/>
                        </a:buClr>
                        <a:buSzPct val="140000"/>
                      </a:pPr>
                      <a:r>
                        <a:rPr lang="nl-NL" sz="700" dirty="0">
                          <a:latin typeface="Century Gothic" panose="020B0502020202020204" pitchFamily="34" charset="0"/>
                          <a:cs typeface="Arial" panose="020B0604020202020204" pitchFamily="34" charset="0"/>
                        </a:rPr>
                        <a:t>Industriële versie met toetsenbord voor sokkel mount, voertuig ingangen, trucks en luid industriële toepassingen.</a:t>
                      </a:r>
                    </a:p>
                    <a:p>
                      <a:pPr>
                        <a:buClr>
                          <a:srgbClr val="C00000"/>
                        </a:buClr>
                        <a:buSzPct val="140000"/>
                      </a:pPr>
                      <a:r>
                        <a:rPr lang="nl-NL" sz="700" dirty="0">
                          <a:latin typeface="Century Gothic" panose="020B0502020202020204" pitchFamily="34" charset="0"/>
                          <a:cs typeface="Arial" panose="020B0604020202020204" pitchFamily="34" charset="0"/>
                        </a:rPr>
                        <a:t>BS316 marine grade roestvrij staalbouw met glans zwart gezicht trim.</a:t>
                      </a: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GSM-5iMPK-PED</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 * beperkte connectiviteit</a:t>
                      </a:r>
                      <a:br>
                        <a:rPr lang="en-GB" sz="600" b="0" dirty="0">
                          <a:solidFill>
                            <a:schemeClr val="tx1"/>
                          </a:solidFill>
                          <a:latin typeface="Century Gothic" panose="020B0502020202020204" pitchFamily="34" charset="0"/>
                        </a:rPr>
                      </a:b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91458">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GSM-5iMPK-PED/3GE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95514">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PRME6-iMPK-PED/4GE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80344">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PRIME6-iMPK-PED/4GA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USA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58441541"/>
                  </a:ext>
                </a:extLst>
              </a:tr>
              <a:tr h="165432">
                <a:tc vMerge="1">
                  <a:txBody>
                    <a:bodyPr/>
                    <a:lstStyle/>
                    <a:p>
                      <a:endParaRPr lang="en-GB"/>
                    </a:p>
                  </a:txBody>
                  <a:tcPr/>
                </a:tc>
                <a:tc>
                  <a:txBody>
                    <a:bodyPr/>
                    <a:lstStyle/>
                    <a:p>
                      <a:pPr algn="l"/>
                      <a:r>
                        <a:rPr lang="en-GB" sz="600" b="0" dirty="0">
                          <a:solidFill>
                            <a:schemeClr val="tx1"/>
                          </a:solidFill>
                          <a:latin typeface="Century Gothic" panose="020B0502020202020204" pitchFamily="34" charset="0"/>
                        </a:rPr>
                        <a:t>PRIME6-iMPK-PED/4GSA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Australië &amp; NZ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81669376"/>
                  </a:ext>
                </a:extLst>
              </a:tr>
            </a:tbl>
          </a:graphicData>
        </a:graphic>
      </p:graphicFrame>
      <p:graphicFrame>
        <p:nvGraphicFramePr>
          <p:cNvPr id="51" name="Table 50"/>
          <p:cNvGraphicFramePr>
            <a:graphicFrameLocks noGrp="1"/>
          </p:cNvGraphicFramePr>
          <p:nvPr>
            <p:extLst>
              <p:ext uri="{D42A27DB-BD31-4B8C-83A1-F6EECF244321}">
                <p14:modId xmlns:p14="http://schemas.microsoft.com/office/powerpoint/2010/main" val="2570455271"/>
              </p:ext>
            </p:extLst>
          </p:nvPr>
        </p:nvGraphicFramePr>
        <p:xfrm>
          <a:off x="326340" y="1876474"/>
          <a:ext cx="4505218" cy="2100274"/>
        </p:xfrm>
        <a:graphic>
          <a:graphicData uri="http://schemas.openxmlformats.org/drawingml/2006/table">
            <a:tbl>
              <a:tblPr firstRow="1" bandRow="1"/>
              <a:tblGrid>
                <a:gridCol w="1567696">
                  <a:extLst>
                    <a:ext uri="{9D8B030D-6E8A-4147-A177-3AD203B41FA5}">
                      <a16:colId xmlns="" xmlns:a16="http://schemas.microsoft.com/office/drawing/2014/main" val="20000"/>
                    </a:ext>
                  </a:extLst>
                </a:gridCol>
                <a:gridCol w="1411675">
                  <a:extLst>
                    <a:ext uri="{9D8B030D-6E8A-4147-A177-3AD203B41FA5}">
                      <a16:colId xmlns="" xmlns:a16="http://schemas.microsoft.com/office/drawing/2014/main" val="20001"/>
                    </a:ext>
                  </a:extLst>
                </a:gridCol>
                <a:gridCol w="1525847">
                  <a:extLst>
                    <a:ext uri="{9D8B030D-6E8A-4147-A177-3AD203B41FA5}">
                      <a16:colId xmlns="" xmlns:a16="http://schemas.microsoft.com/office/drawing/2014/main" val="1014106346"/>
                    </a:ext>
                  </a:extLst>
                </a:gridCol>
              </a:tblGrid>
              <a:tr h="169848">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3945925495"/>
                  </a:ext>
                </a:extLst>
              </a:tr>
              <a:tr h="169848">
                <a:tc rowSpan="5">
                  <a:txBody>
                    <a:bodyPr/>
                    <a:lstStyle/>
                    <a:p>
                      <a:pPr>
                        <a:buClr>
                          <a:srgbClr val="C00000"/>
                        </a:buClr>
                        <a:buSzPct val="140000"/>
                      </a:pPr>
                      <a:r>
                        <a:rPr lang="nl-NL" sz="700" dirty="0">
                          <a:latin typeface="Century Gothic" panose="020B0502020202020204" pitchFamily="34" charset="0"/>
                          <a:cs typeface="Arial" panose="020B0604020202020204" pitchFamily="34" charset="0"/>
                        </a:rPr>
                        <a:t>Industriële versie voor sokkel mount, voertuig ingangen, trucks en luid industriële toepassingen.</a:t>
                      </a:r>
                    </a:p>
                    <a:p>
                      <a:pPr>
                        <a:buClr>
                          <a:srgbClr val="C00000"/>
                        </a:buClr>
                        <a:buSzPct val="140000"/>
                      </a:pPr>
                      <a:r>
                        <a:rPr lang="nl-NL" sz="700" dirty="0">
                          <a:latin typeface="Century Gothic" panose="020B0502020202020204" pitchFamily="34" charset="0"/>
                          <a:cs typeface="Arial" panose="020B0604020202020204" pitchFamily="34" charset="0"/>
                        </a:rPr>
                        <a:t>BS316 marine grade roestvrij staalbouw met glans zwart gezicht trim.</a:t>
                      </a:r>
                    </a:p>
                    <a:p>
                      <a:pPr>
                        <a:buClr>
                          <a:srgbClr val="C00000"/>
                        </a:buClr>
                        <a:buSzPct val="140000"/>
                      </a:pPr>
                      <a:r>
                        <a:rPr lang="nl-NL" sz="700" dirty="0">
                          <a:latin typeface="Century Gothic" panose="020B0502020202020204" pitchFamily="34" charset="0"/>
                          <a:cs typeface="Arial" panose="020B0604020202020204" pitchFamily="34" charset="0"/>
                        </a:rPr>
                        <a:t/>
                      </a:r>
                      <a:br>
                        <a:rPr lang="nl-NL" sz="700" dirty="0">
                          <a:latin typeface="Century Gothic" panose="020B0502020202020204" pitchFamily="34" charset="0"/>
                          <a:cs typeface="Arial" panose="020B0604020202020204" pitchFamily="34" charset="0"/>
                        </a:rPr>
                      </a:br>
                      <a:endParaRPr lang="en-GB" sz="700" baseline="0" dirty="0">
                        <a:latin typeface="Century Gothic" panose="020B0502020202020204" pitchFamily="34" charset="0"/>
                        <a:cs typeface="Arial" panose="020B0604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GSM-5iMP-PED</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 * beperkte connectiviteit</a:t>
                      </a:r>
                      <a:br>
                        <a:rPr lang="en-GB" sz="600" b="0" dirty="0">
                          <a:solidFill>
                            <a:schemeClr val="tx1"/>
                          </a:solidFill>
                          <a:latin typeface="Century Gothic" panose="020B0502020202020204" pitchFamily="34" charset="0"/>
                        </a:rPr>
                      </a:b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91458">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GSM-5iMP-PED/3GE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95514">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PRIME6-iMP-PED/4GE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80344">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PRIME6-iMP-PED/4GA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USA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58441541"/>
                  </a:ext>
                </a:extLst>
              </a:tr>
              <a:tr h="165432">
                <a:tc vMerge="1">
                  <a:txBody>
                    <a:bodyPr/>
                    <a:lstStyle/>
                    <a:p>
                      <a:endParaRPr lang="en-GB"/>
                    </a:p>
                  </a:txBody>
                  <a:tcPr/>
                </a:tc>
                <a:tc>
                  <a:txBody>
                    <a:bodyPr/>
                    <a:lstStyle/>
                    <a:p>
                      <a:pPr algn="l"/>
                      <a:r>
                        <a:rPr lang="en-GB" sz="600" b="0" dirty="0">
                          <a:solidFill>
                            <a:schemeClr val="tx1"/>
                          </a:solidFill>
                          <a:latin typeface="Century Gothic" panose="020B0502020202020204" pitchFamily="34" charset="0"/>
                        </a:rPr>
                        <a:t>PRIME6-iMP-PED/4GSA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Australië &amp; NZ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81669376"/>
                  </a:ext>
                </a:extLst>
              </a:tr>
            </a:tbl>
          </a:graphicData>
        </a:graphic>
      </p:graphicFrame>
      <p:sp>
        <p:nvSpPr>
          <p:cNvPr id="49" name="Rectangle 48"/>
          <p:cNvSpPr/>
          <p:nvPr/>
        </p:nvSpPr>
        <p:spPr>
          <a:xfrm>
            <a:off x="362068" y="3981784"/>
            <a:ext cx="4710694" cy="346005"/>
          </a:xfrm>
          <a:prstGeom prst="rect">
            <a:avLst/>
          </a:prstGeom>
        </p:spPr>
        <p:txBody>
          <a:bodyPr wrap="square" lIns="69736" tIns="34868" rIns="69736" bIns="34868">
            <a:spAutoFit/>
          </a:bodyPr>
          <a:lstStyle/>
          <a:p>
            <a:pPr algn="ctr"/>
            <a:r>
              <a:rPr lang="en-GB" sz="891" spc="458" dirty="0">
                <a:solidFill>
                  <a:schemeClr val="bg1">
                    <a:lumMod val="50000"/>
                  </a:schemeClr>
                </a:solidFill>
                <a:latin typeface="Century Gothic" panose="020B0502020202020204" pitchFamily="34" charset="0"/>
              </a:rPr>
              <a:t>Industrieel paneel met toetsen</a:t>
            </a:r>
            <a:br>
              <a:rPr lang="en-GB" sz="891" spc="458" dirty="0">
                <a:solidFill>
                  <a:schemeClr val="bg1">
                    <a:lumMod val="50000"/>
                  </a:schemeClr>
                </a:solidFill>
                <a:latin typeface="Century Gothic" panose="020B0502020202020204" pitchFamily="34" charset="0"/>
              </a:rPr>
            </a:br>
            <a:endParaRPr lang="en-GB" sz="891" spc="458" dirty="0">
              <a:solidFill>
                <a:schemeClr val="bg1">
                  <a:lumMod val="50000"/>
                </a:schemeClr>
              </a:solidFill>
              <a:latin typeface="Century Gothic" panose="020B0502020202020204" pitchFamily="34" charset="0"/>
            </a:endParaRPr>
          </a:p>
        </p:txBody>
      </p:sp>
      <p:sp>
        <p:nvSpPr>
          <p:cNvPr id="52" name="Rectangle 51"/>
          <p:cNvSpPr/>
          <p:nvPr/>
        </p:nvSpPr>
        <p:spPr>
          <a:xfrm>
            <a:off x="251414" y="1632583"/>
            <a:ext cx="4821348" cy="481683"/>
          </a:xfrm>
          <a:prstGeom prst="rect">
            <a:avLst/>
          </a:prstGeom>
        </p:spPr>
        <p:txBody>
          <a:bodyPr wrap="square" lIns="69736" tIns="34868" rIns="69736" bIns="34868">
            <a:spAutoFit/>
          </a:bodyPr>
          <a:lstStyle/>
          <a:p>
            <a:pPr algn="ctr"/>
            <a:r>
              <a:rPr lang="en-GB" sz="891" spc="411" dirty="0">
                <a:solidFill>
                  <a:schemeClr val="bg1">
                    <a:lumMod val="50000"/>
                  </a:schemeClr>
                </a:solidFill>
                <a:latin typeface="Century Gothic" panose="020B0502020202020204" pitchFamily="34" charset="0"/>
              </a:rPr>
              <a:t>Industriële Panel</a:t>
            </a:r>
          </a:p>
          <a:p>
            <a:pPr algn="ctr"/>
            <a:r>
              <a:rPr lang="en-GB" sz="891" spc="411" dirty="0">
                <a:solidFill>
                  <a:schemeClr val="bg1">
                    <a:lumMod val="50000"/>
                  </a:schemeClr>
                </a:solidFill>
                <a:latin typeface="Century Gothic" panose="020B0502020202020204" pitchFamily="34" charset="0"/>
              </a:rPr>
              <a:t/>
            </a:r>
            <a:br>
              <a:rPr lang="en-GB" sz="891" spc="411" dirty="0">
                <a:solidFill>
                  <a:schemeClr val="bg1">
                    <a:lumMod val="50000"/>
                  </a:schemeClr>
                </a:solidFill>
                <a:latin typeface="Century Gothic" panose="020B0502020202020204" pitchFamily="34" charset="0"/>
              </a:rPr>
            </a:br>
            <a:endParaRPr lang="en-GB" sz="891" spc="411" dirty="0">
              <a:solidFill>
                <a:schemeClr val="bg1">
                  <a:lumMod val="50000"/>
                </a:schemeClr>
              </a:solidFill>
              <a:latin typeface="Century Gothic" panose="020B0502020202020204" pitchFamily="34" charset="0"/>
            </a:endParaRPr>
          </a:p>
        </p:txBody>
      </p:sp>
      <p:sp>
        <p:nvSpPr>
          <p:cNvPr id="29" name="TextBox 28">
            <a:extLst>
              <a:ext uri="{FF2B5EF4-FFF2-40B4-BE49-F238E27FC236}">
                <a16:creationId xmlns="" xmlns:a16="http://schemas.microsoft.com/office/drawing/2014/main" id="{E230F060-D26C-46AC-A6EE-7D5694C1F793}"/>
              </a:ext>
            </a:extLst>
          </p:cNvPr>
          <p:cNvSpPr txBox="1"/>
          <p:nvPr/>
        </p:nvSpPr>
        <p:spPr>
          <a:xfrm>
            <a:off x="1016411" y="1319958"/>
            <a:ext cx="3291355" cy="282257"/>
          </a:xfrm>
          <a:prstGeom prst="rect">
            <a:avLst/>
          </a:prstGeom>
          <a:noFill/>
        </p:spPr>
        <p:txBody>
          <a:bodyPr wrap="square" rtlCol="0">
            <a:spAutoFit/>
          </a:bodyPr>
          <a:lstStyle/>
          <a:p>
            <a:pPr algn="ctr"/>
            <a:r>
              <a:rPr lang="en-GB" sz="1234" spc="453" dirty="0"/>
              <a:t>Advanced GSM Intercom</a:t>
            </a:r>
          </a:p>
        </p:txBody>
      </p:sp>
      <p:pic>
        <p:nvPicPr>
          <p:cNvPr id="30" name="Picture 29">
            <a:extLst>
              <a:ext uri="{FF2B5EF4-FFF2-40B4-BE49-F238E27FC236}">
                <a16:creationId xmlns="" xmlns:a16="http://schemas.microsoft.com/office/drawing/2014/main" id="{051FFE4C-D013-4D01-BF7B-136CCE62B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388" y="697461"/>
            <a:ext cx="3893427" cy="980270"/>
          </a:xfrm>
          <a:prstGeom prst="rect">
            <a:avLst/>
          </a:prstGeom>
        </p:spPr>
      </p:pic>
      <p:sp>
        <p:nvSpPr>
          <p:cNvPr id="2" name="Rectangle 1">
            <a:extLst>
              <a:ext uri="{FF2B5EF4-FFF2-40B4-BE49-F238E27FC236}">
                <a16:creationId xmlns="" xmlns:a16="http://schemas.microsoft.com/office/drawing/2014/main" id="{6AD5C931-1209-4C8E-B58A-7F7CD4E32C0D}"/>
              </a:ext>
            </a:extLst>
          </p:cNvPr>
          <p:cNvSpPr/>
          <p:nvPr/>
        </p:nvSpPr>
        <p:spPr>
          <a:xfrm>
            <a:off x="2756899" y="2932365"/>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endParaRPr lang="en-US" sz="1000" cap="none" spc="0" dirty="0">
              <a:ln/>
              <a:effectLst/>
              <a:latin typeface="Arial" panose="020B0604020202020204" pitchFamily="34" charset="0"/>
              <a:cs typeface="Arial" panose="020B0604020202020204" pitchFamily="34" charset="0"/>
            </a:endParaRPr>
          </a:p>
        </p:txBody>
      </p:sp>
      <p:sp>
        <p:nvSpPr>
          <p:cNvPr id="38" name="Rectangle 37">
            <a:extLst>
              <a:ext uri="{FF2B5EF4-FFF2-40B4-BE49-F238E27FC236}">
                <a16:creationId xmlns="" xmlns:a16="http://schemas.microsoft.com/office/drawing/2014/main" id="{743C0D3E-6F04-45AD-A558-792EF77A1473}"/>
              </a:ext>
            </a:extLst>
          </p:cNvPr>
          <p:cNvSpPr/>
          <p:nvPr/>
        </p:nvSpPr>
        <p:spPr>
          <a:xfrm>
            <a:off x="2743200" y="3112503"/>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r>
              <a:rPr lang="en-US" sz="1200" b="1" dirty="0">
                <a:ln/>
                <a:solidFill>
                  <a:srgbClr val="0070C0"/>
                </a:solidFill>
                <a:latin typeface="Impact" panose="020B0806030902050204" pitchFamily="34" charset="0"/>
              </a:rPr>
              <a:t>3</a:t>
            </a:r>
            <a:r>
              <a:rPr lang="en-US" sz="1200" b="1" dirty="0">
                <a:ln/>
                <a:solidFill>
                  <a:schemeClr val="tx1">
                    <a:lumMod val="50000"/>
                    <a:lumOff val="50000"/>
                  </a:schemeClr>
                </a:solidFill>
                <a:latin typeface="Impact" panose="020B0806030902050204" pitchFamily="34" charset="0"/>
              </a:rPr>
              <a:t>G</a:t>
            </a:r>
          </a:p>
        </p:txBody>
      </p:sp>
      <p:sp>
        <p:nvSpPr>
          <p:cNvPr id="39" name="Rectangle 38">
            <a:extLst>
              <a:ext uri="{FF2B5EF4-FFF2-40B4-BE49-F238E27FC236}">
                <a16:creationId xmlns="" xmlns:a16="http://schemas.microsoft.com/office/drawing/2014/main" id="{67C7D8E1-B20E-466A-878A-4666E9F08FA3}"/>
              </a:ext>
            </a:extLst>
          </p:cNvPr>
          <p:cNvSpPr/>
          <p:nvPr/>
        </p:nvSpPr>
        <p:spPr>
          <a:xfrm>
            <a:off x="2743200" y="3306692"/>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40" name="Rectangle 39">
            <a:extLst>
              <a:ext uri="{FF2B5EF4-FFF2-40B4-BE49-F238E27FC236}">
                <a16:creationId xmlns="" xmlns:a16="http://schemas.microsoft.com/office/drawing/2014/main" id="{C190292A-C840-47DB-B1F1-19295662D973}"/>
              </a:ext>
            </a:extLst>
          </p:cNvPr>
          <p:cNvSpPr/>
          <p:nvPr/>
        </p:nvSpPr>
        <p:spPr>
          <a:xfrm>
            <a:off x="2743200" y="3493216"/>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rgbClr val="0070C0"/>
                </a:solidFill>
                <a:effectLst/>
                <a:latin typeface="Impact" panose="020B0806030902050204" pitchFamily="34" charset="0"/>
              </a:rPr>
              <a:t>3</a:t>
            </a:r>
            <a:r>
              <a:rPr lang="en-US" sz="1200" b="1" cap="none" spc="0" dirty="0">
                <a:ln/>
                <a:solidFill>
                  <a:schemeClr val="tx1">
                    <a:lumMod val="50000"/>
                    <a:lumOff val="50000"/>
                  </a:schemeClr>
                </a:solidFill>
                <a:effectLst/>
                <a:latin typeface="Impact" panose="020B0806030902050204" pitchFamily="34" charset="0"/>
              </a:rPr>
              <a:t>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41" name="Rectangle 40">
            <a:extLst>
              <a:ext uri="{FF2B5EF4-FFF2-40B4-BE49-F238E27FC236}">
                <a16:creationId xmlns="" xmlns:a16="http://schemas.microsoft.com/office/drawing/2014/main" id="{B2C61B50-C097-49AF-B045-7A9DBD416A42}"/>
              </a:ext>
            </a:extLst>
          </p:cNvPr>
          <p:cNvSpPr/>
          <p:nvPr/>
        </p:nvSpPr>
        <p:spPr>
          <a:xfrm>
            <a:off x="2743200" y="3668253"/>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rgbClr val="0070C0"/>
                </a:solidFill>
                <a:effectLst/>
                <a:latin typeface="Impact" panose="020B0806030902050204" pitchFamily="34" charset="0"/>
              </a:rPr>
              <a:t>3</a:t>
            </a:r>
            <a:r>
              <a:rPr lang="en-US" sz="1200" b="1" cap="none" spc="0" dirty="0">
                <a:ln/>
                <a:solidFill>
                  <a:schemeClr val="tx1">
                    <a:lumMod val="50000"/>
                    <a:lumOff val="50000"/>
                  </a:schemeClr>
                </a:solidFill>
                <a:effectLst/>
                <a:latin typeface="Impact" panose="020B0806030902050204" pitchFamily="34" charset="0"/>
              </a:rPr>
              <a:t>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45" name="Rectangle 44">
            <a:extLst>
              <a:ext uri="{FF2B5EF4-FFF2-40B4-BE49-F238E27FC236}">
                <a16:creationId xmlns="" xmlns:a16="http://schemas.microsoft.com/office/drawing/2014/main" id="{111A62F6-3383-4829-B566-2588E254367B}"/>
              </a:ext>
            </a:extLst>
          </p:cNvPr>
          <p:cNvSpPr/>
          <p:nvPr/>
        </p:nvSpPr>
        <p:spPr>
          <a:xfrm>
            <a:off x="2756899" y="5685220"/>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endParaRPr lang="en-US" sz="1000" cap="none" spc="0" dirty="0">
              <a:ln/>
              <a:effectLst/>
              <a:latin typeface="Arial" panose="020B0604020202020204" pitchFamily="34" charset="0"/>
              <a:cs typeface="Arial" panose="020B0604020202020204" pitchFamily="34" charset="0"/>
            </a:endParaRPr>
          </a:p>
        </p:txBody>
      </p:sp>
      <p:sp>
        <p:nvSpPr>
          <p:cNvPr id="46" name="Rectangle 45">
            <a:extLst>
              <a:ext uri="{FF2B5EF4-FFF2-40B4-BE49-F238E27FC236}">
                <a16:creationId xmlns="" xmlns:a16="http://schemas.microsoft.com/office/drawing/2014/main" id="{8518C85F-DD43-47FD-8603-BE872651B2E3}"/>
              </a:ext>
            </a:extLst>
          </p:cNvPr>
          <p:cNvSpPr/>
          <p:nvPr/>
        </p:nvSpPr>
        <p:spPr>
          <a:xfrm>
            <a:off x="2743200" y="5865358"/>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r>
              <a:rPr lang="en-US" sz="1200" b="1" dirty="0">
                <a:ln/>
                <a:solidFill>
                  <a:srgbClr val="0070C0"/>
                </a:solidFill>
                <a:latin typeface="Impact" panose="020B0806030902050204" pitchFamily="34" charset="0"/>
              </a:rPr>
              <a:t>3</a:t>
            </a:r>
            <a:r>
              <a:rPr lang="en-US" sz="1200" b="1" dirty="0">
                <a:ln/>
                <a:solidFill>
                  <a:schemeClr val="tx1">
                    <a:lumMod val="50000"/>
                    <a:lumOff val="50000"/>
                  </a:schemeClr>
                </a:solidFill>
                <a:latin typeface="Impact" panose="020B0806030902050204" pitchFamily="34" charset="0"/>
              </a:rPr>
              <a:t>G</a:t>
            </a:r>
          </a:p>
        </p:txBody>
      </p:sp>
      <p:sp>
        <p:nvSpPr>
          <p:cNvPr id="48" name="Rectangle 47">
            <a:extLst>
              <a:ext uri="{FF2B5EF4-FFF2-40B4-BE49-F238E27FC236}">
                <a16:creationId xmlns="" xmlns:a16="http://schemas.microsoft.com/office/drawing/2014/main" id="{1E9F7D6D-49C4-4CC7-B5DF-BFAA6CA9F1EB}"/>
              </a:ext>
            </a:extLst>
          </p:cNvPr>
          <p:cNvSpPr/>
          <p:nvPr/>
        </p:nvSpPr>
        <p:spPr>
          <a:xfrm>
            <a:off x="2743200" y="6059547"/>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50" name="Rectangle 49">
            <a:extLst>
              <a:ext uri="{FF2B5EF4-FFF2-40B4-BE49-F238E27FC236}">
                <a16:creationId xmlns="" xmlns:a16="http://schemas.microsoft.com/office/drawing/2014/main" id="{4C4B797F-3CDF-4461-BE92-DF4D1F4742EF}"/>
              </a:ext>
            </a:extLst>
          </p:cNvPr>
          <p:cNvSpPr/>
          <p:nvPr/>
        </p:nvSpPr>
        <p:spPr>
          <a:xfrm>
            <a:off x="2743200" y="6246071"/>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rgbClr val="0070C0"/>
                </a:solidFill>
                <a:effectLst/>
                <a:latin typeface="Impact" panose="020B0806030902050204" pitchFamily="34" charset="0"/>
              </a:rPr>
              <a:t>3</a:t>
            </a:r>
            <a:r>
              <a:rPr lang="en-US" sz="1200" b="1" cap="none" spc="0" dirty="0">
                <a:ln/>
                <a:solidFill>
                  <a:schemeClr val="tx1">
                    <a:lumMod val="50000"/>
                    <a:lumOff val="50000"/>
                  </a:schemeClr>
                </a:solidFill>
                <a:effectLst/>
                <a:latin typeface="Impact" panose="020B0806030902050204" pitchFamily="34" charset="0"/>
              </a:rPr>
              <a:t>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53" name="Rectangle 52">
            <a:extLst>
              <a:ext uri="{FF2B5EF4-FFF2-40B4-BE49-F238E27FC236}">
                <a16:creationId xmlns="" xmlns:a16="http://schemas.microsoft.com/office/drawing/2014/main" id="{D86B8500-9549-4CF3-BD9B-C3E32E6A908C}"/>
              </a:ext>
            </a:extLst>
          </p:cNvPr>
          <p:cNvSpPr/>
          <p:nvPr/>
        </p:nvSpPr>
        <p:spPr>
          <a:xfrm>
            <a:off x="2743200" y="6421108"/>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rgbClr val="0070C0"/>
                </a:solidFill>
                <a:effectLst/>
                <a:latin typeface="Impact" panose="020B0806030902050204" pitchFamily="34" charset="0"/>
              </a:rPr>
              <a:t>3</a:t>
            </a:r>
            <a:r>
              <a:rPr lang="en-US" sz="1200" b="1" cap="none" spc="0" dirty="0">
                <a:ln/>
                <a:solidFill>
                  <a:schemeClr val="tx1">
                    <a:lumMod val="50000"/>
                    <a:lumOff val="50000"/>
                  </a:schemeClr>
                </a:solidFill>
                <a:effectLst/>
                <a:latin typeface="Impact" panose="020B0806030902050204" pitchFamily="34" charset="0"/>
              </a:rPr>
              <a:t>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pic>
        <p:nvPicPr>
          <p:cNvPr id="26" name="Picture 4">
            <a:extLst>
              <a:ext uri="{FF2B5EF4-FFF2-40B4-BE49-F238E27FC236}">
                <a16:creationId xmlns="" xmlns:a16="http://schemas.microsoft.com/office/drawing/2014/main" id="{FD1A1EB0-9CA0-46F8-94FA-70BB3078C874}"/>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2017945" y="2194223"/>
            <a:ext cx="2674614" cy="634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 xmlns:a16="http://schemas.microsoft.com/office/drawing/2014/main" id="{7AA8F9C2-0119-4AA7-AE54-7CB632E24936}"/>
              </a:ext>
            </a:extLst>
          </p:cNvPr>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1925650" y="4672111"/>
            <a:ext cx="2726346" cy="646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 xmlns:a16="http://schemas.microsoft.com/office/drawing/2014/main" id="{CA555690-2323-4A7C-BEFA-3889E18236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84071"/>
            <a:ext cx="1900262" cy="1266841"/>
          </a:xfrm>
          <a:prstGeom prst="rect">
            <a:avLst/>
          </a:prstGeom>
        </p:spPr>
      </p:pic>
      <p:pic>
        <p:nvPicPr>
          <p:cNvPr id="7" name="Picture 6">
            <a:extLst>
              <a:ext uri="{FF2B5EF4-FFF2-40B4-BE49-F238E27FC236}">
                <a16:creationId xmlns="" xmlns:a16="http://schemas.microsoft.com/office/drawing/2014/main" id="{90B45B8B-FC7A-4B4C-B6D4-EC6207C2B2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686" y="1784067"/>
            <a:ext cx="1900259" cy="1266840"/>
          </a:xfrm>
          <a:prstGeom prst="rect">
            <a:avLst/>
          </a:prstGeom>
        </p:spPr>
      </p:pic>
      <p:grpSp>
        <p:nvGrpSpPr>
          <p:cNvPr id="23" name="Group 22">
            <a:extLst>
              <a:ext uri="{FF2B5EF4-FFF2-40B4-BE49-F238E27FC236}">
                <a16:creationId xmlns="" xmlns:a16="http://schemas.microsoft.com/office/drawing/2014/main" id="{501218A2-8538-4AFA-9A24-835C5AD8B03A}"/>
              </a:ext>
            </a:extLst>
          </p:cNvPr>
          <p:cNvGrpSpPr/>
          <p:nvPr/>
        </p:nvGrpSpPr>
        <p:grpSpPr>
          <a:xfrm>
            <a:off x="433337" y="254810"/>
            <a:ext cx="4864341" cy="299372"/>
            <a:chOff x="433337" y="254810"/>
            <a:chExt cx="4864341" cy="299372"/>
          </a:xfrm>
        </p:grpSpPr>
        <p:pic>
          <p:nvPicPr>
            <p:cNvPr id="24" name="Picture 23">
              <a:extLst>
                <a:ext uri="{FF2B5EF4-FFF2-40B4-BE49-F238E27FC236}">
                  <a16:creationId xmlns="" xmlns:a16="http://schemas.microsoft.com/office/drawing/2014/main" id="{E859825D-910B-4554-AFF7-FA33BBDBC8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25" name="Straight Connector 24">
              <a:extLst>
                <a:ext uri="{FF2B5EF4-FFF2-40B4-BE49-F238E27FC236}">
                  <a16:creationId xmlns="" xmlns:a16="http://schemas.microsoft.com/office/drawing/2014/main" id="{90BFFC71-D485-414A-BC25-BE358361913D}"/>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28" name="TextBox 27">
              <a:extLst>
                <a:ext uri="{FF2B5EF4-FFF2-40B4-BE49-F238E27FC236}">
                  <a16:creationId xmlns="" xmlns:a16="http://schemas.microsoft.com/office/drawing/2014/main" id="{FA0480FB-548F-474A-9C7D-3B3281C726C2}"/>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CELLCOM PRIME</a:t>
              </a:r>
            </a:p>
          </p:txBody>
        </p:sp>
      </p:grpSp>
      <p:grpSp>
        <p:nvGrpSpPr>
          <p:cNvPr id="54" name="Group 53">
            <a:extLst>
              <a:ext uri="{FF2B5EF4-FFF2-40B4-BE49-F238E27FC236}">
                <a16:creationId xmlns="" xmlns:a16="http://schemas.microsoft.com/office/drawing/2014/main" id="{47B4C820-C013-43A1-B4C0-B498C3E7EFA2}"/>
              </a:ext>
            </a:extLst>
          </p:cNvPr>
          <p:cNvGrpSpPr/>
          <p:nvPr/>
        </p:nvGrpSpPr>
        <p:grpSpPr>
          <a:xfrm>
            <a:off x="433337" y="7209698"/>
            <a:ext cx="5045091" cy="233315"/>
            <a:chOff x="433337" y="7235825"/>
            <a:chExt cx="5045091" cy="233315"/>
          </a:xfrm>
        </p:grpSpPr>
        <p:cxnSp>
          <p:nvCxnSpPr>
            <p:cNvPr id="55" name="Straight Connector 54">
              <a:extLst>
                <a:ext uri="{FF2B5EF4-FFF2-40B4-BE49-F238E27FC236}">
                  <a16:creationId xmlns="" xmlns:a16="http://schemas.microsoft.com/office/drawing/2014/main" id="{ADDC9783-6A7B-456C-8603-B9124AA80383}"/>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56" name="TextBox 55">
              <a:extLst>
                <a:ext uri="{FF2B5EF4-FFF2-40B4-BE49-F238E27FC236}">
                  <a16:creationId xmlns="" xmlns:a16="http://schemas.microsoft.com/office/drawing/2014/main" id="{71F63076-C857-41B7-8B08-CD48CD93972A}"/>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22</a:t>
              </a:r>
            </a:p>
          </p:txBody>
        </p:sp>
      </p:grpSp>
      <p:grpSp>
        <p:nvGrpSpPr>
          <p:cNvPr id="76" name="Group 75">
            <a:extLst>
              <a:ext uri="{FF2B5EF4-FFF2-40B4-BE49-F238E27FC236}">
                <a16:creationId xmlns="" xmlns:a16="http://schemas.microsoft.com/office/drawing/2014/main" id="{03D9A074-CE46-43BA-A806-56643FCD667C}"/>
              </a:ext>
            </a:extLst>
          </p:cNvPr>
          <p:cNvGrpSpPr/>
          <p:nvPr/>
        </p:nvGrpSpPr>
        <p:grpSpPr>
          <a:xfrm rot="5633603">
            <a:off x="4736088" y="5995234"/>
            <a:ext cx="169492" cy="405624"/>
            <a:chOff x="335105" y="3244620"/>
            <a:chExt cx="169492" cy="405624"/>
          </a:xfrm>
        </p:grpSpPr>
        <p:sp>
          <p:nvSpPr>
            <p:cNvPr id="77" name="Diagonal Stripe 76">
              <a:extLst>
                <a:ext uri="{FF2B5EF4-FFF2-40B4-BE49-F238E27FC236}">
                  <a16:creationId xmlns="" xmlns:a16="http://schemas.microsoft.com/office/drawing/2014/main" id="{DC98698F-55E8-413D-BC4B-52926F7F3507}"/>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8" name="TextBox 77">
              <a:extLst>
                <a:ext uri="{FF2B5EF4-FFF2-40B4-BE49-F238E27FC236}">
                  <a16:creationId xmlns="" xmlns:a16="http://schemas.microsoft.com/office/drawing/2014/main" id="{A7FA5DE3-3DA9-4B20-B19A-5850B5F44DFE}"/>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79" name="Group 78">
            <a:extLst>
              <a:ext uri="{FF2B5EF4-FFF2-40B4-BE49-F238E27FC236}">
                <a16:creationId xmlns="" xmlns:a16="http://schemas.microsoft.com/office/drawing/2014/main" id="{D2929CC1-6610-4B18-8180-7AD6A9453ED7}"/>
              </a:ext>
            </a:extLst>
          </p:cNvPr>
          <p:cNvGrpSpPr/>
          <p:nvPr/>
        </p:nvGrpSpPr>
        <p:grpSpPr>
          <a:xfrm rot="5633603">
            <a:off x="4721794" y="6185249"/>
            <a:ext cx="169492" cy="405624"/>
            <a:chOff x="335105" y="3244620"/>
            <a:chExt cx="169492" cy="405624"/>
          </a:xfrm>
        </p:grpSpPr>
        <p:sp>
          <p:nvSpPr>
            <p:cNvPr id="80" name="Diagonal Stripe 79">
              <a:extLst>
                <a:ext uri="{FF2B5EF4-FFF2-40B4-BE49-F238E27FC236}">
                  <a16:creationId xmlns="" xmlns:a16="http://schemas.microsoft.com/office/drawing/2014/main" id="{37965C54-66BA-4F78-A94D-DCC8D75DEA28}"/>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1" name="TextBox 80">
              <a:extLst>
                <a:ext uri="{FF2B5EF4-FFF2-40B4-BE49-F238E27FC236}">
                  <a16:creationId xmlns="" xmlns:a16="http://schemas.microsoft.com/office/drawing/2014/main" id="{E6E5BF71-C9A8-420F-80DA-1CEE625B3AA6}"/>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82" name="Group 81">
            <a:extLst>
              <a:ext uri="{FF2B5EF4-FFF2-40B4-BE49-F238E27FC236}">
                <a16:creationId xmlns="" xmlns:a16="http://schemas.microsoft.com/office/drawing/2014/main" id="{5079DA9D-2284-4C5C-A98E-D12EC73D5F29}"/>
              </a:ext>
            </a:extLst>
          </p:cNvPr>
          <p:cNvGrpSpPr/>
          <p:nvPr/>
        </p:nvGrpSpPr>
        <p:grpSpPr>
          <a:xfrm rot="5633603">
            <a:off x="4724413" y="6372217"/>
            <a:ext cx="169492" cy="405624"/>
            <a:chOff x="335105" y="3244620"/>
            <a:chExt cx="169492" cy="405624"/>
          </a:xfrm>
        </p:grpSpPr>
        <p:sp>
          <p:nvSpPr>
            <p:cNvPr id="83" name="Diagonal Stripe 82">
              <a:extLst>
                <a:ext uri="{FF2B5EF4-FFF2-40B4-BE49-F238E27FC236}">
                  <a16:creationId xmlns="" xmlns:a16="http://schemas.microsoft.com/office/drawing/2014/main" id="{5C4CEB5D-D69E-4282-BFE3-B71F394F3169}"/>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4" name="TextBox 83">
              <a:extLst>
                <a:ext uri="{FF2B5EF4-FFF2-40B4-BE49-F238E27FC236}">
                  <a16:creationId xmlns="" xmlns:a16="http://schemas.microsoft.com/office/drawing/2014/main" id="{29367C03-5878-4686-9F67-56AB8E7BFD2D}"/>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85" name="Group 84">
            <a:extLst>
              <a:ext uri="{FF2B5EF4-FFF2-40B4-BE49-F238E27FC236}">
                <a16:creationId xmlns="" xmlns:a16="http://schemas.microsoft.com/office/drawing/2014/main" id="{19EF8B76-5892-48A3-9109-23BF20E9AEAF}"/>
              </a:ext>
            </a:extLst>
          </p:cNvPr>
          <p:cNvGrpSpPr/>
          <p:nvPr/>
        </p:nvGrpSpPr>
        <p:grpSpPr>
          <a:xfrm rot="5633603">
            <a:off x="4726254" y="3245780"/>
            <a:ext cx="169492" cy="405624"/>
            <a:chOff x="335105" y="3244620"/>
            <a:chExt cx="169492" cy="405624"/>
          </a:xfrm>
        </p:grpSpPr>
        <p:sp>
          <p:nvSpPr>
            <p:cNvPr id="86" name="Diagonal Stripe 85">
              <a:extLst>
                <a:ext uri="{FF2B5EF4-FFF2-40B4-BE49-F238E27FC236}">
                  <a16:creationId xmlns="" xmlns:a16="http://schemas.microsoft.com/office/drawing/2014/main" id="{ACF6066F-B929-4FD9-9A3A-DCAF714C2F48}"/>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7" name="TextBox 86">
              <a:extLst>
                <a:ext uri="{FF2B5EF4-FFF2-40B4-BE49-F238E27FC236}">
                  <a16:creationId xmlns="" xmlns:a16="http://schemas.microsoft.com/office/drawing/2014/main" id="{D8B2BF8E-9457-454F-9F21-DDC289BAE6E3}"/>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88" name="Group 87">
            <a:extLst>
              <a:ext uri="{FF2B5EF4-FFF2-40B4-BE49-F238E27FC236}">
                <a16:creationId xmlns="" xmlns:a16="http://schemas.microsoft.com/office/drawing/2014/main" id="{C22EC7A9-5EC1-4C1A-AA45-384FF0FC88DF}"/>
              </a:ext>
            </a:extLst>
          </p:cNvPr>
          <p:cNvGrpSpPr/>
          <p:nvPr/>
        </p:nvGrpSpPr>
        <p:grpSpPr>
          <a:xfrm rot="5633603">
            <a:off x="4721794" y="3434650"/>
            <a:ext cx="169492" cy="405624"/>
            <a:chOff x="335105" y="3244620"/>
            <a:chExt cx="169492" cy="405624"/>
          </a:xfrm>
        </p:grpSpPr>
        <p:sp>
          <p:nvSpPr>
            <p:cNvPr id="89" name="Diagonal Stripe 88">
              <a:extLst>
                <a:ext uri="{FF2B5EF4-FFF2-40B4-BE49-F238E27FC236}">
                  <a16:creationId xmlns="" xmlns:a16="http://schemas.microsoft.com/office/drawing/2014/main" id="{D170AB91-AC3E-4F6E-B01F-D2C03858460C}"/>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0" name="TextBox 89">
              <a:extLst>
                <a:ext uri="{FF2B5EF4-FFF2-40B4-BE49-F238E27FC236}">
                  <a16:creationId xmlns="" xmlns:a16="http://schemas.microsoft.com/office/drawing/2014/main" id="{EE5BFE7D-02A2-47C2-BAAC-BF3E085EEDE7}"/>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91" name="Group 90">
            <a:extLst>
              <a:ext uri="{FF2B5EF4-FFF2-40B4-BE49-F238E27FC236}">
                <a16:creationId xmlns="" xmlns:a16="http://schemas.microsoft.com/office/drawing/2014/main" id="{B62E9926-4CD8-42D7-BF63-C6722F3C20BA}"/>
              </a:ext>
            </a:extLst>
          </p:cNvPr>
          <p:cNvGrpSpPr/>
          <p:nvPr/>
        </p:nvGrpSpPr>
        <p:grpSpPr>
          <a:xfrm rot="5633603">
            <a:off x="4720742" y="3615387"/>
            <a:ext cx="169492" cy="405624"/>
            <a:chOff x="335105" y="3244620"/>
            <a:chExt cx="169492" cy="405624"/>
          </a:xfrm>
        </p:grpSpPr>
        <p:sp>
          <p:nvSpPr>
            <p:cNvPr id="92" name="Diagonal Stripe 91">
              <a:extLst>
                <a:ext uri="{FF2B5EF4-FFF2-40B4-BE49-F238E27FC236}">
                  <a16:creationId xmlns="" xmlns:a16="http://schemas.microsoft.com/office/drawing/2014/main" id="{D18757AF-99E8-4E95-9D4F-B1627A2D0E1F}"/>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3" name="TextBox 92">
              <a:extLst>
                <a:ext uri="{FF2B5EF4-FFF2-40B4-BE49-F238E27FC236}">
                  <a16:creationId xmlns="" xmlns:a16="http://schemas.microsoft.com/office/drawing/2014/main" id="{E0E50476-67B0-4DC3-B2FF-B24812226C45}"/>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spTree>
    <p:extLst>
      <p:ext uri="{BB962C8B-B14F-4D97-AF65-F5344CB8AC3E}">
        <p14:creationId xmlns:p14="http://schemas.microsoft.com/office/powerpoint/2010/main" val="1517757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 xmlns:a16="http://schemas.microsoft.com/office/drawing/2014/main" id="{F6582343-900B-4A12-AB1C-78F80BDA2D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131" y="1575250"/>
            <a:ext cx="3421065" cy="2462950"/>
          </a:xfrm>
          <a:prstGeom prst="rect">
            <a:avLst/>
          </a:prstGeom>
        </p:spPr>
      </p:pic>
      <p:sp>
        <p:nvSpPr>
          <p:cNvPr id="10" name="TextBox 9">
            <a:extLst>
              <a:ext uri="{FF2B5EF4-FFF2-40B4-BE49-F238E27FC236}">
                <a16:creationId xmlns="" xmlns:a16="http://schemas.microsoft.com/office/drawing/2014/main" id="{3C1D02FE-B0E9-44E7-925D-43675C850F41}"/>
              </a:ext>
            </a:extLst>
          </p:cNvPr>
          <p:cNvSpPr txBox="1"/>
          <p:nvPr/>
        </p:nvSpPr>
        <p:spPr>
          <a:xfrm>
            <a:off x="952924" y="1283172"/>
            <a:ext cx="3704879" cy="662104"/>
          </a:xfrm>
          <a:prstGeom prst="rect">
            <a:avLst/>
          </a:prstGeom>
          <a:noFill/>
        </p:spPr>
        <p:txBody>
          <a:bodyPr wrap="square" rtlCol="0">
            <a:spAutoFit/>
          </a:bodyPr>
          <a:lstStyle/>
          <a:p>
            <a:pPr algn="ctr"/>
            <a:r>
              <a:rPr lang="en-GB" sz="1234" spc="453" dirty="0"/>
              <a:t>Geavanceerde GSM Intercom</a:t>
            </a:r>
          </a:p>
          <a:p>
            <a:pPr algn="ctr"/>
            <a:r>
              <a:rPr lang="en-GB" sz="1234" spc="453" dirty="0"/>
              <a:t/>
            </a:r>
            <a:br>
              <a:rPr lang="en-GB" sz="1234" spc="453" dirty="0"/>
            </a:br>
            <a:endParaRPr lang="en-GB" sz="1234" spc="453" dirty="0"/>
          </a:p>
        </p:txBody>
      </p:sp>
      <p:grpSp>
        <p:nvGrpSpPr>
          <p:cNvPr id="26" name="Group 25">
            <a:extLst>
              <a:ext uri="{FF2B5EF4-FFF2-40B4-BE49-F238E27FC236}">
                <a16:creationId xmlns="" xmlns:a16="http://schemas.microsoft.com/office/drawing/2014/main" id="{53D6D9E5-0D5D-426A-B9DF-C11B1C5CAF8E}"/>
              </a:ext>
            </a:extLst>
          </p:cNvPr>
          <p:cNvGrpSpPr/>
          <p:nvPr/>
        </p:nvGrpSpPr>
        <p:grpSpPr>
          <a:xfrm>
            <a:off x="433337" y="254810"/>
            <a:ext cx="4864341" cy="299372"/>
            <a:chOff x="433337" y="254810"/>
            <a:chExt cx="4864341" cy="299372"/>
          </a:xfrm>
        </p:grpSpPr>
        <p:pic>
          <p:nvPicPr>
            <p:cNvPr id="27" name="Picture 26">
              <a:extLst>
                <a:ext uri="{FF2B5EF4-FFF2-40B4-BE49-F238E27FC236}">
                  <a16:creationId xmlns="" xmlns:a16="http://schemas.microsoft.com/office/drawing/2014/main" id="{48DD8560-2782-401F-B592-FFFCD8BC9C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28" name="Straight Connector 27">
              <a:extLst>
                <a:ext uri="{FF2B5EF4-FFF2-40B4-BE49-F238E27FC236}">
                  <a16:creationId xmlns="" xmlns:a16="http://schemas.microsoft.com/office/drawing/2014/main" id="{A7568C82-2379-4A1C-8F8A-E959A875685D}"/>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29" name="TextBox 28">
              <a:extLst>
                <a:ext uri="{FF2B5EF4-FFF2-40B4-BE49-F238E27FC236}">
                  <a16:creationId xmlns="" xmlns:a16="http://schemas.microsoft.com/office/drawing/2014/main" id="{97BDE316-FA61-4FF2-8D48-39091748E35B}"/>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CELLCOM PROX</a:t>
              </a:r>
            </a:p>
          </p:txBody>
        </p:sp>
      </p:grpSp>
      <p:pic>
        <p:nvPicPr>
          <p:cNvPr id="35" name="Picture 34">
            <a:extLst>
              <a:ext uri="{FF2B5EF4-FFF2-40B4-BE49-F238E27FC236}">
                <a16:creationId xmlns="" xmlns:a16="http://schemas.microsoft.com/office/drawing/2014/main" id="{E9827919-233F-470E-B757-49B8882250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9781" y="2664601"/>
            <a:ext cx="954321" cy="1733681"/>
          </a:xfrm>
          <a:prstGeom prst="rect">
            <a:avLst/>
          </a:prstGeom>
        </p:spPr>
      </p:pic>
      <p:sp>
        <p:nvSpPr>
          <p:cNvPr id="36" name="TextBox 35">
            <a:extLst>
              <a:ext uri="{FF2B5EF4-FFF2-40B4-BE49-F238E27FC236}">
                <a16:creationId xmlns="" xmlns:a16="http://schemas.microsoft.com/office/drawing/2014/main" id="{4366A308-0962-4BBB-889B-5008F4C0ABF8}"/>
              </a:ext>
            </a:extLst>
          </p:cNvPr>
          <p:cNvSpPr txBox="1"/>
          <p:nvPr/>
        </p:nvSpPr>
        <p:spPr>
          <a:xfrm>
            <a:off x="3822982" y="1972399"/>
            <a:ext cx="1359998" cy="584775"/>
          </a:xfrm>
          <a:prstGeom prst="rect">
            <a:avLst/>
          </a:prstGeom>
          <a:noFill/>
        </p:spPr>
        <p:txBody>
          <a:bodyPr wrap="square" rtlCol="0">
            <a:spAutoFit/>
          </a:bodyPr>
          <a:lstStyle/>
          <a:p>
            <a:r>
              <a:rPr lang="nl-NL" sz="800" dirty="0">
                <a:latin typeface="Century Gothic" panose="020B0502020202020204" pitchFamily="34" charset="0"/>
                <a:cs typeface="Arial" panose="020B0604020202020204" pitchFamily="34" charset="0"/>
              </a:rPr>
              <a:t>Toetsenblok codes door APP toevoegen.</a:t>
            </a:r>
          </a:p>
          <a:p>
            <a:r>
              <a:rPr lang="nl-NL" sz="800" dirty="0">
                <a:latin typeface="Century Gothic" panose="020B0502020202020204" pitchFamily="34" charset="0"/>
                <a:cs typeface="Arial" panose="020B0604020202020204" pitchFamily="34" charset="0"/>
              </a:rPr>
              <a:t/>
            </a:r>
            <a:br>
              <a:rPr lang="nl-NL" sz="800" dirty="0">
                <a:latin typeface="Century Gothic" panose="020B0502020202020204" pitchFamily="34" charset="0"/>
                <a:cs typeface="Arial" panose="020B0604020202020204" pitchFamily="34" charset="0"/>
              </a:rPr>
            </a:br>
            <a:endParaRPr lang="en-GB" sz="800" dirty="0">
              <a:latin typeface="Century Gothic" panose="020B0502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AA4286F4-D78F-43F5-9E74-287EC33395F5}"/>
              </a:ext>
            </a:extLst>
          </p:cNvPr>
          <p:cNvSpPr txBox="1"/>
          <p:nvPr/>
        </p:nvSpPr>
        <p:spPr>
          <a:xfrm>
            <a:off x="3822982" y="2577819"/>
            <a:ext cx="1404592" cy="584775"/>
          </a:xfrm>
          <a:prstGeom prst="rect">
            <a:avLst/>
          </a:prstGeom>
          <a:noFill/>
        </p:spPr>
        <p:txBody>
          <a:bodyPr wrap="square" rtlCol="0">
            <a:spAutoFit/>
          </a:bodyPr>
          <a:lstStyle/>
          <a:p>
            <a:r>
              <a:rPr lang="en-GB" sz="800" dirty="0">
                <a:latin typeface="Century Gothic" panose="020B0502020202020204" pitchFamily="34" charset="0"/>
                <a:cs typeface="Arial" panose="020B0604020202020204" pitchFamily="34" charset="0"/>
              </a:rPr>
              <a:t>Afgifte beperkt tijdcodes.</a:t>
            </a:r>
          </a:p>
          <a:p>
            <a:r>
              <a:rPr lang="en-GB" sz="800" dirty="0">
                <a:latin typeface="Century Gothic" panose="020B0502020202020204" pitchFamily="34" charset="0"/>
                <a:cs typeface="Arial" panose="020B0604020202020204" pitchFamily="34" charset="0"/>
              </a:rPr>
              <a:t/>
            </a:r>
            <a:br>
              <a:rPr lang="en-GB" sz="800" dirty="0">
                <a:latin typeface="Century Gothic" panose="020B0502020202020204" pitchFamily="34" charset="0"/>
                <a:cs typeface="Arial" panose="020B0604020202020204" pitchFamily="34" charset="0"/>
              </a:rPr>
            </a:br>
            <a:endParaRPr lang="en-GB" sz="800" dirty="0">
              <a:latin typeface="Century Gothic" panose="020B0502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946EBDB3-1586-4758-B2D9-C1DACFCDD8D4}"/>
              </a:ext>
            </a:extLst>
          </p:cNvPr>
          <p:cNvSpPr txBox="1"/>
          <p:nvPr/>
        </p:nvSpPr>
        <p:spPr>
          <a:xfrm>
            <a:off x="844867" y="1631137"/>
            <a:ext cx="1002752" cy="954107"/>
          </a:xfrm>
          <a:prstGeom prst="rect">
            <a:avLst/>
          </a:prstGeom>
          <a:noFill/>
        </p:spPr>
        <p:txBody>
          <a:bodyPr wrap="square" rtlCol="0">
            <a:spAutoFit/>
          </a:bodyPr>
          <a:lstStyle/>
          <a:p>
            <a:r>
              <a:rPr lang="nl-NL" sz="800" dirty="0">
                <a:latin typeface="Century Gothic" panose="020B0502020202020204" pitchFamily="34" charset="0"/>
                <a:cs typeface="Arial" panose="020B0604020202020204" pitchFamily="34" charset="0"/>
              </a:rPr>
              <a:t>Stel automatische poort openen en sluiten van tijden.</a:t>
            </a:r>
          </a:p>
          <a:p>
            <a:r>
              <a:rPr lang="nl-NL" sz="800" dirty="0">
                <a:latin typeface="Century Gothic" panose="020B0502020202020204" pitchFamily="34" charset="0"/>
                <a:cs typeface="Arial" panose="020B0604020202020204" pitchFamily="34" charset="0"/>
              </a:rPr>
              <a:t/>
            </a:r>
            <a:br>
              <a:rPr lang="nl-NL" sz="800" dirty="0">
                <a:latin typeface="Century Gothic" panose="020B0502020202020204" pitchFamily="34" charset="0"/>
                <a:cs typeface="Arial" panose="020B0604020202020204" pitchFamily="34" charset="0"/>
              </a:rPr>
            </a:br>
            <a:endParaRPr lang="en-GB" sz="800" dirty="0">
              <a:latin typeface="Century Gothic" panose="020B0502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FCCFA3A7-9FB8-44D7-AFDA-45C0F53F555F}"/>
              </a:ext>
            </a:extLst>
          </p:cNvPr>
          <p:cNvSpPr txBox="1"/>
          <p:nvPr/>
        </p:nvSpPr>
        <p:spPr>
          <a:xfrm>
            <a:off x="802547" y="2372308"/>
            <a:ext cx="1352111" cy="601062"/>
          </a:xfrm>
          <a:prstGeom prst="rect">
            <a:avLst/>
          </a:prstGeom>
          <a:noFill/>
        </p:spPr>
        <p:txBody>
          <a:bodyPr wrap="square" rtlCol="0">
            <a:spAutoFit/>
          </a:bodyPr>
          <a:lstStyle/>
          <a:p>
            <a:r>
              <a:rPr lang="en-GB" sz="800" dirty="0">
                <a:latin typeface="Century Gothic" panose="020B0502020202020204" pitchFamily="34" charset="0"/>
                <a:cs typeface="Arial" panose="020B0604020202020204" pitchFamily="34" charset="0"/>
              </a:rPr>
              <a:t>Not-disturb waterscheiding tijd.</a:t>
            </a:r>
          </a:p>
          <a:p>
            <a:r>
              <a:rPr lang="en-GB" sz="800" dirty="0">
                <a:latin typeface="Century Gothic" panose="020B0502020202020204" pitchFamily="34" charset="0"/>
                <a:cs typeface="Arial" panose="020B0604020202020204" pitchFamily="34" charset="0"/>
              </a:rPr>
              <a:t/>
            </a:r>
            <a:br>
              <a:rPr lang="en-GB" sz="800" dirty="0">
                <a:latin typeface="Century Gothic" panose="020B0502020202020204" pitchFamily="34" charset="0"/>
                <a:cs typeface="Arial" panose="020B0604020202020204" pitchFamily="34" charset="0"/>
              </a:rPr>
            </a:br>
            <a:endParaRPr lang="en-GB" sz="906" dirty="0">
              <a:latin typeface="Century Gothic" panose="020B0502020202020204" pitchFamily="34" charset="0"/>
              <a:cs typeface="Arial" panose="020B0604020202020204" pitchFamily="34" charset="0"/>
            </a:endParaRPr>
          </a:p>
        </p:txBody>
      </p:sp>
      <p:sp>
        <p:nvSpPr>
          <p:cNvPr id="40" name="TextBox 39">
            <a:extLst>
              <a:ext uri="{FF2B5EF4-FFF2-40B4-BE49-F238E27FC236}">
                <a16:creationId xmlns="" xmlns:a16="http://schemas.microsoft.com/office/drawing/2014/main" id="{E2EE578D-5B34-42BD-AA2A-39F34B0196C4}"/>
              </a:ext>
            </a:extLst>
          </p:cNvPr>
          <p:cNvSpPr txBox="1"/>
          <p:nvPr/>
        </p:nvSpPr>
        <p:spPr>
          <a:xfrm>
            <a:off x="767074" y="2790345"/>
            <a:ext cx="1167710" cy="830997"/>
          </a:xfrm>
          <a:prstGeom prst="rect">
            <a:avLst/>
          </a:prstGeom>
          <a:noFill/>
        </p:spPr>
        <p:txBody>
          <a:bodyPr wrap="square" rtlCol="0">
            <a:spAutoFit/>
          </a:bodyPr>
          <a:lstStyle/>
          <a:p>
            <a:r>
              <a:rPr lang="nl-NL" sz="800" dirty="0">
                <a:latin typeface="Century Gothic" panose="020B0502020202020204" pitchFamily="34" charset="0"/>
                <a:cs typeface="Arial" panose="020B0604020202020204" pitchFamily="34" charset="0"/>
              </a:rPr>
              <a:t>Geschiedenislogboek van de gebruiker naar uw telefoon.</a:t>
            </a:r>
          </a:p>
          <a:p>
            <a:r>
              <a:rPr lang="nl-NL" sz="800" dirty="0">
                <a:latin typeface="Century Gothic" panose="020B0502020202020204" pitchFamily="34" charset="0"/>
                <a:cs typeface="Arial" panose="020B0604020202020204" pitchFamily="34" charset="0"/>
              </a:rPr>
              <a:t/>
            </a:r>
            <a:br>
              <a:rPr lang="nl-NL" sz="800" dirty="0">
                <a:latin typeface="Century Gothic" panose="020B0502020202020204" pitchFamily="34" charset="0"/>
                <a:cs typeface="Arial" panose="020B0604020202020204" pitchFamily="34" charset="0"/>
              </a:rPr>
            </a:br>
            <a:endParaRPr lang="en-GB" sz="800" dirty="0">
              <a:latin typeface="Century Gothic" panose="020B0502020202020204" pitchFamily="34" charset="0"/>
              <a:cs typeface="Arial" panose="020B0604020202020204" pitchFamily="34" charset="0"/>
            </a:endParaRPr>
          </a:p>
        </p:txBody>
      </p:sp>
      <p:pic>
        <p:nvPicPr>
          <p:cNvPr id="41" name="Picture 40">
            <a:extLst>
              <a:ext uri="{FF2B5EF4-FFF2-40B4-BE49-F238E27FC236}">
                <a16:creationId xmlns="" xmlns:a16="http://schemas.microsoft.com/office/drawing/2014/main" id="{165B902E-ACCD-4D20-BF7C-4E822F1C7155}"/>
              </a:ext>
            </a:extLst>
          </p:cNvPr>
          <p:cNvPicPr>
            <a:picLocks noChangeAspect="1"/>
          </p:cNvPicPr>
          <p:nvPr/>
        </p:nvPicPr>
        <p:blipFill>
          <a:blip r:embed="rId5" cstate="print"/>
          <a:stretch>
            <a:fillRect/>
          </a:stretch>
        </p:blipFill>
        <p:spPr>
          <a:xfrm>
            <a:off x="3703064" y="3677542"/>
            <a:ext cx="448545" cy="199354"/>
          </a:xfrm>
          <a:prstGeom prst="rect">
            <a:avLst/>
          </a:prstGeom>
        </p:spPr>
      </p:pic>
      <p:pic>
        <p:nvPicPr>
          <p:cNvPr id="42" name="Picture 41">
            <a:extLst>
              <a:ext uri="{FF2B5EF4-FFF2-40B4-BE49-F238E27FC236}">
                <a16:creationId xmlns="" xmlns:a16="http://schemas.microsoft.com/office/drawing/2014/main" id="{9F721472-92B1-4B8F-9591-4821CF48E234}"/>
              </a:ext>
            </a:extLst>
          </p:cNvPr>
          <p:cNvPicPr>
            <a:picLocks noChangeAspect="1"/>
          </p:cNvPicPr>
          <p:nvPr/>
        </p:nvPicPr>
        <p:blipFill>
          <a:blip r:embed="rId6" cstate="print"/>
          <a:stretch>
            <a:fillRect/>
          </a:stretch>
        </p:blipFill>
        <p:spPr>
          <a:xfrm>
            <a:off x="3822982" y="3909013"/>
            <a:ext cx="209783" cy="164179"/>
          </a:xfrm>
          <a:prstGeom prst="rect">
            <a:avLst/>
          </a:prstGeom>
        </p:spPr>
      </p:pic>
      <p:sp>
        <p:nvSpPr>
          <p:cNvPr id="43" name="Rectangle 42">
            <a:extLst>
              <a:ext uri="{FF2B5EF4-FFF2-40B4-BE49-F238E27FC236}">
                <a16:creationId xmlns="" xmlns:a16="http://schemas.microsoft.com/office/drawing/2014/main" id="{8F65719E-F9B0-4BCC-8C27-1AC75DDB9E14}"/>
              </a:ext>
            </a:extLst>
          </p:cNvPr>
          <p:cNvSpPr/>
          <p:nvPr/>
        </p:nvSpPr>
        <p:spPr>
          <a:xfrm>
            <a:off x="4168545" y="3633238"/>
            <a:ext cx="934768" cy="456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tx1"/>
                </a:solidFill>
                <a:latin typeface="Century Gothic" panose="020B0502020202020204" pitchFamily="34" charset="0"/>
              </a:rPr>
              <a:t>2x</a:t>
            </a:r>
          </a:p>
          <a:p>
            <a:r>
              <a:rPr lang="en-GB" sz="800" dirty="0">
                <a:solidFill>
                  <a:schemeClr val="tx1"/>
                </a:solidFill>
                <a:latin typeface="Century Gothic" panose="020B0502020202020204" pitchFamily="34" charset="0"/>
              </a:rPr>
              <a:t>Relais.</a:t>
            </a:r>
            <a:br>
              <a:rPr lang="en-GB" sz="800" dirty="0">
                <a:solidFill>
                  <a:schemeClr val="tx1"/>
                </a:solidFill>
                <a:latin typeface="Century Gothic" panose="020B0502020202020204" pitchFamily="34" charset="0"/>
              </a:rPr>
            </a:br>
            <a:endParaRPr lang="en-GB" sz="800" dirty="0">
              <a:solidFill>
                <a:schemeClr val="tx1"/>
              </a:solidFill>
              <a:latin typeface="Century Gothic" panose="020B0502020202020204" pitchFamily="34" charset="0"/>
            </a:endParaRPr>
          </a:p>
        </p:txBody>
      </p:sp>
      <p:pic>
        <p:nvPicPr>
          <p:cNvPr id="45" name="Picture 8" descr="Image result for 7 day calendar icon">
            <a:extLst>
              <a:ext uri="{FF2B5EF4-FFF2-40B4-BE49-F238E27FC236}">
                <a16:creationId xmlns="" xmlns:a16="http://schemas.microsoft.com/office/drawing/2014/main" id="{7CBCF7A4-C540-472A-AD36-CB3851B279F2}"/>
              </a:ext>
            </a:extLst>
          </p:cNvPr>
          <p:cNvPicPr>
            <a:picLocks noChangeAspect="1" noChangeArrowheads="1"/>
          </p:cNvPicPr>
          <p:nvPr/>
        </p:nvPicPr>
        <p:blipFill>
          <a:blip r:embed="rId7" cstate="print">
            <a:biLevel thresh="25000"/>
            <a:extLst>
              <a:ext uri="{28A0092B-C50C-407E-A947-70E740481C1C}">
                <a14:useLocalDpi xmlns:a14="http://schemas.microsoft.com/office/drawing/2010/main" val="0"/>
              </a:ext>
            </a:extLst>
          </a:blip>
          <a:srcRect/>
          <a:stretch>
            <a:fillRect/>
          </a:stretch>
        </p:blipFill>
        <p:spPr bwMode="auto">
          <a:xfrm>
            <a:off x="472830" y="1761209"/>
            <a:ext cx="281690" cy="28169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Image result for do not call icon">
            <a:extLst>
              <a:ext uri="{FF2B5EF4-FFF2-40B4-BE49-F238E27FC236}">
                <a16:creationId xmlns="" xmlns:a16="http://schemas.microsoft.com/office/drawing/2014/main" id="{CC6562DC-4F4D-4AE8-B14D-0BB3FE76682F}"/>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47397" y="2354637"/>
            <a:ext cx="333590" cy="333590"/>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 xmlns:a16="http://schemas.microsoft.com/office/drawing/2014/main" id="{DAA02699-70E8-418C-8EBB-7BA6C21C5C42}"/>
              </a:ext>
            </a:extLst>
          </p:cNvPr>
          <p:cNvGrpSpPr/>
          <p:nvPr/>
        </p:nvGrpSpPr>
        <p:grpSpPr>
          <a:xfrm>
            <a:off x="659664" y="2535223"/>
            <a:ext cx="199354" cy="199354"/>
            <a:chOff x="-1623668" y="2171095"/>
            <a:chExt cx="199354" cy="199354"/>
          </a:xfrm>
        </p:grpSpPr>
        <p:sp>
          <p:nvSpPr>
            <p:cNvPr id="50" name="Oval 49">
              <a:extLst>
                <a:ext uri="{FF2B5EF4-FFF2-40B4-BE49-F238E27FC236}">
                  <a16:creationId xmlns="" xmlns:a16="http://schemas.microsoft.com/office/drawing/2014/main" id="{4095280E-1AA7-4E75-9DCE-CD67919391B0}"/>
                </a:ext>
              </a:extLst>
            </p:cNvPr>
            <p:cNvSpPr/>
            <p:nvPr/>
          </p:nvSpPr>
          <p:spPr>
            <a:xfrm>
              <a:off x="-1600729" y="2182650"/>
              <a:ext cx="153476" cy="14144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 name="Picture 12" descr="Image result for time clock icon">
              <a:extLst>
                <a:ext uri="{FF2B5EF4-FFF2-40B4-BE49-F238E27FC236}">
                  <a16:creationId xmlns="" xmlns:a16="http://schemas.microsoft.com/office/drawing/2014/main" id="{6F90DE8B-F3DC-40D5-BDE1-951EFCEE7C9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23668" y="2171095"/>
              <a:ext cx="199354" cy="199354"/>
            </a:xfrm>
            <a:prstGeom prst="rect">
              <a:avLst/>
            </a:prstGeom>
            <a:noFill/>
            <a:extLst>
              <a:ext uri="{909E8E84-426E-40DD-AFC4-6F175D3DCCD1}">
                <a14:hiddenFill xmlns:a14="http://schemas.microsoft.com/office/drawing/2010/main">
                  <a:solidFill>
                    <a:srgbClr val="FFFFFF"/>
                  </a:solidFill>
                </a14:hiddenFill>
              </a:ext>
            </a:extLst>
          </p:spPr>
        </p:pic>
      </p:grpSp>
      <p:pic>
        <p:nvPicPr>
          <p:cNvPr id="52" name="Picture 51">
            <a:extLst>
              <a:ext uri="{FF2B5EF4-FFF2-40B4-BE49-F238E27FC236}">
                <a16:creationId xmlns="" xmlns:a16="http://schemas.microsoft.com/office/drawing/2014/main" id="{4E5A0058-CF0E-4A55-9B30-E930DB6B7921}"/>
              </a:ext>
            </a:extLst>
          </p:cNvPr>
          <p:cNvPicPr>
            <a:picLocks noChangeAspect="1"/>
          </p:cNvPicPr>
          <p:nvPr/>
        </p:nvPicPr>
        <p:blipFill>
          <a:blip r:embed="rId11" cstate="print"/>
          <a:stretch>
            <a:fillRect/>
          </a:stretch>
        </p:blipFill>
        <p:spPr>
          <a:xfrm>
            <a:off x="429544" y="2876393"/>
            <a:ext cx="365952" cy="371127"/>
          </a:xfrm>
          <a:prstGeom prst="rect">
            <a:avLst/>
          </a:prstGeom>
        </p:spPr>
      </p:pic>
      <p:grpSp>
        <p:nvGrpSpPr>
          <p:cNvPr id="54" name="Group 53">
            <a:extLst>
              <a:ext uri="{FF2B5EF4-FFF2-40B4-BE49-F238E27FC236}">
                <a16:creationId xmlns="" xmlns:a16="http://schemas.microsoft.com/office/drawing/2014/main" id="{E2CDF135-CE90-49C5-85B8-E8FDBAE98C06}"/>
              </a:ext>
            </a:extLst>
          </p:cNvPr>
          <p:cNvGrpSpPr/>
          <p:nvPr/>
        </p:nvGrpSpPr>
        <p:grpSpPr>
          <a:xfrm>
            <a:off x="674018" y="1917009"/>
            <a:ext cx="199354" cy="199354"/>
            <a:chOff x="-1623668" y="2171095"/>
            <a:chExt cx="199354" cy="199354"/>
          </a:xfrm>
        </p:grpSpPr>
        <p:sp>
          <p:nvSpPr>
            <p:cNvPr id="55" name="Oval 54">
              <a:extLst>
                <a:ext uri="{FF2B5EF4-FFF2-40B4-BE49-F238E27FC236}">
                  <a16:creationId xmlns="" xmlns:a16="http://schemas.microsoft.com/office/drawing/2014/main" id="{AF69D826-7327-4DA3-A864-8F4022D256A0}"/>
                </a:ext>
              </a:extLst>
            </p:cNvPr>
            <p:cNvSpPr/>
            <p:nvPr/>
          </p:nvSpPr>
          <p:spPr>
            <a:xfrm>
              <a:off x="-1600729" y="2182650"/>
              <a:ext cx="153476" cy="14144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6" name="Picture 12" descr="Image result for time clock icon">
              <a:extLst>
                <a:ext uri="{FF2B5EF4-FFF2-40B4-BE49-F238E27FC236}">
                  <a16:creationId xmlns="" xmlns:a16="http://schemas.microsoft.com/office/drawing/2014/main" id="{C725139F-B68E-4796-AF50-B8422D8872F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23668" y="2171095"/>
              <a:ext cx="199354" cy="199354"/>
            </a:xfrm>
            <a:prstGeom prst="rect">
              <a:avLst/>
            </a:prstGeom>
            <a:noFill/>
            <a:extLst>
              <a:ext uri="{909E8E84-426E-40DD-AFC4-6F175D3DCCD1}">
                <a14:hiddenFill xmlns:a14="http://schemas.microsoft.com/office/drawing/2010/main">
                  <a:solidFill>
                    <a:srgbClr val="FFFFFF"/>
                  </a:solidFill>
                </a14:hiddenFill>
              </a:ext>
            </a:extLst>
          </p:spPr>
        </p:pic>
      </p:grpSp>
      <p:pic>
        <p:nvPicPr>
          <p:cNvPr id="57" name="Picture 18" descr="Image result for pin pad icon">
            <a:extLst>
              <a:ext uri="{FF2B5EF4-FFF2-40B4-BE49-F238E27FC236}">
                <a16:creationId xmlns="" xmlns:a16="http://schemas.microsoft.com/office/drawing/2014/main" id="{32DB5724-6694-476C-9595-F80889D0FC9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93859" y="1996994"/>
            <a:ext cx="371128" cy="37112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8" descr="Image result for pin pad icon">
            <a:extLst>
              <a:ext uri="{FF2B5EF4-FFF2-40B4-BE49-F238E27FC236}">
                <a16:creationId xmlns="" xmlns:a16="http://schemas.microsoft.com/office/drawing/2014/main" id="{D96B8B8B-6392-454C-ABE6-9050DA5BEE5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05552" y="2554491"/>
            <a:ext cx="371128" cy="371128"/>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a:extLst>
              <a:ext uri="{FF2B5EF4-FFF2-40B4-BE49-F238E27FC236}">
                <a16:creationId xmlns="" xmlns:a16="http://schemas.microsoft.com/office/drawing/2014/main" id="{2CA50EE2-AE7B-42A1-B295-84E03BB3B823}"/>
              </a:ext>
            </a:extLst>
          </p:cNvPr>
          <p:cNvGrpSpPr/>
          <p:nvPr/>
        </p:nvGrpSpPr>
        <p:grpSpPr>
          <a:xfrm>
            <a:off x="3397183" y="2718263"/>
            <a:ext cx="199354" cy="199354"/>
            <a:chOff x="-1623668" y="2171095"/>
            <a:chExt cx="199354" cy="199354"/>
          </a:xfrm>
        </p:grpSpPr>
        <p:sp>
          <p:nvSpPr>
            <p:cNvPr id="62" name="Oval 61">
              <a:extLst>
                <a:ext uri="{FF2B5EF4-FFF2-40B4-BE49-F238E27FC236}">
                  <a16:creationId xmlns="" xmlns:a16="http://schemas.microsoft.com/office/drawing/2014/main" id="{68363CBF-68E3-4F71-A59F-F688B7038061}"/>
                </a:ext>
              </a:extLst>
            </p:cNvPr>
            <p:cNvSpPr/>
            <p:nvPr/>
          </p:nvSpPr>
          <p:spPr>
            <a:xfrm>
              <a:off x="-1600729" y="2182650"/>
              <a:ext cx="153476" cy="14144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3" name="Picture 12" descr="Image result for time clock icon">
              <a:extLst>
                <a:ext uri="{FF2B5EF4-FFF2-40B4-BE49-F238E27FC236}">
                  <a16:creationId xmlns="" xmlns:a16="http://schemas.microsoft.com/office/drawing/2014/main" id="{E2F576A2-5B0B-4AB9-AC81-7BAD0105351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23668" y="2171095"/>
              <a:ext cx="199354" cy="199354"/>
            </a:xfrm>
            <a:prstGeom prst="rect">
              <a:avLst/>
            </a:prstGeom>
            <a:noFill/>
            <a:extLst>
              <a:ext uri="{909E8E84-426E-40DD-AFC4-6F175D3DCCD1}">
                <a14:hiddenFill xmlns:a14="http://schemas.microsoft.com/office/drawing/2010/main">
                  <a:solidFill>
                    <a:srgbClr val="FFFFFF"/>
                  </a:solidFill>
                </a14:hiddenFill>
              </a:ext>
            </a:extLst>
          </p:spPr>
        </p:pic>
      </p:grpSp>
      <p:pic>
        <p:nvPicPr>
          <p:cNvPr id="64" name="Picture 20" descr="Image result for gsm signal icon">
            <a:extLst>
              <a:ext uri="{FF2B5EF4-FFF2-40B4-BE49-F238E27FC236}">
                <a16:creationId xmlns="" xmlns:a16="http://schemas.microsoft.com/office/drawing/2014/main" id="{3183989A-F512-49B5-8FD1-2ACA994A0F1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85263" y="3117614"/>
            <a:ext cx="272821" cy="272821"/>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 xmlns:a16="http://schemas.microsoft.com/office/drawing/2014/main" id="{0783D10F-74EE-4081-81CB-82BCB8A12365}"/>
              </a:ext>
            </a:extLst>
          </p:cNvPr>
          <p:cNvSpPr txBox="1"/>
          <p:nvPr/>
        </p:nvSpPr>
        <p:spPr>
          <a:xfrm>
            <a:off x="3822982" y="3050837"/>
            <a:ext cx="1404592" cy="584775"/>
          </a:xfrm>
          <a:prstGeom prst="rect">
            <a:avLst/>
          </a:prstGeom>
          <a:noFill/>
        </p:spPr>
        <p:txBody>
          <a:bodyPr wrap="square" rtlCol="0">
            <a:spAutoFit/>
          </a:bodyPr>
          <a:lstStyle/>
          <a:p>
            <a:r>
              <a:rPr lang="en-GB" sz="800" dirty="0">
                <a:latin typeface="Century Gothic" panose="020B0502020202020204" pitchFamily="34" charset="0"/>
                <a:cs typeface="Arial" panose="020B0604020202020204" pitchFamily="34" charset="0"/>
              </a:rPr>
              <a:t>Hoge gain-antenne standaard!</a:t>
            </a:r>
          </a:p>
          <a:p>
            <a:r>
              <a:rPr lang="en-GB" sz="800" dirty="0">
                <a:latin typeface="Century Gothic" panose="020B0502020202020204" pitchFamily="34" charset="0"/>
                <a:cs typeface="Arial" panose="020B0604020202020204" pitchFamily="34" charset="0"/>
              </a:rPr>
              <a:t/>
            </a:r>
            <a:br>
              <a:rPr lang="en-GB" sz="800" dirty="0">
                <a:latin typeface="Century Gothic" panose="020B0502020202020204" pitchFamily="34" charset="0"/>
                <a:cs typeface="Arial" panose="020B0604020202020204" pitchFamily="34" charset="0"/>
              </a:rPr>
            </a:br>
            <a:endParaRPr lang="en-GB" sz="800" dirty="0">
              <a:latin typeface="Century Gothic" panose="020B0502020202020204" pitchFamily="34" charset="0"/>
              <a:cs typeface="Arial" panose="020B0604020202020204" pitchFamily="34" charset="0"/>
            </a:endParaRPr>
          </a:p>
        </p:txBody>
      </p:sp>
      <p:pic>
        <p:nvPicPr>
          <p:cNvPr id="68" name="Picture 67">
            <a:extLst>
              <a:ext uri="{FF2B5EF4-FFF2-40B4-BE49-F238E27FC236}">
                <a16:creationId xmlns="" xmlns:a16="http://schemas.microsoft.com/office/drawing/2014/main" id="{8A5A38CC-47D9-4020-8C41-FFA896A971EE}"/>
              </a:ext>
            </a:extLst>
          </p:cNvPr>
          <p:cNvPicPr>
            <a:picLocks noChangeAspect="1"/>
          </p:cNvPicPr>
          <p:nvPr/>
        </p:nvPicPr>
        <p:blipFill>
          <a:blip r:embed="rId14" cstate="print"/>
          <a:stretch>
            <a:fillRect/>
          </a:stretch>
        </p:blipFill>
        <p:spPr>
          <a:xfrm>
            <a:off x="1933452" y="3337918"/>
            <a:ext cx="845329" cy="879623"/>
          </a:xfrm>
          <a:prstGeom prst="rect">
            <a:avLst/>
          </a:prstGeom>
        </p:spPr>
      </p:pic>
      <p:pic>
        <p:nvPicPr>
          <p:cNvPr id="69" name="Picture 68">
            <a:extLst>
              <a:ext uri="{FF2B5EF4-FFF2-40B4-BE49-F238E27FC236}">
                <a16:creationId xmlns="" xmlns:a16="http://schemas.microsoft.com/office/drawing/2014/main" id="{FF793FAD-7971-4D1B-B77D-EC27DDBE947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6200000">
            <a:off x="416152" y="3465091"/>
            <a:ext cx="532901" cy="532901"/>
          </a:xfrm>
          <a:prstGeom prst="rect">
            <a:avLst/>
          </a:prstGeom>
        </p:spPr>
      </p:pic>
      <p:sp>
        <p:nvSpPr>
          <p:cNvPr id="70" name="TextBox 69">
            <a:extLst>
              <a:ext uri="{FF2B5EF4-FFF2-40B4-BE49-F238E27FC236}">
                <a16:creationId xmlns="" xmlns:a16="http://schemas.microsoft.com/office/drawing/2014/main" id="{FC121D01-FAA7-4C60-96C6-9B23C1516109}"/>
              </a:ext>
            </a:extLst>
          </p:cNvPr>
          <p:cNvSpPr txBox="1"/>
          <p:nvPr/>
        </p:nvSpPr>
        <p:spPr>
          <a:xfrm>
            <a:off x="853187" y="3360795"/>
            <a:ext cx="1013023" cy="707886"/>
          </a:xfrm>
          <a:prstGeom prst="rect">
            <a:avLst/>
          </a:prstGeom>
          <a:noFill/>
        </p:spPr>
        <p:txBody>
          <a:bodyPr wrap="square" rtlCol="0">
            <a:spAutoFit/>
          </a:bodyPr>
          <a:lstStyle/>
          <a:p>
            <a:r>
              <a:rPr lang="nl-NL" sz="800" dirty="0">
                <a:latin typeface="Century Gothic" panose="020B0502020202020204" pitchFamily="34" charset="0"/>
                <a:cs typeface="Arial" panose="020B0604020202020204" pitchFamily="34" charset="0"/>
              </a:rPr>
              <a:t>Voeg maximaal 200 kaarten of tags door APP!</a:t>
            </a:r>
          </a:p>
          <a:p>
            <a:r>
              <a:rPr lang="nl-NL" sz="800" dirty="0">
                <a:latin typeface="Century Gothic" panose="020B0502020202020204" pitchFamily="34" charset="0"/>
                <a:cs typeface="Arial" panose="020B0604020202020204" pitchFamily="34" charset="0"/>
              </a:rPr>
              <a:t/>
            </a:r>
            <a:br>
              <a:rPr lang="nl-NL" sz="800" dirty="0">
                <a:latin typeface="Century Gothic" panose="020B0502020202020204" pitchFamily="34" charset="0"/>
                <a:cs typeface="Arial" panose="020B0604020202020204" pitchFamily="34" charset="0"/>
              </a:rPr>
            </a:br>
            <a:endParaRPr lang="en-GB" sz="800" dirty="0">
              <a:latin typeface="Century Gothic" panose="020B0502020202020204" pitchFamily="34" charset="0"/>
              <a:cs typeface="Arial" panose="020B0604020202020204" pitchFamily="34" charset="0"/>
            </a:endParaRPr>
          </a:p>
        </p:txBody>
      </p:sp>
      <p:pic>
        <p:nvPicPr>
          <p:cNvPr id="71" name="Picture 70">
            <a:extLst>
              <a:ext uri="{FF2B5EF4-FFF2-40B4-BE49-F238E27FC236}">
                <a16:creationId xmlns="" xmlns:a16="http://schemas.microsoft.com/office/drawing/2014/main" id="{3338C186-D849-40EC-B26B-80F303EEC36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6200000">
            <a:off x="383528" y="4027494"/>
            <a:ext cx="532901" cy="532901"/>
          </a:xfrm>
          <a:prstGeom prst="rect">
            <a:avLst/>
          </a:prstGeom>
        </p:spPr>
      </p:pic>
      <p:pic>
        <p:nvPicPr>
          <p:cNvPr id="72" name="Picture 71">
            <a:extLst>
              <a:ext uri="{FF2B5EF4-FFF2-40B4-BE49-F238E27FC236}">
                <a16:creationId xmlns="" xmlns:a16="http://schemas.microsoft.com/office/drawing/2014/main" id="{6CCC941F-6505-4F6D-81D5-D31335ABBEAB}"/>
              </a:ext>
            </a:extLst>
          </p:cNvPr>
          <p:cNvPicPr>
            <a:picLocks noChangeAspect="1"/>
          </p:cNvPicPr>
          <p:nvPr/>
        </p:nvPicPr>
        <p:blipFill>
          <a:blip r:embed="rId16"/>
          <a:stretch>
            <a:fillRect/>
          </a:stretch>
        </p:blipFill>
        <p:spPr>
          <a:xfrm>
            <a:off x="493676" y="4015515"/>
            <a:ext cx="184996" cy="201083"/>
          </a:xfrm>
          <a:prstGeom prst="rect">
            <a:avLst/>
          </a:prstGeom>
        </p:spPr>
      </p:pic>
      <p:sp>
        <p:nvSpPr>
          <p:cNvPr id="73" name="TextBox 72">
            <a:extLst>
              <a:ext uri="{FF2B5EF4-FFF2-40B4-BE49-F238E27FC236}">
                <a16:creationId xmlns="" xmlns:a16="http://schemas.microsoft.com/office/drawing/2014/main" id="{7EA664AF-0EAE-4B9C-B995-C94C164CE22A}"/>
              </a:ext>
            </a:extLst>
          </p:cNvPr>
          <p:cNvSpPr txBox="1"/>
          <p:nvPr/>
        </p:nvSpPr>
        <p:spPr>
          <a:xfrm>
            <a:off x="823337" y="3924997"/>
            <a:ext cx="1013023" cy="830997"/>
          </a:xfrm>
          <a:prstGeom prst="rect">
            <a:avLst/>
          </a:prstGeom>
          <a:noFill/>
        </p:spPr>
        <p:txBody>
          <a:bodyPr wrap="square" rtlCol="0">
            <a:spAutoFit/>
          </a:bodyPr>
          <a:lstStyle/>
          <a:p>
            <a:r>
              <a:rPr lang="nl-NL" sz="800" dirty="0">
                <a:latin typeface="Century Gothic" panose="020B0502020202020204" pitchFamily="34" charset="0"/>
                <a:cs typeface="Arial" panose="020B0604020202020204" pitchFamily="34" charset="0"/>
              </a:rPr>
              <a:t>Voeg maximaal 20 keer beperkt tags of kaarten door APP!</a:t>
            </a:r>
          </a:p>
          <a:p>
            <a:r>
              <a:rPr lang="nl-NL" sz="800" dirty="0">
                <a:latin typeface="Century Gothic" panose="020B0502020202020204" pitchFamily="34" charset="0"/>
                <a:cs typeface="Arial" panose="020B0604020202020204" pitchFamily="34" charset="0"/>
              </a:rPr>
              <a:t/>
            </a:r>
            <a:br>
              <a:rPr lang="nl-NL" sz="800" dirty="0">
                <a:latin typeface="Century Gothic" panose="020B0502020202020204" pitchFamily="34" charset="0"/>
                <a:cs typeface="Arial" panose="020B0604020202020204" pitchFamily="34" charset="0"/>
              </a:rPr>
            </a:br>
            <a:endParaRPr lang="en-GB" sz="800" dirty="0">
              <a:latin typeface="Century Gothic" panose="020B0502020202020204" pitchFamily="34" charset="0"/>
              <a:cs typeface="Arial" panose="020B0604020202020204" pitchFamily="34" charset="0"/>
            </a:endParaRPr>
          </a:p>
        </p:txBody>
      </p:sp>
      <p:sp>
        <p:nvSpPr>
          <p:cNvPr id="78" name="TextBox 77">
            <a:extLst>
              <a:ext uri="{FF2B5EF4-FFF2-40B4-BE49-F238E27FC236}">
                <a16:creationId xmlns="" xmlns:a16="http://schemas.microsoft.com/office/drawing/2014/main" id="{CF7AD637-86F3-4192-92E6-30F970626E8E}"/>
              </a:ext>
            </a:extLst>
          </p:cNvPr>
          <p:cNvSpPr txBox="1"/>
          <p:nvPr/>
        </p:nvSpPr>
        <p:spPr>
          <a:xfrm>
            <a:off x="1245415" y="737535"/>
            <a:ext cx="2670924" cy="584775"/>
          </a:xfrm>
          <a:prstGeom prst="rect">
            <a:avLst/>
          </a:prstGeom>
          <a:noFill/>
        </p:spPr>
        <p:txBody>
          <a:bodyPr wrap="none" rtlCol="0">
            <a:spAutoFit/>
          </a:bodyPr>
          <a:lstStyle/>
          <a:p>
            <a:pPr algn="ctr"/>
            <a:r>
              <a:rPr lang="en-GB" sz="3200" dirty="0">
                <a:effectLst>
                  <a:outerShdw blurRad="38100" dist="38100" dir="2700000" algn="tl">
                    <a:srgbClr val="000000">
                      <a:alpha val="43137"/>
                    </a:srgbClr>
                  </a:outerShdw>
                </a:effectLst>
                <a:latin typeface="Century Gothic" panose="020B0502020202020204" pitchFamily="34" charset="0"/>
              </a:rPr>
              <a:t>cellcom</a:t>
            </a:r>
            <a:r>
              <a:rPr lang="en-GB" sz="3200" dirty="0">
                <a:solidFill>
                  <a:srgbClr val="C00000"/>
                </a:solidFill>
                <a:effectLst>
                  <a:outerShdw blurRad="38100" dist="38100" dir="2700000" algn="tl">
                    <a:srgbClr val="000000">
                      <a:alpha val="43137"/>
                    </a:srgbClr>
                  </a:outerShdw>
                </a:effectLst>
                <a:latin typeface="Century Gothic" panose="020B0502020202020204" pitchFamily="34" charset="0"/>
              </a:rPr>
              <a:t>prox</a:t>
            </a:r>
            <a:endParaRPr lang="en-GB" sz="3200" dirty="0">
              <a:effectLst>
                <a:outerShdw blurRad="38100" dist="38100" dir="2700000" algn="tl">
                  <a:srgbClr val="000000">
                    <a:alpha val="43137"/>
                  </a:srgbClr>
                </a:outerShdw>
              </a:effectLst>
              <a:latin typeface="Century Gothic" panose="020B0502020202020204" pitchFamily="34" charset="0"/>
            </a:endParaRPr>
          </a:p>
        </p:txBody>
      </p:sp>
      <p:cxnSp>
        <p:nvCxnSpPr>
          <p:cNvPr id="80" name="Straight Connector 79">
            <a:extLst>
              <a:ext uri="{FF2B5EF4-FFF2-40B4-BE49-F238E27FC236}">
                <a16:creationId xmlns="" xmlns:a16="http://schemas.microsoft.com/office/drawing/2014/main" id="{CFF0A7F2-DBA6-4FB0-BD62-BF4BC3DB2D4C}"/>
              </a:ext>
            </a:extLst>
          </p:cNvPr>
          <p:cNvCxnSpPr>
            <a:cxnSpLocks/>
          </p:cNvCxnSpPr>
          <p:nvPr/>
        </p:nvCxnSpPr>
        <p:spPr>
          <a:xfrm>
            <a:off x="1724728" y="1996994"/>
            <a:ext cx="35051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3" name="Straight Connector 82">
            <a:extLst>
              <a:ext uri="{FF2B5EF4-FFF2-40B4-BE49-F238E27FC236}">
                <a16:creationId xmlns="" xmlns:a16="http://schemas.microsoft.com/office/drawing/2014/main" id="{19A4DA8A-6FD4-4B66-A85E-B7EB234A074F}"/>
              </a:ext>
            </a:extLst>
          </p:cNvPr>
          <p:cNvCxnSpPr>
            <a:cxnSpLocks/>
          </p:cNvCxnSpPr>
          <p:nvPr/>
        </p:nvCxnSpPr>
        <p:spPr>
          <a:xfrm>
            <a:off x="1758194" y="2502136"/>
            <a:ext cx="35051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4" name="Straight Connector 83">
            <a:extLst>
              <a:ext uri="{FF2B5EF4-FFF2-40B4-BE49-F238E27FC236}">
                <a16:creationId xmlns="" xmlns:a16="http://schemas.microsoft.com/office/drawing/2014/main" id="{752BC9DE-5293-4611-B7A3-EC741CADA4C2}"/>
              </a:ext>
            </a:extLst>
          </p:cNvPr>
          <p:cNvCxnSpPr>
            <a:cxnSpLocks/>
          </p:cNvCxnSpPr>
          <p:nvPr/>
        </p:nvCxnSpPr>
        <p:spPr>
          <a:xfrm>
            <a:off x="1758194" y="3117614"/>
            <a:ext cx="35051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5" name="Straight Connector 84">
            <a:extLst>
              <a:ext uri="{FF2B5EF4-FFF2-40B4-BE49-F238E27FC236}">
                <a16:creationId xmlns="" xmlns:a16="http://schemas.microsoft.com/office/drawing/2014/main" id="{937AA11E-AC81-4BFA-9F3E-BCFEAC4E2943}"/>
              </a:ext>
            </a:extLst>
          </p:cNvPr>
          <p:cNvCxnSpPr>
            <a:cxnSpLocks/>
          </p:cNvCxnSpPr>
          <p:nvPr/>
        </p:nvCxnSpPr>
        <p:spPr>
          <a:xfrm>
            <a:off x="1758194" y="3531441"/>
            <a:ext cx="396464"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6" name="Straight Connector 85">
            <a:extLst>
              <a:ext uri="{FF2B5EF4-FFF2-40B4-BE49-F238E27FC236}">
                <a16:creationId xmlns="" xmlns:a16="http://schemas.microsoft.com/office/drawing/2014/main" id="{98C79CCD-E38E-428A-9D74-0F8E33C8B9BB}"/>
              </a:ext>
            </a:extLst>
          </p:cNvPr>
          <p:cNvCxnSpPr>
            <a:cxnSpLocks/>
          </p:cNvCxnSpPr>
          <p:nvPr/>
        </p:nvCxnSpPr>
        <p:spPr>
          <a:xfrm flipH="1">
            <a:off x="3110667" y="2076403"/>
            <a:ext cx="32626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92" name="Straight Connector 91">
            <a:extLst>
              <a:ext uri="{FF2B5EF4-FFF2-40B4-BE49-F238E27FC236}">
                <a16:creationId xmlns="" xmlns:a16="http://schemas.microsoft.com/office/drawing/2014/main" id="{4B75AB9C-A6D0-4853-9D1B-8B4E3ECBC090}"/>
              </a:ext>
            </a:extLst>
          </p:cNvPr>
          <p:cNvCxnSpPr>
            <a:cxnSpLocks/>
          </p:cNvCxnSpPr>
          <p:nvPr/>
        </p:nvCxnSpPr>
        <p:spPr>
          <a:xfrm flipH="1">
            <a:off x="3033656" y="2617502"/>
            <a:ext cx="38326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93" name="Straight Connector 92">
            <a:extLst>
              <a:ext uri="{FF2B5EF4-FFF2-40B4-BE49-F238E27FC236}">
                <a16:creationId xmlns="" xmlns:a16="http://schemas.microsoft.com/office/drawing/2014/main" id="{B18C3C27-9EA1-4D2D-8977-A852D8983D8D}"/>
              </a:ext>
            </a:extLst>
          </p:cNvPr>
          <p:cNvCxnSpPr>
            <a:cxnSpLocks/>
          </p:cNvCxnSpPr>
          <p:nvPr/>
        </p:nvCxnSpPr>
        <p:spPr>
          <a:xfrm flipH="1">
            <a:off x="3225287" y="3282712"/>
            <a:ext cx="25997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99" name="Connector: Elbow 98">
            <a:extLst>
              <a:ext uri="{FF2B5EF4-FFF2-40B4-BE49-F238E27FC236}">
                <a16:creationId xmlns="" xmlns:a16="http://schemas.microsoft.com/office/drawing/2014/main" id="{F8216924-00E4-428D-B61C-80D8501DE93C}"/>
              </a:ext>
            </a:extLst>
          </p:cNvPr>
          <p:cNvCxnSpPr>
            <a:cxnSpLocks/>
          </p:cNvCxnSpPr>
          <p:nvPr/>
        </p:nvCxnSpPr>
        <p:spPr>
          <a:xfrm rot="5400000" flipH="1" flipV="1">
            <a:off x="1761909" y="3863720"/>
            <a:ext cx="277429" cy="322709"/>
          </a:xfrm>
          <a:prstGeom prst="bentConnector2">
            <a:avLst/>
          </a:prstGeom>
        </p:spPr>
        <p:style>
          <a:lnRef idx="1">
            <a:schemeClr val="accent2"/>
          </a:lnRef>
          <a:fillRef idx="0">
            <a:schemeClr val="accent2"/>
          </a:fillRef>
          <a:effectRef idx="0">
            <a:schemeClr val="accent2"/>
          </a:effectRef>
          <a:fontRef idx="minor">
            <a:schemeClr val="tx1"/>
          </a:fontRef>
        </p:style>
      </p:cxnSp>
      <p:graphicFrame>
        <p:nvGraphicFramePr>
          <p:cNvPr id="103" name="Table 102">
            <a:extLst>
              <a:ext uri="{FF2B5EF4-FFF2-40B4-BE49-F238E27FC236}">
                <a16:creationId xmlns="" xmlns:a16="http://schemas.microsoft.com/office/drawing/2014/main" id="{63A900B6-9772-43B7-8E6E-8051C6CAF0EF}"/>
              </a:ext>
            </a:extLst>
          </p:cNvPr>
          <p:cNvGraphicFramePr>
            <a:graphicFrameLocks noGrp="1"/>
          </p:cNvGraphicFramePr>
          <p:nvPr>
            <p:extLst>
              <p:ext uri="{D42A27DB-BD31-4B8C-83A1-F6EECF244321}">
                <p14:modId xmlns:p14="http://schemas.microsoft.com/office/powerpoint/2010/main" val="941481633"/>
              </p:ext>
            </p:extLst>
          </p:nvPr>
        </p:nvGraphicFramePr>
        <p:xfrm>
          <a:off x="151794" y="4681909"/>
          <a:ext cx="5020588" cy="2453127"/>
        </p:xfrm>
        <a:graphic>
          <a:graphicData uri="http://schemas.openxmlformats.org/drawingml/2006/table">
            <a:tbl>
              <a:tblPr firstRow="1" bandRow="1">
                <a:tableStyleId>{2D5ABB26-0587-4C30-8999-92F81FD0307C}</a:tableStyleId>
              </a:tblPr>
              <a:tblGrid>
                <a:gridCol w="1078290">
                  <a:extLst>
                    <a:ext uri="{9D8B030D-6E8A-4147-A177-3AD203B41FA5}">
                      <a16:colId xmlns="" xmlns:a16="http://schemas.microsoft.com/office/drawing/2014/main" val="1344154923"/>
                    </a:ext>
                  </a:extLst>
                </a:gridCol>
                <a:gridCol w="1432004">
                  <a:extLst>
                    <a:ext uri="{9D8B030D-6E8A-4147-A177-3AD203B41FA5}">
                      <a16:colId xmlns="" xmlns:a16="http://schemas.microsoft.com/office/drawing/2014/main" val="3131166828"/>
                    </a:ext>
                  </a:extLst>
                </a:gridCol>
                <a:gridCol w="1161803">
                  <a:extLst>
                    <a:ext uri="{9D8B030D-6E8A-4147-A177-3AD203B41FA5}">
                      <a16:colId xmlns="" xmlns:a16="http://schemas.microsoft.com/office/drawing/2014/main" val="1748631160"/>
                    </a:ext>
                  </a:extLst>
                </a:gridCol>
                <a:gridCol w="1348491">
                  <a:extLst>
                    <a:ext uri="{9D8B030D-6E8A-4147-A177-3AD203B41FA5}">
                      <a16:colId xmlns="" xmlns:a16="http://schemas.microsoft.com/office/drawing/2014/main" val="3234051560"/>
                    </a:ext>
                  </a:extLst>
                </a:gridCol>
              </a:tblGrid>
              <a:tr h="170227">
                <a:tc gridSpan="4">
                  <a:txBody>
                    <a:bodyPr/>
                    <a:lstStyle/>
                    <a:p>
                      <a:pPr algn="ctr"/>
                      <a:r>
                        <a:rPr lang="en-GB" sz="800" dirty="0" err="1">
                          <a:latin typeface="Century Gothic" panose="020B0502020202020204" pitchFamily="34" charset="0"/>
                        </a:rPr>
                        <a:t>Technische</a:t>
                      </a:r>
                      <a:r>
                        <a:rPr lang="en-GB" sz="800" dirty="0">
                          <a:latin typeface="Century Gothic" panose="020B0502020202020204" pitchFamily="34" charset="0"/>
                        </a:rPr>
                        <a:t> Details</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sz="800" b="0" dirty="0">
                        <a:latin typeface="Century Gothic" panose="020B0502020202020204" pitchFamily="34" charset="0"/>
                      </a:endParaRPr>
                    </a:p>
                  </a:txBody>
                  <a:tcPr/>
                </a:tc>
                <a:tc hMerge="1">
                  <a:txBody>
                    <a:bodyPr/>
                    <a:lstStyle/>
                    <a:p>
                      <a:pPr algn="ctr"/>
                      <a:endParaRPr lang="en-GB" sz="700" b="0" dirty="0">
                        <a:latin typeface="Century Gothic" panose="020B0502020202020204" pitchFamily="34" charset="0"/>
                      </a:endParaRPr>
                    </a:p>
                  </a:txBody>
                  <a:tcPr marL="69026" marR="69026" marT="34513" marB="34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sz="800" b="0" dirty="0">
                        <a:latin typeface="Century Gothic" panose="020B0502020202020204" pitchFamily="34" charset="0"/>
                      </a:endParaRPr>
                    </a:p>
                  </a:txBody>
                  <a:tcPr/>
                </a:tc>
                <a:extLst>
                  <a:ext uri="{0D108BD9-81ED-4DB2-BD59-A6C34878D82A}">
                    <a16:rowId xmlns="" xmlns:a16="http://schemas.microsoft.com/office/drawing/2014/main" val="3625408695"/>
                  </a:ext>
                </a:extLst>
              </a:tr>
              <a:tr h="213453">
                <a:tc>
                  <a:txBody>
                    <a:bodyPr/>
                    <a:lstStyle/>
                    <a:p>
                      <a:r>
                        <a:rPr lang="en-GB" sz="700" b="1" dirty="0">
                          <a:latin typeface="Century Gothic" panose="020B0502020202020204" pitchFamily="34" charset="0"/>
                        </a:rPr>
                        <a:t>Uitbellen nummers</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dirty="0">
                          <a:latin typeface="Century Gothic" panose="020B0502020202020204" pitchFamily="34" charset="0"/>
                        </a:rPr>
                        <a:t>4</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b="1" dirty="0">
                          <a:latin typeface="Century Gothic" panose="020B0502020202020204" pitchFamily="34" charset="0"/>
                        </a:rPr>
                        <a:t>Relais</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dirty="0">
                          <a:latin typeface="Century Gothic" panose="020B0502020202020204" pitchFamily="34" charset="0"/>
                        </a:rPr>
                        <a:t>2</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93756219"/>
                  </a:ext>
                </a:extLst>
              </a:tr>
              <a:tr h="213453">
                <a:tc>
                  <a:txBody>
                    <a:bodyPr/>
                    <a:lstStyle/>
                    <a:p>
                      <a:r>
                        <a:rPr lang="en-GB" sz="700" b="1" dirty="0">
                          <a:latin typeface="Century Gothic" panose="020B0502020202020204" pitchFamily="34" charset="0"/>
                        </a:rPr>
                        <a:t>Permanente codes</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dirty="0">
                          <a:latin typeface="Century Gothic" panose="020B0502020202020204" pitchFamily="34" charset="0"/>
                        </a:rPr>
                        <a:t>200</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b="1" dirty="0">
                          <a:latin typeface="Century Gothic" panose="020B0502020202020204" pitchFamily="34" charset="0"/>
                        </a:rPr>
                        <a:t>Relay-type</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dirty="0">
                          <a:latin typeface="Century Gothic" panose="020B0502020202020204" pitchFamily="34" charset="0"/>
                        </a:rPr>
                        <a:t>N/C and N/O</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266623693"/>
                  </a:ext>
                </a:extLst>
              </a:tr>
              <a:tr h="278918">
                <a:tc>
                  <a:txBody>
                    <a:bodyPr/>
                    <a:lstStyle/>
                    <a:p>
                      <a:r>
                        <a:rPr lang="en-GB" sz="700" b="1" dirty="0">
                          <a:latin typeface="Century Gothic" panose="020B0502020202020204" pitchFamily="34" charset="0"/>
                        </a:rPr>
                        <a:t>Beperkt tijdcodes</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dirty="0">
                          <a:latin typeface="Century Gothic" panose="020B0502020202020204" pitchFamily="34" charset="0"/>
                        </a:rPr>
                        <a:t>20</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700" b="1" dirty="0">
                          <a:latin typeface="Century Gothic" panose="020B0502020202020204" pitchFamily="34" charset="0"/>
                        </a:rPr>
                        <a:t>Relay belasting</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700" dirty="0">
                          <a:latin typeface="Century Gothic" panose="020B0502020202020204" pitchFamily="34" charset="0"/>
                        </a:rPr>
                        <a:t>2 ampère 24v ac max</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138341135"/>
                  </a:ext>
                </a:extLst>
              </a:tr>
              <a:tr h="278918">
                <a:tc>
                  <a:txBody>
                    <a:bodyPr/>
                    <a:lstStyle/>
                    <a:p>
                      <a:r>
                        <a:rPr lang="en-GB" sz="700" b="1" dirty="0">
                          <a:latin typeface="Century Gothic" panose="020B0502020202020204" pitchFamily="34" charset="0"/>
                        </a:rPr>
                        <a:t>Tijdelijke codes</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dirty="0">
                          <a:latin typeface="Century Gothic" panose="020B0502020202020204" pitchFamily="34" charset="0"/>
                        </a:rPr>
                        <a:t>30</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700" b="1" dirty="0">
                          <a:latin typeface="Century Gothic" panose="020B0502020202020204" pitchFamily="34" charset="0"/>
                        </a:rPr>
                        <a:t>Stroomverbruik</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sz="700" dirty="0">
                          <a:latin typeface="Century Gothic" panose="020B0502020202020204" pitchFamily="34" charset="0"/>
                        </a:rPr>
                        <a:t>300mA op zelf bellen, 2amp piekbelasting</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545533544"/>
                  </a:ext>
                </a:extLst>
              </a:tr>
              <a:tr h="387609">
                <a:tc>
                  <a:txBody>
                    <a:bodyPr/>
                    <a:lstStyle/>
                    <a:p>
                      <a:r>
                        <a:rPr lang="nl-NL" sz="700" b="1" dirty="0">
                          <a:latin typeface="Century Gothic" panose="020B0502020202020204" pitchFamily="34" charset="0"/>
                        </a:rPr>
                        <a:t>Automatische trigger evenementen per week</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dirty="0">
                          <a:latin typeface="Century Gothic" panose="020B0502020202020204" pitchFamily="34" charset="0"/>
                        </a:rPr>
                        <a:t>40</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700" b="1" dirty="0">
                          <a:latin typeface="Century Gothic" panose="020B0502020202020204" pitchFamily="34" charset="0"/>
                        </a:rPr>
                        <a:t>Modemmodellen</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dirty="0">
                          <a:latin typeface="Century Gothic" panose="020B0502020202020204" pitchFamily="34" charset="0"/>
                        </a:rPr>
                        <a:t>Quad band van 2G, 3G EU met 3G VS, Europa 4G, 4G VS, 4 G AUS/NZ</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1327420"/>
                  </a:ext>
                </a:extLst>
              </a:tr>
              <a:tr h="213453">
                <a:tc>
                  <a:txBody>
                    <a:bodyPr/>
                    <a:lstStyle/>
                    <a:p>
                      <a:r>
                        <a:rPr lang="en-GB" sz="700" b="1" dirty="0">
                          <a:latin typeface="Century Gothic" panose="020B0502020202020204" pitchFamily="34" charset="0"/>
                        </a:rPr>
                        <a:t>Beller-id-nummers</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dirty="0">
                          <a:latin typeface="Century Gothic" panose="020B0502020202020204" pitchFamily="34" charset="0"/>
                        </a:rPr>
                        <a:t>100</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700" b="1" dirty="0">
                          <a:latin typeface="Century Gothic" panose="020B0502020202020204" pitchFamily="34" charset="0"/>
                        </a:rPr>
                        <a:t>Label/kaart type</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dirty="0">
                          <a:latin typeface="Century Gothic" panose="020B0502020202020204" pitchFamily="34" charset="0"/>
                        </a:rPr>
                        <a:t>125kHz, passieve type.</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635644317"/>
                  </a:ext>
                </a:extLst>
              </a:tr>
              <a:tr h="387609">
                <a:tc>
                  <a:txBody>
                    <a:bodyPr/>
                    <a:lstStyle/>
                    <a:p>
                      <a:r>
                        <a:rPr lang="en-GB" sz="700" b="1" dirty="0">
                          <a:latin typeface="Century Gothic" panose="020B0502020202020204" pitchFamily="34" charset="0"/>
                        </a:rPr>
                        <a:t>Tijd beperkt beller-id-nummers</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dirty="0">
                          <a:latin typeface="Century Gothic" panose="020B0502020202020204" pitchFamily="34" charset="0"/>
                        </a:rPr>
                        <a:t>20</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700" b="1" dirty="0">
                          <a:latin typeface="Century Gothic" panose="020B0502020202020204" pitchFamily="34" charset="0"/>
                        </a:rPr>
                        <a:t>Label/kaart hoeveelheid</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sz="700" dirty="0">
                          <a:latin typeface="Century Gothic" panose="020B0502020202020204" pitchFamily="34" charset="0"/>
                        </a:rPr>
                        <a:t>200 permanente, 20 keer, 30 tijdelijke gebruikers beperkt.</a:t>
                      </a:r>
                      <a:endParaRPr lang="en-GB" sz="70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03879636"/>
                  </a:ext>
                </a:extLst>
              </a:tr>
              <a:tr h="278918">
                <a:tc>
                  <a:txBody>
                    <a:bodyPr/>
                    <a:lstStyle/>
                    <a:p>
                      <a:r>
                        <a:rPr lang="en-GB" sz="700" b="1" dirty="0">
                          <a:latin typeface="Century Gothic" panose="020B0502020202020204" pitchFamily="34" charset="0"/>
                        </a:rPr>
                        <a:t>Power supply </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nb-NO" sz="700" dirty="0">
                          <a:latin typeface="Century Gothic" panose="020B0502020202020204" pitchFamily="34" charset="0"/>
                        </a:rPr>
                        <a:t>12-24v dc (24v dc-adapter inbegrepen)</a:t>
                      </a:r>
                      <a:endParaRPr lang="en-GB" sz="70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591020951"/>
                  </a:ext>
                </a:extLst>
              </a:tr>
            </a:tbl>
          </a:graphicData>
        </a:graphic>
      </p:graphicFrame>
      <p:grpSp>
        <p:nvGrpSpPr>
          <p:cNvPr id="74" name="Group 73">
            <a:extLst>
              <a:ext uri="{FF2B5EF4-FFF2-40B4-BE49-F238E27FC236}">
                <a16:creationId xmlns="" xmlns:a16="http://schemas.microsoft.com/office/drawing/2014/main" id="{513F7957-D520-410D-A51B-A0EA8C311F57}"/>
              </a:ext>
            </a:extLst>
          </p:cNvPr>
          <p:cNvGrpSpPr/>
          <p:nvPr/>
        </p:nvGrpSpPr>
        <p:grpSpPr>
          <a:xfrm>
            <a:off x="-146132" y="7209698"/>
            <a:ext cx="5041982" cy="233315"/>
            <a:chOff x="-146132" y="7235825"/>
            <a:chExt cx="5041982" cy="233315"/>
          </a:xfrm>
        </p:grpSpPr>
        <p:cxnSp>
          <p:nvCxnSpPr>
            <p:cNvPr id="76" name="Straight Connector 75">
              <a:extLst>
                <a:ext uri="{FF2B5EF4-FFF2-40B4-BE49-F238E27FC236}">
                  <a16:creationId xmlns="" xmlns:a16="http://schemas.microsoft.com/office/drawing/2014/main" id="{29089E4E-D6C4-48F9-A23A-C22E47473BA6}"/>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81" name="TextBox 80">
              <a:extLst>
                <a:ext uri="{FF2B5EF4-FFF2-40B4-BE49-F238E27FC236}">
                  <a16:creationId xmlns="" xmlns:a16="http://schemas.microsoft.com/office/drawing/2014/main" id="{63F25759-0BC4-49C5-BE85-1D898CCF4E6E}"/>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23</a:t>
              </a:r>
            </a:p>
          </p:txBody>
        </p:sp>
      </p:grpSp>
      <p:grpSp>
        <p:nvGrpSpPr>
          <p:cNvPr id="4" name="Group 3">
            <a:extLst>
              <a:ext uri="{FF2B5EF4-FFF2-40B4-BE49-F238E27FC236}">
                <a16:creationId xmlns="" xmlns:a16="http://schemas.microsoft.com/office/drawing/2014/main" id="{35F6A08C-0D5C-4C65-8207-805AC2B1AB9F}"/>
              </a:ext>
            </a:extLst>
          </p:cNvPr>
          <p:cNvGrpSpPr/>
          <p:nvPr/>
        </p:nvGrpSpPr>
        <p:grpSpPr>
          <a:xfrm>
            <a:off x="317886" y="699820"/>
            <a:ext cx="969320" cy="877098"/>
            <a:chOff x="317886" y="699820"/>
            <a:chExt cx="969320" cy="877098"/>
          </a:xfrm>
        </p:grpSpPr>
        <p:pic>
          <p:nvPicPr>
            <p:cNvPr id="75" name="Picture 74">
              <a:extLst>
                <a:ext uri="{FF2B5EF4-FFF2-40B4-BE49-F238E27FC236}">
                  <a16:creationId xmlns="" xmlns:a16="http://schemas.microsoft.com/office/drawing/2014/main" id="{92B4101C-066D-47C5-971B-3352FE76798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8317" y="699820"/>
              <a:ext cx="877098" cy="877098"/>
            </a:xfrm>
            <a:prstGeom prst="rect">
              <a:avLst/>
            </a:prstGeom>
          </p:spPr>
        </p:pic>
        <p:sp>
          <p:nvSpPr>
            <p:cNvPr id="2" name="Oval 1">
              <a:extLst>
                <a:ext uri="{FF2B5EF4-FFF2-40B4-BE49-F238E27FC236}">
                  <a16:creationId xmlns="" xmlns:a16="http://schemas.microsoft.com/office/drawing/2014/main" id="{6CF5E28E-7C57-4EFC-8BF7-A87A3000D401}"/>
                </a:ext>
              </a:extLst>
            </p:cNvPr>
            <p:cNvSpPr/>
            <p:nvPr/>
          </p:nvSpPr>
          <p:spPr>
            <a:xfrm>
              <a:off x="484481" y="809928"/>
              <a:ext cx="644770" cy="644400"/>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 xmlns:a16="http://schemas.microsoft.com/office/drawing/2014/main" id="{BB34D633-5B4B-4E50-8F2D-B2DC1DD820CE}"/>
                </a:ext>
              </a:extLst>
            </p:cNvPr>
            <p:cNvSpPr/>
            <p:nvPr/>
          </p:nvSpPr>
          <p:spPr>
            <a:xfrm rot="20615917">
              <a:off x="317886" y="967771"/>
              <a:ext cx="969320" cy="338554"/>
            </a:xfrm>
            <a:prstGeom prst="rect">
              <a:avLst/>
            </a:prstGeom>
          </p:spPr>
          <p:txBody>
            <a:bodyPr wrap="square">
              <a:spAutoFit/>
            </a:bodyPr>
            <a:lstStyle/>
            <a:p>
              <a:pPr algn="ctr"/>
              <a:r>
                <a:rPr lang="en-GB" sz="800" b="1" dirty="0">
                  <a:solidFill>
                    <a:schemeClr val="bg1"/>
                  </a:solidFill>
                  <a:effectLst>
                    <a:outerShdw blurRad="38100" dist="38100" dir="2700000" algn="tl">
                      <a:srgbClr val="000000">
                        <a:alpha val="43137"/>
                      </a:srgbClr>
                    </a:outerShdw>
                  </a:effectLst>
                  <a:latin typeface="Century Gothic" panose="020B0502020202020204" pitchFamily="34" charset="0"/>
                </a:rPr>
                <a:t>beschikbaar binnenkort</a:t>
              </a:r>
              <a:endParaRPr lang="en-GB" sz="1400" b="1" dirty="0">
                <a:solidFill>
                  <a:schemeClr val="bg1"/>
                </a:solidFill>
                <a:effectLst>
                  <a:outerShdw blurRad="38100" dist="38100" dir="2700000" algn="tl">
                    <a:srgbClr val="000000">
                      <a:alpha val="43137"/>
                    </a:srgbClr>
                  </a:outerShdw>
                </a:effectLst>
              </a:endParaRPr>
            </a:p>
          </p:txBody>
        </p:sp>
      </p:grpSp>
      <p:grpSp>
        <p:nvGrpSpPr>
          <p:cNvPr id="5" name="Group 4">
            <a:extLst>
              <a:ext uri="{FF2B5EF4-FFF2-40B4-BE49-F238E27FC236}">
                <a16:creationId xmlns="" xmlns:a16="http://schemas.microsoft.com/office/drawing/2014/main" id="{073504AA-B4C8-4A53-A523-65629508F671}"/>
              </a:ext>
            </a:extLst>
          </p:cNvPr>
          <p:cNvGrpSpPr/>
          <p:nvPr/>
        </p:nvGrpSpPr>
        <p:grpSpPr>
          <a:xfrm>
            <a:off x="502089" y="3271918"/>
            <a:ext cx="166707" cy="405624"/>
            <a:chOff x="335105" y="3241938"/>
            <a:chExt cx="166707" cy="405624"/>
          </a:xfrm>
        </p:grpSpPr>
        <p:sp>
          <p:nvSpPr>
            <p:cNvPr id="67" name="Diagonal Stripe 66">
              <a:extLst>
                <a:ext uri="{FF2B5EF4-FFF2-40B4-BE49-F238E27FC236}">
                  <a16:creationId xmlns="" xmlns:a16="http://schemas.microsoft.com/office/drawing/2014/main" id="{9382BA45-C49C-4A7D-832B-0A5DAAF166B4}"/>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7" name="TextBox 86">
              <a:extLst>
                <a:ext uri="{FF2B5EF4-FFF2-40B4-BE49-F238E27FC236}">
                  <a16:creationId xmlns="" xmlns:a16="http://schemas.microsoft.com/office/drawing/2014/main" id="{2731FA51-A630-413B-8649-913D230BDCF4}"/>
                </a:ext>
              </a:extLst>
            </p:cNvPr>
            <p:cNvSpPr txBox="1"/>
            <p:nvPr/>
          </p:nvSpPr>
          <p:spPr>
            <a:xfrm rot="18573595">
              <a:off x="229751" y="3375500"/>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91" name="Group 90">
            <a:extLst>
              <a:ext uri="{FF2B5EF4-FFF2-40B4-BE49-F238E27FC236}">
                <a16:creationId xmlns="" xmlns:a16="http://schemas.microsoft.com/office/drawing/2014/main" id="{F99B30C4-87D0-41E1-9E40-42B2AEED06A0}"/>
              </a:ext>
            </a:extLst>
          </p:cNvPr>
          <p:cNvGrpSpPr/>
          <p:nvPr/>
        </p:nvGrpSpPr>
        <p:grpSpPr>
          <a:xfrm>
            <a:off x="454733" y="3831276"/>
            <a:ext cx="169492" cy="405624"/>
            <a:chOff x="335105" y="3244620"/>
            <a:chExt cx="169492" cy="405624"/>
          </a:xfrm>
        </p:grpSpPr>
        <p:sp>
          <p:nvSpPr>
            <p:cNvPr id="94" name="Diagonal Stripe 93">
              <a:extLst>
                <a:ext uri="{FF2B5EF4-FFF2-40B4-BE49-F238E27FC236}">
                  <a16:creationId xmlns="" xmlns:a16="http://schemas.microsoft.com/office/drawing/2014/main" id="{780BB0D5-0BB3-4F8F-9D1E-052BE1FD620F}"/>
                </a:ext>
              </a:extLst>
            </p:cNvPr>
            <p:cNvSpPr/>
            <p:nvPr/>
          </p:nvSpPr>
          <p:spPr>
            <a:xfrm rot="21412140">
              <a:off x="335105" y="3431354"/>
              <a:ext cx="162186" cy="185696"/>
            </a:xfrm>
            <a:prstGeom prst="diagStrip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5" name="TextBox 94">
              <a:extLst>
                <a:ext uri="{FF2B5EF4-FFF2-40B4-BE49-F238E27FC236}">
                  <a16:creationId xmlns="" xmlns:a16="http://schemas.microsoft.com/office/drawing/2014/main" id="{C18D27F6-2708-4CC5-B4BD-8A104A37F47B}"/>
                </a:ext>
              </a:extLst>
            </p:cNvPr>
            <p:cNvSpPr txBox="1"/>
            <p:nvPr/>
          </p:nvSpPr>
          <p:spPr>
            <a:xfrm rot="18573595">
              <a:off x="232536" y="3378182"/>
              <a:ext cx="405624" cy="138499"/>
            </a:xfrm>
            <a:prstGeom prst="rect">
              <a:avLst/>
            </a:prstGeom>
            <a:noFill/>
          </p:spPr>
          <p:txBody>
            <a:bodyPr wrap="square" rtlCol="0">
              <a:spAutoFit/>
            </a:bodyPr>
            <a:lstStyle/>
            <a:p>
              <a:r>
                <a:rPr lang="en-GB" sz="3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3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spTree>
    <p:extLst>
      <p:ext uri="{BB962C8B-B14F-4D97-AF65-F5344CB8AC3E}">
        <p14:creationId xmlns:p14="http://schemas.microsoft.com/office/powerpoint/2010/main" val="2782947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 xmlns:a16="http://schemas.microsoft.com/office/drawing/2014/main" id="{80388C83-9464-4E55-80AC-DF9D916FA20C}"/>
              </a:ext>
            </a:extLst>
          </p:cNvPr>
          <p:cNvSpPr txBox="1"/>
          <p:nvPr/>
        </p:nvSpPr>
        <p:spPr>
          <a:xfrm>
            <a:off x="1016411" y="1319958"/>
            <a:ext cx="3291355" cy="282257"/>
          </a:xfrm>
          <a:prstGeom prst="rect">
            <a:avLst/>
          </a:prstGeom>
          <a:noFill/>
        </p:spPr>
        <p:txBody>
          <a:bodyPr wrap="square" rtlCol="0">
            <a:spAutoFit/>
          </a:bodyPr>
          <a:lstStyle/>
          <a:p>
            <a:pPr algn="ctr"/>
            <a:r>
              <a:rPr lang="en-GB" sz="1234" spc="453" dirty="0"/>
              <a:t>Advanced GSM Intercom</a:t>
            </a:r>
          </a:p>
        </p:txBody>
      </p:sp>
      <p:grpSp>
        <p:nvGrpSpPr>
          <p:cNvPr id="52" name="Group 51">
            <a:extLst>
              <a:ext uri="{FF2B5EF4-FFF2-40B4-BE49-F238E27FC236}">
                <a16:creationId xmlns="" xmlns:a16="http://schemas.microsoft.com/office/drawing/2014/main" id="{FA86E2C9-C279-4782-8E81-9CCF23A658E4}"/>
              </a:ext>
            </a:extLst>
          </p:cNvPr>
          <p:cNvGrpSpPr/>
          <p:nvPr/>
        </p:nvGrpSpPr>
        <p:grpSpPr>
          <a:xfrm>
            <a:off x="433337" y="254810"/>
            <a:ext cx="4864341" cy="299372"/>
            <a:chOff x="433337" y="254810"/>
            <a:chExt cx="4864341" cy="299372"/>
          </a:xfrm>
        </p:grpSpPr>
        <p:pic>
          <p:nvPicPr>
            <p:cNvPr id="53" name="Picture 52">
              <a:extLst>
                <a:ext uri="{FF2B5EF4-FFF2-40B4-BE49-F238E27FC236}">
                  <a16:creationId xmlns="" xmlns:a16="http://schemas.microsoft.com/office/drawing/2014/main" id="{52801E9B-D68B-418D-A43F-A98FD24D70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54" name="Straight Connector 53">
              <a:extLst>
                <a:ext uri="{FF2B5EF4-FFF2-40B4-BE49-F238E27FC236}">
                  <a16:creationId xmlns="" xmlns:a16="http://schemas.microsoft.com/office/drawing/2014/main" id="{B47F5110-F174-4009-8D78-4CD5C473BDC2}"/>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55" name="TextBox 54">
              <a:extLst>
                <a:ext uri="{FF2B5EF4-FFF2-40B4-BE49-F238E27FC236}">
                  <a16:creationId xmlns="" xmlns:a16="http://schemas.microsoft.com/office/drawing/2014/main" id="{EB4385F6-FDDC-4116-8317-5DE80C54977E}"/>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CELLCOM PROX</a:t>
              </a:r>
            </a:p>
          </p:txBody>
        </p:sp>
      </p:grpSp>
      <p:graphicFrame>
        <p:nvGraphicFramePr>
          <p:cNvPr id="60" name="Table 59">
            <a:extLst>
              <a:ext uri="{FF2B5EF4-FFF2-40B4-BE49-F238E27FC236}">
                <a16:creationId xmlns="" xmlns:a16="http://schemas.microsoft.com/office/drawing/2014/main" id="{68CDCA9B-D1B8-48DA-A38D-5A4B2DA67780}"/>
              </a:ext>
            </a:extLst>
          </p:cNvPr>
          <p:cNvGraphicFramePr>
            <a:graphicFrameLocks noGrp="1"/>
          </p:cNvGraphicFramePr>
          <p:nvPr>
            <p:extLst>
              <p:ext uri="{D42A27DB-BD31-4B8C-83A1-F6EECF244321}">
                <p14:modId xmlns:p14="http://schemas.microsoft.com/office/powerpoint/2010/main" val="1324035882"/>
              </p:ext>
            </p:extLst>
          </p:nvPr>
        </p:nvGraphicFramePr>
        <p:xfrm>
          <a:off x="292255" y="1848804"/>
          <a:ext cx="4505218" cy="2244524"/>
        </p:xfrm>
        <a:graphic>
          <a:graphicData uri="http://schemas.openxmlformats.org/drawingml/2006/table">
            <a:tbl>
              <a:tblPr firstRow="1" bandRow="1"/>
              <a:tblGrid>
                <a:gridCol w="1509658">
                  <a:extLst>
                    <a:ext uri="{9D8B030D-6E8A-4147-A177-3AD203B41FA5}">
                      <a16:colId xmlns="" xmlns:a16="http://schemas.microsoft.com/office/drawing/2014/main" val="20000"/>
                    </a:ext>
                  </a:extLst>
                </a:gridCol>
                <a:gridCol w="1469713">
                  <a:extLst>
                    <a:ext uri="{9D8B030D-6E8A-4147-A177-3AD203B41FA5}">
                      <a16:colId xmlns="" xmlns:a16="http://schemas.microsoft.com/office/drawing/2014/main" val="20001"/>
                    </a:ext>
                  </a:extLst>
                </a:gridCol>
                <a:gridCol w="1525847">
                  <a:extLst>
                    <a:ext uri="{9D8B030D-6E8A-4147-A177-3AD203B41FA5}">
                      <a16:colId xmlns="" xmlns:a16="http://schemas.microsoft.com/office/drawing/2014/main" val="1014106346"/>
                    </a:ext>
                  </a:extLst>
                </a:gridCol>
              </a:tblGrid>
              <a:tr h="1108698">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3945925495"/>
                  </a:ext>
                </a:extLst>
              </a:tr>
              <a:tr h="188245">
                <a:tc rowSpan="5">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en-GB" sz="700" dirty="0">
                          <a:latin typeface="Century Gothic" panose="020B0502020202020204" pitchFamily="34" charset="0"/>
                          <a:cs typeface="Arial" panose="020B0604020202020204" pitchFamily="34" charset="0"/>
                        </a:rPr>
                        <a:t>Ultra stijlvolle alle zwarte paneel, met getextureerde poeder gecoat aluminium kap en glans zwart acryl facia trim over een taaie metalen achterplaat. Compleet met moderne witte verlichte knoppen.</a:t>
                      </a:r>
                    </a:p>
                    <a:p>
                      <a:pPr marL="0" marR="0" lvl="0" indent="0" algn="l" defTabSz="697401" rtl="0" eaLnBrk="1" fontAlgn="auto" latinLnBrk="0" hangingPunct="1">
                        <a:lnSpc>
                          <a:spcPct val="100000"/>
                        </a:lnSpc>
                        <a:spcBef>
                          <a:spcPts val="0"/>
                        </a:spcBef>
                        <a:spcAft>
                          <a:spcPts val="0"/>
                        </a:spcAft>
                        <a:buClrTx/>
                        <a:buSzTx/>
                        <a:buFontTx/>
                        <a:buNone/>
                        <a:tabLst/>
                        <a:defRPr/>
                      </a:pPr>
                      <a:r>
                        <a:rPr lang="en-GB" sz="700" dirty="0">
                          <a:latin typeface="Century Gothic" panose="020B0502020202020204" pitchFamily="34" charset="0"/>
                          <a:cs typeface="Arial" panose="020B0604020202020204" pitchFamily="34" charset="0"/>
                        </a:rPr>
                        <a:t/>
                      </a:r>
                      <a:br>
                        <a:rPr lang="en-GB" sz="700" dirty="0">
                          <a:latin typeface="Century Gothic" panose="020B0502020202020204" pitchFamily="34" charset="0"/>
                          <a:cs typeface="Arial" panose="020B0604020202020204" pitchFamily="34" charset="0"/>
                        </a:rPr>
                      </a:br>
                      <a:endParaRPr lang="en-GB" sz="700" dirty="0">
                        <a:latin typeface="Century Gothic" panose="020B0502020202020204" pitchFamily="34" charset="0"/>
                        <a:cs typeface="Arial" panose="020B0604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PRIME6-PX-IMP</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 * beperkte connectiviteit</a:t>
                      </a:r>
                      <a:br>
                        <a:rPr lang="en-GB" sz="600" b="0" dirty="0">
                          <a:solidFill>
                            <a:schemeClr val="tx1"/>
                          </a:solidFill>
                          <a:latin typeface="Century Gothic" panose="020B0502020202020204" pitchFamily="34" charset="0"/>
                        </a:rPr>
                      </a:b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212194">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PRIME6-PX-IMP/3GE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216690">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PRIME6-PX-IMP/4GE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99878">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PRIME6-PX-IMP/4GA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USA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58441541"/>
                  </a:ext>
                </a:extLst>
              </a:tr>
              <a:tr h="241701">
                <a:tc vMerge="1">
                  <a:txBody>
                    <a:bodyPr/>
                    <a:lstStyle/>
                    <a:p>
                      <a:endParaRPr lang="en-GB"/>
                    </a:p>
                  </a:txBody>
                  <a:tcPr/>
                </a:tc>
                <a:tc>
                  <a:txBody>
                    <a:bodyPr/>
                    <a:lstStyle/>
                    <a:p>
                      <a:pPr algn="l"/>
                      <a:r>
                        <a:rPr lang="en-GB" sz="600" b="0" dirty="0">
                          <a:solidFill>
                            <a:schemeClr val="tx1"/>
                          </a:solidFill>
                          <a:latin typeface="Century Gothic" panose="020B0502020202020204" pitchFamily="34" charset="0"/>
                        </a:rPr>
                        <a:t>PRIME6-PX-IMP/4GSA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Australië &amp; NZ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81669376"/>
                  </a:ext>
                </a:extLst>
              </a:tr>
            </a:tbl>
          </a:graphicData>
        </a:graphic>
      </p:graphicFrame>
      <p:graphicFrame>
        <p:nvGraphicFramePr>
          <p:cNvPr id="61" name="Table 60">
            <a:extLst>
              <a:ext uri="{FF2B5EF4-FFF2-40B4-BE49-F238E27FC236}">
                <a16:creationId xmlns="" xmlns:a16="http://schemas.microsoft.com/office/drawing/2014/main" id="{B1CC725F-48E3-497C-A40D-667A5B67C9C7}"/>
              </a:ext>
            </a:extLst>
          </p:cNvPr>
          <p:cNvGraphicFramePr>
            <a:graphicFrameLocks noGrp="1"/>
          </p:cNvGraphicFramePr>
          <p:nvPr>
            <p:extLst>
              <p:ext uri="{D42A27DB-BD31-4B8C-83A1-F6EECF244321}">
                <p14:modId xmlns:p14="http://schemas.microsoft.com/office/powerpoint/2010/main" val="862443966"/>
              </p:ext>
            </p:extLst>
          </p:nvPr>
        </p:nvGraphicFramePr>
        <p:xfrm>
          <a:off x="290077" y="4380043"/>
          <a:ext cx="4505218" cy="2526994"/>
        </p:xfrm>
        <a:graphic>
          <a:graphicData uri="http://schemas.openxmlformats.org/drawingml/2006/table">
            <a:tbl>
              <a:tblPr firstRow="1" bandRow="1"/>
              <a:tblGrid>
                <a:gridCol w="1516008">
                  <a:extLst>
                    <a:ext uri="{9D8B030D-6E8A-4147-A177-3AD203B41FA5}">
                      <a16:colId xmlns="" xmlns:a16="http://schemas.microsoft.com/office/drawing/2014/main" val="20000"/>
                    </a:ext>
                  </a:extLst>
                </a:gridCol>
                <a:gridCol w="1463363">
                  <a:extLst>
                    <a:ext uri="{9D8B030D-6E8A-4147-A177-3AD203B41FA5}">
                      <a16:colId xmlns="" xmlns:a16="http://schemas.microsoft.com/office/drawing/2014/main" val="20001"/>
                    </a:ext>
                  </a:extLst>
                </a:gridCol>
                <a:gridCol w="1525847">
                  <a:extLst>
                    <a:ext uri="{9D8B030D-6E8A-4147-A177-3AD203B41FA5}">
                      <a16:colId xmlns="" xmlns:a16="http://schemas.microsoft.com/office/drawing/2014/main" val="1014106346"/>
                    </a:ext>
                  </a:extLst>
                </a:gridCol>
              </a:tblGrid>
              <a:tr h="263962">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3945925495"/>
                  </a:ext>
                </a:extLst>
              </a:tr>
              <a:tr h="169848">
                <a:tc rowSpan="5">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en-GB" sz="700" dirty="0">
                          <a:latin typeface="Century Gothic" panose="020B0502020202020204" pitchFamily="34" charset="0"/>
                          <a:cs typeface="Arial" panose="020B0604020202020204" pitchFamily="34" charset="0"/>
                        </a:rPr>
                        <a:t>Ultra stijlvolle alle zwarte paneel, met getextureerde poeder gecoat aluminium kap en glans zwart acryl facia trim over een taaie metalen achterplaat. Compleet met moderne witte verlichte knoppen.</a:t>
                      </a:r>
                      <a:br>
                        <a:rPr lang="en-GB" sz="700" dirty="0">
                          <a:latin typeface="Century Gothic" panose="020B0502020202020204" pitchFamily="34" charset="0"/>
                          <a:cs typeface="Arial" panose="020B0604020202020204" pitchFamily="34" charset="0"/>
                        </a:rPr>
                      </a:br>
                      <a:endParaRPr lang="en-GB" sz="700" baseline="0" dirty="0">
                        <a:latin typeface="Century Gothic" panose="020B0502020202020204" pitchFamily="34" charset="0"/>
                        <a:cs typeface="Arial" panose="020B0604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PRIME6-PX-IMPK</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 * beperkte connectiviteit</a:t>
                      </a:r>
                      <a:br>
                        <a:rPr lang="en-GB" sz="600" b="0" dirty="0">
                          <a:solidFill>
                            <a:schemeClr val="tx1"/>
                          </a:solidFill>
                          <a:latin typeface="Century Gothic" panose="020B0502020202020204" pitchFamily="34" charset="0"/>
                        </a:rPr>
                      </a:b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91458">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en-GB" sz="600" b="0" dirty="0">
                          <a:solidFill>
                            <a:schemeClr val="tx1"/>
                          </a:solidFill>
                          <a:latin typeface="Century Gothic" panose="020B0502020202020204" pitchFamily="34" charset="0"/>
                        </a:rPr>
                        <a:t>PRIME6-PX-IMPK/3GE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95514">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PRIME6-PX-IMPK/4GE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80344">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PRIME6-PX-IMPK/4GA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USA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58441541"/>
                  </a:ext>
                </a:extLst>
              </a:tr>
              <a:tr h="165432">
                <a:tc vMerge="1">
                  <a:txBody>
                    <a:bodyPr/>
                    <a:lstStyle/>
                    <a:p>
                      <a:endParaRPr lang="en-GB"/>
                    </a:p>
                  </a:txBody>
                  <a:tcPr/>
                </a:tc>
                <a:tc>
                  <a:txBody>
                    <a:bodyPr/>
                    <a:lstStyle/>
                    <a:p>
                      <a:pPr algn="l"/>
                      <a:r>
                        <a:rPr lang="en-GB" sz="600" b="0" dirty="0">
                          <a:solidFill>
                            <a:schemeClr val="tx1"/>
                          </a:solidFill>
                          <a:latin typeface="Century Gothic" panose="020B0502020202020204" pitchFamily="34" charset="0"/>
                        </a:rPr>
                        <a:t>PRIME6-IPX-MPK/4GSA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Australië &amp; NZ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81669376"/>
                  </a:ext>
                </a:extLst>
              </a:tr>
            </a:tbl>
          </a:graphicData>
        </a:graphic>
      </p:graphicFrame>
      <p:sp>
        <p:nvSpPr>
          <p:cNvPr id="62" name="Rectangle 61">
            <a:extLst>
              <a:ext uri="{FF2B5EF4-FFF2-40B4-BE49-F238E27FC236}">
                <a16:creationId xmlns="" xmlns:a16="http://schemas.microsoft.com/office/drawing/2014/main" id="{A4333FDB-3F5A-40E1-9B0A-51AAA7EA1B83}"/>
              </a:ext>
            </a:extLst>
          </p:cNvPr>
          <p:cNvSpPr/>
          <p:nvPr/>
        </p:nvSpPr>
        <p:spPr>
          <a:xfrm>
            <a:off x="318021" y="4132424"/>
            <a:ext cx="4710694" cy="207506"/>
          </a:xfrm>
          <a:prstGeom prst="rect">
            <a:avLst/>
          </a:prstGeom>
        </p:spPr>
        <p:txBody>
          <a:bodyPr wrap="square" lIns="69736" tIns="34868" rIns="69736" bIns="34868">
            <a:spAutoFit/>
          </a:bodyPr>
          <a:lstStyle/>
          <a:p>
            <a:pPr algn="ctr"/>
            <a:r>
              <a:rPr lang="en-GB" sz="891" spc="458" dirty="0">
                <a:solidFill>
                  <a:schemeClr val="bg1">
                    <a:lumMod val="50000"/>
                  </a:schemeClr>
                </a:solidFill>
                <a:latin typeface="Century Gothic" panose="020B0502020202020204" pitchFamily="34" charset="0"/>
              </a:rPr>
              <a:t>Imperial Prox Panel with Keypad</a:t>
            </a:r>
          </a:p>
        </p:txBody>
      </p:sp>
      <p:sp>
        <p:nvSpPr>
          <p:cNvPr id="63" name="Rectangle 62">
            <a:extLst>
              <a:ext uri="{FF2B5EF4-FFF2-40B4-BE49-F238E27FC236}">
                <a16:creationId xmlns="" xmlns:a16="http://schemas.microsoft.com/office/drawing/2014/main" id="{D0EBAE43-78F4-4CF4-9761-319AE5CFC64D}"/>
              </a:ext>
            </a:extLst>
          </p:cNvPr>
          <p:cNvSpPr/>
          <p:nvPr/>
        </p:nvSpPr>
        <p:spPr>
          <a:xfrm>
            <a:off x="2756899" y="2988731"/>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endParaRPr lang="en-US" sz="1000" cap="none" spc="0" dirty="0">
              <a:ln/>
              <a:effectLst/>
              <a:latin typeface="Arial" panose="020B0604020202020204" pitchFamily="34" charset="0"/>
              <a:cs typeface="Arial" panose="020B0604020202020204" pitchFamily="34" charset="0"/>
            </a:endParaRPr>
          </a:p>
        </p:txBody>
      </p:sp>
      <p:sp>
        <p:nvSpPr>
          <p:cNvPr id="64" name="Rectangle 63">
            <a:extLst>
              <a:ext uri="{FF2B5EF4-FFF2-40B4-BE49-F238E27FC236}">
                <a16:creationId xmlns="" xmlns:a16="http://schemas.microsoft.com/office/drawing/2014/main" id="{4F368D77-57BB-49D5-A32A-89413EE88CD5}"/>
              </a:ext>
            </a:extLst>
          </p:cNvPr>
          <p:cNvSpPr/>
          <p:nvPr/>
        </p:nvSpPr>
        <p:spPr>
          <a:xfrm>
            <a:off x="2743200" y="3187341"/>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r>
              <a:rPr lang="en-US" sz="1200" b="1" dirty="0">
                <a:ln/>
                <a:solidFill>
                  <a:srgbClr val="0070C0"/>
                </a:solidFill>
                <a:latin typeface="Impact" panose="020B0806030902050204" pitchFamily="34" charset="0"/>
              </a:rPr>
              <a:t>3</a:t>
            </a:r>
            <a:r>
              <a:rPr lang="en-US" sz="1200" b="1" dirty="0">
                <a:ln/>
                <a:solidFill>
                  <a:schemeClr val="tx1">
                    <a:lumMod val="50000"/>
                    <a:lumOff val="50000"/>
                  </a:schemeClr>
                </a:solidFill>
                <a:latin typeface="Impact" panose="020B0806030902050204" pitchFamily="34" charset="0"/>
              </a:rPr>
              <a:t>G</a:t>
            </a:r>
          </a:p>
        </p:txBody>
      </p:sp>
      <p:sp>
        <p:nvSpPr>
          <p:cNvPr id="65" name="Rectangle 64">
            <a:extLst>
              <a:ext uri="{FF2B5EF4-FFF2-40B4-BE49-F238E27FC236}">
                <a16:creationId xmlns="" xmlns:a16="http://schemas.microsoft.com/office/drawing/2014/main" id="{36CBD003-5E6D-4F72-A8E9-8B8E997DD65D}"/>
              </a:ext>
            </a:extLst>
          </p:cNvPr>
          <p:cNvSpPr/>
          <p:nvPr/>
        </p:nvSpPr>
        <p:spPr>
          <a:xfrm>
            <a:off x="2743200" y="3400002"/>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66" name="Rectangle 65">
            <a:extLst>
              <a:ext uri="{FF2B5EF4-FFF2-40B4-BE49-F238E27FC236}">
                <a16:creationId xmlns="" xmlns:a16="http://schemas.microsoft.com/office/drawing/2014/main" id="{867BFEE7-CA33-4696-BC76-87716CB6A2B7}"/>
              </a:ext>
            </a:extLst>
          </p:cNvPr>
          <p:cNvSpPr/>
          <p:nvPr/>
        </p:nvSpPr>
        <p:spPr>
          <a:xfrm>
            <a:off x="2743200" y="3614234"/>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rgbClr val="0070C0"/>
                </a:solidFill>
                <a:effectLst/>
                <a:latin typeface="Impact" panose="020B0806030902050204" pitchFamily="34" charset="0"/>
              </a:rPr>
              <a:t>3</a:t>
            </a:r>
            <a:r>
              <a:rPr lang="en-US" sz="1200" b="1" cap="none" spc="0" dirty="0">
                <a:ln/>
                <a:solidFill>
                  <a:schemeClr val="tx1">
                    <a:lumMod val="50000"/>
                    <a:lumOff val="50000"/>
                  </a:schemeClr>
                </a:solidFill>
                <a:effectLst/>
                <a:latin typeface="Impact" panose="020B0806030902050204" pitchFamily="34" charset="0"/>
              </a:rPr>
              <a:t>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67" name="Rectangle 66">
            <a:extLst>
              <a:ext uri="{FF2B5EF4-FFF2-40B4-BE49-F238E27FC236}">
                <a16:creationId xmlns="" xmlns:a16="http://schemas.microsoft.com/office/drawing/2014/main" id="{2A9AB99D-1A49-4803-A190-0AC8BAFC2B2C}"/>
              </a:ext>
            </a:extLst>
          </p:cNvPr>
          <p:cNvSpPr/>
          <p:nvPr/>
        </p:nvSpPr>
        <p:spPr>
          <a:xfrm>
            <a:off x="2743200" y="3835451"/>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rgbClr val="0070C0"/>
                </a:solidFill>
                <a:effectLst/>
                <a:latin typeface="Impact" panose="020B0806030902050204" pitchFamily="34" charset="0"/>
              </a:rPr>
              <a:t>3</a:t>
            </a:r>
            <a:r>
              <a:rPr lang="en-US" sz="1200" b="1" cap="none" spc="0" dirty="0">
                <a:ln/>
                <a:solidFill>
                  <a:schemeClr val="tx1">
                    <a:lumMod val="50000"/>
                    <a:lumOff val="50000"/>
                  </a:schemeClr>
                </a:solidFill>
                <a:effectLst/>
                <a:latin typeface="Impact" panose="020B0806030902050204" pitchFamily="34" charset="0"/>
              </a:rPr>
              <a:t>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68" name="Rectangle 67">
            <a:extLst>
              <a:ext uri="{FF2B5EF4-FFF2-40B4-BE49-F238E27FC236}">
                <a16:creationId xmlns="" xmlns:a16="http://schemas.microsoft.com/office/drawing/2014/main" id="{3D3D6D4C-835D-493D-9754-2055BA9B6A7D}"/>
              </a:ext>
            </a:extLst>
          </p:cNvPr>
          <p:cNvSpPr/>
          <p:nvPr/>
        </p:nvSpPr>
        <p:spPr>
          <a:xfrm>
            <a:off x="2756899" y="5862504"/>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endParaRPr lang="en-US" sz="1000" cap="none" spc="0" dirty="0">
              <a:ln/>
              <a:effectLst/>
              <a:latin typeface="Arial" panose="020B0604020202020204" pitchFamily="34" charset="0"/>
              <a:cs typeface="Arial" panose="020B0604020202020204" pitchFamily="34" charset="0"/>
            </a:endParaRPr>
          </a:p>
        </p:txBody>
      </p:sp>
      <p:sp>
        <p:nvSpPr>
          <p:cNvPr id="69" name="Rectangle 68">
            <a:extLst>
              <a:ext uri="{FF2B5EF4-FFF2-40B4-BE49-F238E27FC236}">
                <a16:creationId xmlns="" xmlns:a16="http://schemas.microsoft.com/office/drawing/2014/main" id="{28B1FA14-0851-4375-AE64-C3EC4E917F8B}"/>
              </a:ext>
            </a:extLst>
          </p:cNvPr>
          <p:cNvSpPr/>
          <p:nvPr/>
        </p:nvSpPr>
        <p:spPr>
          <a:xfrm>
            <a:off x="2743200" y="6042642"/>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r>
              <a:rPr lang="en-US" sz="1200" b="1" dirty="0">
                <a:ln/>
                <a:solidFill>
                  <a:srgbClr val="0070C0"/>
                </a:solidFill>
                <a:latin typeface="Impact" panose="020B0806030902050204" pitchFamily="34" charset="0"/>
              </a:rPr>
              <a:t>3</a:t>
            </a:r>
            <a:r>
              <a:rPr lang="en-US" sz="1200" b="1" dirty="0">
                <a:ln/>
                <a:solidFill>
                  <a:schemeClr val="tx1">
                    <a:lumMod val="50000"/>
                    <a:lumOff val="50000"/>
                  </a:schemeClr>
                </a:solidFill>
                <a:latin typeface="Impact" panose="020B0806030902050204" pitchFamily="34" charset="0"/>
              </a:rPr>
              <a:t>G</a:t>
            </a:r>
          </a:p>
        </p:txBody>
      </p:sp>
      <p:sp>
        <p:nvSpPr>
          <p:cNvPr id="70" name="Rectangle 69">
            <a:extLst>
              <a:ext uri="{FF2B5EF4-FFF2-40B4-BE49-F238E27FC236}">
                <a16:creationId xmlns="" xmlns:a16="http://schemas.microsoft.com/office/drawing/2014/main" id="{673765EE-2604-4DBF-9831-CE01E0D15DFE}"/>
              </a:ext>
            </a:extLst>
          </p:cNvPr>
          <p:cNvSpPr/>
          <p:nvPr/>
        </p:nvSpPr>
        <p:spPr>
          <a:xfrm>
            <a:off x="2743200" y="6236831"/>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71" name="Rectangle 70">
            <a:extLst>
              <a:ext uri="{FF2B5EF4-FFF2-40B4-BE49-F238E27FC236}">
                <a16:creationId xmlns="" xmlns:a16="http://schemas.microsoft.com/office/drawing/2014/main" id="{B62785C2-A894-4759-AAD7-A00E49EEBA57}"/>
              </a:ext>
            </a:extLst>
          </p:cNvPr>
          <p:cNvSpPr/>
          <p:nvPr/>
        </p:nvSpPr>
        <p:spPr>
          <a:xfrm>
            <a:off x="2743200" y="6423355"/>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rgbClr val="0070C0"/>
                </a:solidFill>
                <a:effectLst/>
                <a:latin typeface="Impact" panose="020B0806030902050204" pitchFamily="34" charset="0"/>
              </a:rPr>
              <a:t>3</a:t>
            </a:r>
            <a:r>
              <a:rPr lang="en-US" sz="1200" b="1" cap="none" spc="0" dirty="0">
                <a:ln/>
                <a:solidFill>
                  <a:schemeClr val="tx1">
                    <a:lumMod val="50000"/>
                    <a:lumOff val="50000"/>
                  </a:schemeClr>
                </a:solidFill>
                <a:effectLst/>
                <a:latin typeface="Impact" panose="020B0806030902050204" pitchFamily="34" charset="0"/>
              </a:rPr>
              <a:t>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72" name="Rectangle 71">
            <a:extLst>
              <a:ext uri="{FF2B5EF4-FFF2-40B4-BE49-F238E27FC236}">
                <a16:creationId xmlns="" xmlns:a16="http://schemas.microsoft.com/office/drawing/2014/main" id="{6124A6A9-48E9-4F83-959B-1CEA88F2CB52}"/>
              </a:ext>
            </a:extLst>
          </p:cNvPr>
          <p:cNvSpPr/>
          <p:nvPr/>
        </p:nvSpPr>
        <p:spPr>
          <a:xfrm>
            <a:off x="2743200" y="6598392"/>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rgbClr val="0070C0"/>
                </a:solidFill>
                <a:effectLst/>
                <a:latin typeface="Impact" panose="020B0806030902050204" pitchFamily="34" charset="0"/>
              </a:rPr>
              <a:t>3</a:t>
            </a:r>
            <a:r>
              <a:rPr lang="en-US" sz="1200" b="1" cap="none" spc="0" dirty="0">
                <a:ln/>
                <a:solidFill>
                  <a:schemeClr val="tx1">
                    <a:lumMod val="50000"/>
                    <a:lumOff val="50000"/>
                  </a:schemeClr>
                </a:solidFill>
                <a:effectLst/>
                <a:latin typeface="Impact" panose="020B0806030902050204" pitchFamily="34" charset="0"/>
              </a:rPr>
              <a:t>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74" name="Rectangle 73">
            <a:extLst>
              <a:ext uri="{FF2B5EF4-FFF2-40B4-BE49-F238E27FC236}">
                <a16:creationId xmlns="" xmlns:a16="http://schemas.microsoft.com/office/drawing/2014/main" id="{7E615C83-6304-43CA-970C-F39441627A88}"/>
              </a:ext>
            </a:extLst>
          </p:cNvPr>
          <p:cNvSpPr/>
          <p:nvPr/>
        </p:nvSpPr>
        <p:spPr>
          <a:xfrm>
            <a:off x="369880" y="1585535"/>
            <a:ext cx="4710694" cy="481683"/>
          </a:xfrm>
          <a:prstGeom prst="rect">
            <a:avLst/>
          </a:prstGeom>
        </p:spPr>
        <p:txBody>
          <a:bodyPr wrap="square" lIns="69736" tIns="34868" rIns="69736" bIns="34868">
            <a:spAutoFit/>
          </a:bodyPr>
          <a:lstStyle/>
          <a:p>
            <a:pPr algn="ctr"/>
            <a:r>
              <a:rPr lang="en-GB" sz="891" spc="458" dirty="0">
                <a:solidFill>
                  <a:schemeClr val="bg1">
                    <a:lumMod val="50000"/>
                  </a:schemeClr>
                </a:solidFill>
                <a:latin typeface="Century Gothic" panose="020B0502020202020204" pitchFamily="34" charset="0"/>
              </a:rPr>
              <a:t>Imperial Prox Panel</a:t>
            </a:r>
          </a:p>
          <a:p>
            <a:pPr algn="ctr"/>
            <a:r>
              <a:rPr lang="en-GB" sz="891" spc="458" dirty="0">
                <a:solidFill>
                  <a:schemeClr val="bg1">
                    <a:lumMod val="50000"/>
                  </a:schemeClr>
                </a:solidFill>
                <a:latin typeface="Century Gothic" panose="020B0502020202020204" pitchFamily="34" charset="0"/>
              </a:rPr>
              <a:t/>
            </a:r>
            <a:br>
              <a:rPr lang="en-GB" sz="891" spc="458" dirty="0">
                <a:solidFill>
                  <a:schemeClr val="bg1">
                    <a:lumMod val="50000"/>
                  </a:schemeClr>
                </a:solidFill>
                <a:latin typeface="Century Gothic" panose="020B0502020202020204" pitchFamily="34" charset="0"/>
              </a:rPr>
            </a:br>
            <a:endParaRPr lang="en-GB" sz="891" spc="458" dirty="0">
              <a:solidFill>
                <a:schemeClr val="bg1">
                  <a:lumMod val="50000"/>
                </a:schemeClr>
              </a:solidFill>
              <a:latin typeface="Century Gothic" panose="020B0502020202020204" pitchFamily="34" charset="0"/>
            </a:endParaRPr>
          </a:p>
        </p:txBody>
      </p:sp>
      <p:sp>
        <p:nvSpPr>
          <p:cNvPr id="75" name="TextBox 74">
            <a:extLst>
              <a:ext uri="{FF2B5EF4-FFF2-40B4-BE49-F238E27FC236}">
                <a16:creationId xmlns="" xmlns:a16="http://schemas.microsoft.com/office/drawing/2014/main" id="{B8AAC416-82CE-490C-8678-7D9379093151}"/>
              </a:ext>
            </a:extLst>
          </p:cNvPr>
          <p:cNvSpPr txBox="1"/>
          <p:nvPr/>
        </p:nvSpPr>
        <p:spPr>
          <a:xfrm>
            <a:off x="1326627" y="879850"/>
            <a:ext cx="2670924" cy="584775"/>
          </a:xfrm>
          <a:prstGeom prst="rect">
            <a:avLst/>
          </a:prstGeom>
          <a:noFill/>
        </p:spPr>
        <p:txBody>
          <a:bodyPr wrap="none" rtlCol="0">
            <a:spAutoFit/>
          </a:bodyPr>
          <a:lstStyle/>
          <a:p>
            <a:pPr algn="ctr"/>
            <a:r>
              <a:rPr lang="en-GB" sz="3200" dirty="0">
                <a:effectLst>
                  <a:outerShdw blurRad="38100" dist="38100" dir="2700000" algn="tl">
                    <a:srgbClr val="000000">
                      <a:alpha val="43137"/>
                    </a:srgbClr>
                  </a:outerShdw>
                </a:effectLst>
                <a:latin typeface="Century Gothic" panose="020B0502020202020204" pitchFamily="34" charset="0"/>
              </a:rPr>
              <a:t>cellcom</a:t>
            </a:r>
            <a:r>
              <a:rPr lang="en-GB" sz="3200" dirty="0">
                <a:solidFill>
                  <a:srgbClr val="C00000"/>
                </a:solidFill>
                <a:effectLst>
                  <a:outerShdw blurRad="38100" dist="38100" dir="2700000" algn="tl">
                    <a:srgbClr val="000000">
                      <a:alpha val="43137"/>
                    </a:srgbClr>
                  </a:outerShdw>
                </a:effectLst>
                <a:latin typeface="Century Gothic" panose="020B0502020202020204" pitchFamily="34" charset="0"/>
              </a:rPr>
              <a:t>prox</a:t>
            </a:r>
            <a:endParaRPr lang="en-GB" sz="3200" dirty="0">
              <a:effectLst>
                <a:outerShdw blurRad="38100" dist="38100" dir="2700000" algn="tl">
                  <a:srgbClr val="000000">
                    <a:alpha val="43137"/>
                  </a:srgbClr>
                </a:outerShdw>
              </a:effectLst>
              <a:latin typeface="Century Gothic" panose="020B0502020202020204" pitchFamily="34" charset="0"/>
            </a:endParaRPr>
          </a:p>
        </p:txBody>
      </p:sp>
      <p:pic>
        <p:nvPicPr>
          <p:cNvPr id="4" name="Picture 3">
            <a:extLst>
              <a:ext uri="{FF2B5EF4-FFF2-40B4-BE49-F238E27FC236}">
                <a16:creationId xmlns="" xmlns:a16="http://schemas.microsoft.com/office/drawing/2014/main" id="{E398E669-E3D7-4DBB-93D1-0B86E0479E32}"/>
              </a:ext>
            </a:extLst>
          </p:cNvPr>
          <p:cNvPicPr>
            <a:picLocks noChangeAspect="1"/>
          </p:cNvPicPr>
          <p:nvPr/>
        </p:nvPicPr>
        <p:blipFill rotWithShape="1">
          <a:blip r:embed="rId3">
            <a:biLevel thresh="75000"/>
          </a:blip>
          <a:srcRect l="39594" t="34296" r="35787" b="23541"/>
          <a:stretch/>
        </p:blipFill>
        <p:spPr>
          <a:xfrm>
            <a:off x="2008557" y="4297709"/>
            <a:ext cx="2416331" cy="1818147"/>
          </a:xfrm>
          <a:prstGeom prst="rect">
            <a:avLst/>
          </a:prstGeom>
        </p:spPr>
      </p:pic>
      <p:pic>
        <p:nvPicPr>
          <p:cNvPr id="5" name="Picture 4">
            <a:extLst>
              <a:ext uri="{FF2B5EF4-FFF2-40B4-BE49-F238E27FC236}">
                <a16:creationId xmlns="" xmlns:a16="http://schemas.microsoft.com/office/drawing/2014/main" id="{E8C3BD75-1F30-4B22-9657-2AE34C5ABE8E}"/>
              </a:ext>
            </a:extLst>
          </p:cNvPr>
          <p:cNvPicPr>
            <a:picLocks noChangeAspect="1"/>
          </p:cNvPicPr>
          <p:nvPr/>
        </p:nvPicPr>
        <p:blipFill rotWithShape="1">
          <a:blip r:embed="rId4">
            <a:biLevel thresh="75000"/>
          </a:blip>
          <a:srcRect l="29589" t="21179" r="26896" b="15309"/>
          <a:stretch/>
        </p:blipFill>
        <p:spPr>
          <a:xfrm>
            <a:off x="2008688" y="1596728"/>
            <a:ext cx="2416200" cy="1549345"/>
          </a:xfrm>
          <a:prstGeom prst="rect">
            <a:avLst/>
          </a:prstGeom>
        </p:spPr>
      </p:pic>
      <p:pic>
        <p:nvPicPr>
          <p:cNvPr id="7" name="Picture 6">
            <a:extLst>
              <a:ext uri="{FF2B5EF4-FFF2-40B4-BE49-F238E27FC236}">
                <a16:creationId xmlns="" xmlns:a16="http://schemas.microsoft.com/office/drawing/2014/main" id="{67DB4D17-0BD3-43DE-A813-EF3C021944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765" y="4541398"/>
            <a:ext cx="699862" cy="1102142"/>
          </a:xfrm>
          <a:prstGeom prst="rect">
            <a:avLst/>
          </a:prstGeom>
        </p:spPr>
      </p:pic>
      <p:pic>
        <p:nvPicPr>
          <p:cNvPr id="13" name="Picture 12">
            <a:extLst>
              <a:ext uri="{FF2B5EF4-FFF2-40B4-BE49-F238E27FC236}">
                <a16:creationId xmlns="" xmlns:a16="http://schemas.microsoft.com/office/drawing/2014/main" id="{BC36AE5D-E0D6-43A4-8BFE-7FB046869D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305" y="1876413"/>
            <a:ext cx="646082" cy="1017450"/>
          </a:xfrm>
          <a:prstGeom prst="rect">
            <a:avLst/>
          </a:prstGeom>
        </p:spPr>
      </p:pic>
      <p:grpSp>
        <p:nvGrpSpPr>
          <p:cNvPr id="34" name="Group 33">
            <a:extLst>
              <a:ext uri="{FF2B5EF4-FFF2-40B4-BE49-F238E27FC236}">
                <a16:creationId xmlns="" xmlns:a16="http://schemas.microsoft.com/office/drawing/2014/main" id="{F6F66EFC-0175-46BE-A0E7-9641660143AF}"/>
              </a:ext>
            </a:extLst>
          </p:cNvPr>
          <p:cNvGrpSpPr/>
          <p:nvPr/>
        </p:nvGrpSpPr>
        <p:grpSpPr>
          <a:xfrm>
            <a:off x="433337" y="7209698"/>
            <a:ext cx="5045091" cy="233315"/>
            <a:chOff x="433337" y="7235825"/>
            <a:chExt cx="5045091" cy="233315"/>
          </a:xfrm>
        </p:grpSpPr>
        <p:cxnSp>
          <p:nvCxnSpPr>
            <p:cNvPr id="37" name="Straight Connector 36">
              <a:extLst>
                <a:ext uri="{FF2B5EF4-FFF2-40B4-BE49-F238E27FC236}">
                  <a16:creationId xmlns="" xmlns:a16="http://schemas.microsoft.com/office/drawing/2014/main" id="{31AD0A67-BD6C-4B97-80C5-C32185740B1D}"/>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38" name="TextBox 37">
              <a:extLst>
                <a:ext uri="{FF2B5EF4-FFF2-40B4-BE49-F238E27FC236}">
                  <a16:creationId xmlns="" xmlns:a16="http://schemas.microsoft.com/office/drawing/2014/main" id="{A07F6005-79E7-409D-A49A-481AE189C719}"/>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24</a:t>
              </a:r>
            </a:p>
          </p:txBody>
        </p:sp>
      </p:grpSp>
      <p:pic>
        <p:nvPicPr>
          <p:cNvPr id="31" name="Picture 30">
            <a:extLst>
              <a:ext uri="{FF2B5EF4-FFF2-40B4-BE49-F238E27FC236}">
                <a16:creationId xmlns="" xmlns:a16="http://schemas.microsoft.com/office/drawing/2014/main" id="{C8C67F7B-67D3-4A2F-B300-5317C64B59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9746" y="1995152"/>
            <a:ext cx="513445" cy="932757"/>
          </a:xfrm>
          <a:prstGeom prst="rect">
            <a:avLst/>
          </a:prstGeom>
        </p:spPr>
      </p:pic>
      <p:pic>
        <p:nvPicPr>
          <p:cNvPr id="32" name="Picture 31">
            <a:extLst>
              <a:ext uri="{FF2B5EF4-FFF2-40B4-BE49-F238E27FC236}">
                <a16:creationId xmlns="" xmlns:a16="http://schemas.microsoft.com/office/drawing/2014/main" id="{0412780C-FBC5-4333-8A62-EDBFBE582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5283" y="4637197"/>
            <a:ext cx="591014" cy="1073674"/>
          </a:xfrm>
          <a:prstGeom prst="rect">
            <a:avLst/>
          </a:prstGeom>
        </p:spPr>
      </p:pic>
      <p:grpSp>
        <p:nvGrpSpPr>
          <p:cNvPr id="33" name="Group 32">
            <a:extLst>
              <a:ext uri="{FF2B5EF4-FFF2-40B4-BE49-F238E27FC236}">
                <a16:creationId xmlns="" xmlns:a16="http://schemas.microsoft.com/office/drawing/2014/main" id="{DF73B8A6-1361-4031-AABE-D85678A15FEA}"/>
              </a:ext>
            </a:extLst>
          </p:cNvPr>
          <p:cNvGrpSpPr/>
          <p:nvPr/>
        </p:nvGrpSpPr>
        <p:grpSpPr>
          <a:xfrm>
            <a:off x="231443" y="771813"/>
            <a:ext cx="969320" cy="877098"/>
            <a:chOff x="317886" y="699820"/>
            <a:chExt cx="969320" cy="877098"/>
          </a:xfrm>
        </p:grpSpPr>
        <p:pic>
          <p:nvPicPr>
            <p:cNvPr id="40" name="Picture 39">
              <a:extLst>
                <a:ext uri="{FF2B5EF4-FFF2-40B4-BE49-F238E27FC236}">
                  <a16:creationId xmlns="" xmlns:a16="http://schemas.microsoft.com/office/drawing/2014/main" id="{3A93D4D6-B6E1-45DF-9937-1A4F807997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8317" y="699820"/>
              <a:ext cx="877098" cy="877098"/>
            </a:xfrm>
            <a:prstGeom prst="rect">
              <a:avLst/>
            </a:prstGeom>
          </p:spPr>
        </p:pic>
        <p:sp>
          <p:nvSpPr>
            <p:cNvPr id="41" name="Oval 40">
              <a:extLst>
                <a:ext uri="{FF2B5EF4-FFF2-40B4-BE49-F238E27FC236}">
                  <a16:creationId xmlns="" xmlns:a16="http://schemas.microsoft.com/office/drawing/2014/main" id="{7629E910-CC97-463F-BD4C-C481C84D1713}"/>
                </a:ext>
              </a:extLst>
            </p:cNvPr>
            <p:cNvSpPr/>
            <p:nvPr/>
          </p:nvSpPr>
          <p:spPr>
            <a:xfrm>
              <a:off x="484481" y="809928"/>
              <a:ext cx="644770" cy="644400"/>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 xmlns:a16="http://schemas.microsoft.com/office/drawing/2014/main" id="{49FD9558-076E-4851-9C49-3B45818926EA}"/>
                </a:ext>
              </a:extLst>
            </p:cNvPr>
            <p:cNvSpPr/>
            <p:nvPr/>
          </p:nvSpPr>
          <p:spPr>
            <a:xfrm rot="20615917">
              <a:off x="317886" y="967771"/>
              <a:ext cx="969320" cy="338554"/>
            </a:xfrm>
            <a:prstGeom prst="rect">
              <a:avLst/>
            </a:prstGeom>
          </p:spPr>
          <p:txBody>
            <a:bodyPr wrap="square">
              <a:spAutoFit/>
            </a:bodyPr>
            <a:lstStyle/>
            <a:p>
              <a:pPr algn="ctr"/>
              <a:r>
                <a:rPr lang="en-GB" sz="800" b="1" dirty="0">
                  <a:solidFill>
                    <a:schemeClr val="bg1"/>
                  </a:solidFill>
                  <a:effectLst>
                    <a:outerShdw blurRad="38100" dist="38100" dir="2700000" algn="tl">
                      <a:srgbClr val="000000">
                        <a:alpha val="43137"/>
                      </a:srgbClr>
                    </a:outerShdw>
                  </a:effectLst>
                  <a:latin typeface="Century Gothic" panose="020B0502020202020204" pitchFamily="34" charset="0"/>
                </a:rPr>
                <a:t>beschikbaar binnenkort</a:t>
              </a:r>
              <a:endParaRPr lang="en-GB" sz="14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853198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13F6EC1-5588-4F76-87D1-6C5D83A576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88" b="29247"/>
          <a:stretch/>
        </p:blipFill>
        <p:spPr>
          <a:xfrm>
            <a:off x="38612" y="-164737"/>
            <a:ext cx="4838123" cy="1741857"/>
          </a:xfrm>
          <a:prstGeom prst="rect">
            <a:avLst/>
          </a:prstGeom>
        </p:spPr>
      </p:pic>
      <p:pic>
        <p:nvPicPr>
          <p:cNvPr id="7" name="Picture 6">
            <a:extLst>
              <a:ext uri="{FF2B5EF4-FFF2-40B4-BE49-F238E27FC236}">
                <a16:creationId xmlns="" xmlns:a16="http://schemas.microsoft.com/office/drawing/2014/main" id="{27377909-3950-4345-A74F-FB7FEB0CED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04" r="1785" b="10109"/>
          <a:stretch/>
        </p:blipFill>
        <p:spPr>
          <a:xfrm>
            <a:off x="2314696" y="476539"/>
            <a:ext cx="791550" cy="361666"/>
          </a:xfrm>
          <a:prstGeom prst="rect">
            <a:avLst/>
          </a:prstGeom>
        </p:spPr>
      </p:pic>
      <p:graphicFrame>
        <p:nvGraphicFramePr>
          <p:cNvPr id="2" name="Table 1">
            <a:extLst>
              <a:ext uri="{FF2B5EF4-FFF2-40B4-BE49-F238E27FC236}">
                <a16:creationId xmlns="" xmlns:a16="http://schemas.microsoft.com/office/drawing/2014/main" id="{4D2D92E0-6063-48E4-B400-B6F0C50332F9}"/>
              </a:ext>
            </a:extLst>
          </p:cNvPr>
          <p:cNvGraphicFramePr>
            <a:graphicFrameLocks noGrp="1"/>
          </p:cNvGraphicFramePr>
          <p:nvPr>
            <p:extLst>
              <p:ext uri="{D42A27DB-BD31-4B8C-83A1-F6EECF244321}">
                <p14:modId xmlns:p14="http://schemas.microsoft.com/office/powerpoint/2010/main" val="2218365348"/>
              </p:ext>
            </p:extLst>
          </p:nvPr>
        </p:nvGraphicFramePr>
        <p:xfrm>
          <a:off x="498682" y="1948679"/>
          <a:ext cx="4565922" cy="5450201"/>
        </p:xfrm>
        <a:graphic>
          <a:graphicData uri="http://schemas.openxmlformats.org/drawingml/2006/table">
            <a:tbl>
              <a:tblPr firstRow="1" bandRow="1">
                <a:tableStyleId>{2D5ABB26-0587-4C30-8999-92F81FD0307C}</a:tableStyleId>
              </a:tblPr>
              <a:tblGrid>
                <a:gridCol w="3533485">
                  <a:extLst>
                    <a:ext uri="{9D8B030D-6E8A-4147-A177-3AD203B41FA5}">
                      <a16:colId xmlns="" xmlns:a16="http://schemas.microsoft.com/office/drawing/2014/main" val="2643406802"/>
                    </a:ext>
                  </a:extLst>
                </a:gridCol>
                <a:gridCol w="1032437">
                  <a:extLst>
                    <a:ext uri="{9D8B030D-6E8A-4147-A177-3AD203B41FA5}">
                      <a16:colId xmlns="" xmlns:a16="http://schemas.microsoft.com/office/drawing/2014/main" val="3411006800"/>
                    </a:ext>
                  </a:extLst>
                </a:gridCol>
              </a:tblGrid>
              <a:tr h="343940">
                <a:tc>
                  <a:txBody>
                    <a:bodyPr/>
                    <a:lstStyle/>
                    <a:p>
                      <a:pPr algn="ctr"/>
                      <a:endParaRPr lang="en-GB" sz="800" dirty="0">
                        <a:solidFill>
                          <a:schemeClr val="tx1"/>
                        </a:solidFill>
                        <a:latin typeface="Century Gothic" panose="020B0502020202020204" pitchFamily="34" charset="0"/>
                      </a:endParaRPr>
                    </a:p>
                  </a:txBody>
                  <a:tcPr marL="71035" marR="71035" marT="34513" marB="34513">
                    <a:lnB w="12700" cap="flat" cmpd="sng" algn="ctr">
                      <a:solidFill>
                        <a:schemeClr val="bg1"/>
                      </a:solidFill>
                      <a:prstDash val="solid"/>
                      <a:round/>
                      <a:headEnd type="none" w="med" len="med"/>
                      <a:tailEnd type="none" w="med" len="med"/>
                    </a:lnB>
                  </a:tcPr>
                </a:tc>
                <a:tc>
                  <a:txBody>
                    <a:bodyPr/>
                    <a:lstStyle/>
                    <a:p>
                      <a:pPr algn="ctr"/>
                      <a:endParaRPr lang="en-GB" sz="800" dirty="0">
                        <a:solidFill>
                          <a:schemeClr val="tx1"/>
                        </a:solidFill>
                        <a:latin typeface="Century Gothic" panose="020B0502020202020204" pitchFamily="34" charset="0"/>
                      </a:endParaRPr>
                    </a:p>
                  </a:txBody>
                  <a:tcPr marL="71035" marR="71035" marT="34513" marB="34513">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2628065428"/>
                  </a:ext>
                </a:extLst>
              </a:tr>
              <a:tr h="343940">
                <a:tc>
                  <a:txBody>
                    <a:bodyPr/>
                    <a:lstStyle/>
                    <a:p>
                      <a:pPr marL="0" marR="0" indent="0" algn="l" defTabSz="697401" rtl="0" eaLnBrk="1" fontAlgn="auto" latinLnBrk="0" hangingPunct="1">
                        <a:lnSpc>
                          <a:spcPct val="100000"/>
                        </a:lnSpc>
                        <a:spcBef>
                          <a:spcPts val="0"/>
                        </a:spcBef>
                        <a:spcAft>
                          <a:spcPts val="0"/>
                        </a:spcAft>
                        <a:buClrTx/>
                        <a:buSzTx/>
                        <a:buFontTx/>
                        <a:buNone/>
                        <a:tabLst/>
                        <a:defRPr/>
                      </a:pPr>
                      <a:r>
                        <a:rPr lang="en-GB" sz="800" dirty="0">
                          <a:solidFill>
                            <a:schemeClr val="tx1"/>
                          </a:solidFill>
                          <a:latin typeface="Century Gothic" panose="020B0502020202020204" pitchFamily="34" charset="0"/>
                        </a:rPr>
                        <a:t>603 DECT DRAADLOZE INTERC</a:t>
                      </a:r>
                    </a:p>
                    <a:p>
                      <a:pPr algn="l"/>
                      <a:endParaRPr lang="en-GB" sz="800" b="0" dirty="0">
                        <a:solidFill>
                          <a:schemeClr val="tx1"/>
                        </a:solidFill>
                        <a:latin typeface="Century Gothic" panose="020B0502020202020204" pitchFamily="34" charset="0"/>
                      </a:endParaRPr>
                    </a:p>
                  </a:txBody>
                  <a:tcPr marL="71035" marR="71035" marT="34513" marB="34513">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697401" rtl="0" eaLnBrk="1" fontAlgn="auto" latinLnBrk="0" hangingPunct="1">
                        <a:lnSpc>
                          <a:spcPct val="100000"/>
                        </a:lnSpc>
                        <a:spcBef>
                          <a:spcPts val="0"/>
                        </a:spcBef>
                        <a:spcAft>
                          <a:spcPts val="0"/>
                        </a:spcAft>
                        <a:buClrTx/>
                        <a:buSzTx/>
                        <a:buFontTx/>
                        <a:buNone/>
                        <a:tabLst/>
                        <a:defRPr/>
                      </a:pPr>
                      <a:r>
                        <a:rPr lang="en-GB" sz="800" b="0" dirty="0">
                          <a:solidFill>
                            <a:schemeClr val="tx1"/>
                          </a:solidFill>
                          <a:latin typeface="Century Gothic" panose="020B0502020202020204" pitchFamily="34" charset="0"/>
                        </a:rPr>
                        <a:t>Pagina 1-9</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208558709"/>
                  </a:ext>
                </a:extLst>
              </a:tr>
              <a:tr h="343940">
                <a:tc>
                  <a:txBody>
                    <a:bodyPr/>
                    <a:lstStyle/>
                    <a:p>
                      <a:pPr marL="0" marR="0" indent="0" algn="l" defTabSz="1017361" rtl="0" eaLnBrk="1" fontAlgn="auto" latinLnBrk="0" hangingPunct="1">
                        <a:lnSpc>
                          <a:spcPct val="100000"/>
                        </a:lnSpc>
                        <a:spcBef>
                          <a:spcPts val="0"/>
                        </a:spcBef>
                        <a:spcAft>
                          <a:spcPts val="0"/>
                        </a:spcAft>
                        <a:buClrTx/>
                        <a:buSzTx/>
                        <a:buFontTx/>
                        <a:buNone/>
                        <a:tabLst/>
                        <a:defRPr/>
                      </a:pPr>
                      <a:r>
                        <a:rPr lang="en-GB" sz="800" b="0" dirty="0">
                          <a:solidFill>
                            <a:schemeClr val="tx1"/>
                          </a:solidFill>
                          <a:latin typeface="Century Gothic" panose="020B0502020202020204" pitchFamily="34" charset="0"/>
                        </a:rPr>
                        <a:t>703 DECT DRAADLOZE INTERCO</a:t>
                      </a:r>
                      <a:endParaRPr lang="en-GB" sz="800" b="0" i="1" dirty="0">
                        <a:solidFill>
                          <a:schemeClr val="bg1">
                            <a:lumMod val="50000"/>
                          </a:schemeClr>
                        </a:solidFill>
                        <a:latin typeface="Century Gothic" panose="020B0502020202020204" pitchFamily="34" charset="0"/>
                      </a:endParaRPr>
                    </a:p>
                    <a:p>
                      <a:pPr algn="l"/>
                      <a:endParaRPr lang="en-GB" sz="800" b="0" dirty="0">
                        <a:solidFill>
                          <a:schemeClr val="tx1"/>
                        </a:solidFill>
                        <a:latin typeface="Century Gothic" panose="020B0502020202020204" pitchFamily="34" charset="0"/>
                      </a:endParaRPr>
                    </a:p>
                  </a:txBody>
                  <a:tcPr marL="71035" marR="71035" marT="34513" marB="34513">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697401" rtl="0" eaLnBrk="1" fontAlgn="auto" latinLnBrk="0" hangingPunct="1">
                        <a:lnSpc>
                          <a:spcPct val="100000"/>
                        </a:lnSpc>
                        <a:spcBef>
                          <a:spcPts val="0"/>
                        </a:spcBef>
                        <a:spcAft>
                          <a:spcPts val="0"/>
                        </a:spcAft>
                        <a:buClrTx/>
                        <a:buSzTx/>
                        <a:buFontTx/>
                        <a:buNone/>
                        <a:tabLst/>
                        <a:defRPr/>
                      </a:pPr>
                      <a:r>
                        <a:rPr lang="en-GB" sz="800" dirty="0">
                          <a:latin typeface="Century Gothic" panose="020B0502020202020204" pitchFamily="34" charset="0"/>
                        </a:rPr>
                        <a:t>Pagina10-14</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278335007"/>
                  </a:ext>
                </a:extLst>
              </a:tr>
              <a:tr h="343940">
                <a:tc>
                  <a:txBody>
                    <a:bodyPr/>
                    <a:lstStyle/>
                    <a:p>
                      <a:pPr algn="l"/>
                      <a:r>
                        <a:rPr lang="en-GB" sz="800" b="0" dirty="0">
                          <a:solidFill>
                            <a:schemeClr val="tx1"/>
                          </a:solidFill>
                          <a:latin typeface="Century Gothic" panose="020B0502020202020204" pitchFamily="34" charset="0"/>
                        </a:rPr>
                        <a:t>GSM geavanceerde INTERCOM (CellcomPrime/CellcomProx bereik)</a:t>
                      </a:r>
                      <a:br>
                        <a:rPr lang="en-GB" sz="800" b="0" dirty="0">
                          <a:solidFill>
                            <a:schemeClr val="tx1"/>
                          </a:solidFill>
                          <a:latin typeface="Century Gothic" panose="020B0502020202020204" pitchFamily="34" charset="0"/>
                        </a:rPr>
                      </a:br>
                      <a:endParaRPr lang="en-GB" sz="800" b="0" dirty="0">
                        <a:solidFill>
                          <a:schemeClr val="tx1"/>
                        </a:solidFill>
                        <a:latin typeface="Century Gothic" panose="020B0502020202020204" pitchFamily="34" charset="0"/>
                      </a:endParaRPr>
                    </a:p>
                  </a:txBody>
                  <a:tcPr marL="71035" marR="71035" marT="34513" marB="34513">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697401" rtl="0" eaLnBrk="1" fontAlgn="auto" latinLnBrk="0" hangingPunct="1">
                        <a:lnSpc>
                          <a:spcPct val="100000"/>
                        </a:lnSpc>
                        <a:spcBef>
                          <a:spcPts val="0"/>
                        </a:spcBef>
                        <a:spcAft>
                          <a:spcPts val="0"/>
                        </a:spcAft>
                        <a:buClrTx/>
                        <a:buSzTx/>
                        <a:buFontTx/>
                        <a:buNone/>
                        <a:tabLst/>
                        <a:defRPr/>
                      </a:pPr>
                      <a:r>
                        <a:rPr lang="en-GB" sz="800" dirty="0">
                          <a:latin typeface="Century Gothic" panose="020B0502020202020204" pitchFamily="34" charset="0"/>
                        </a:rPr>
                        <a:t>Pagina 15-27</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3139503635"/>
                  </a:ext>
                </a:extLst>
              </a:tr>
              <a:tr h="311346">
                <a:tc>
                  <a:txBody>
                    <a:bodyPr/>
                    <a:lstStyle/>
                    <a:p>
                      <a:pPr algn="l"/>
                      <a:r>
                        <a:rPr lang="en-GB" sz="800" dirty="0">
                          <a:solidFill>
                            <a:schemeClr val="tx1"/>
                          </a:solidFill>
                          <a:latin typeface="Century Gothic" panose="020B0502020202020204" pitchFamily="34" charset="0"/>
                        </a:rPr>
                        <a:t>MULTI knop GSM INTERCOMS (CellcomPrime bereik)</a:t>
                      </a:r>
                      <a:br>
                        <a:rPr lang="en-GB" sz="800" dirty="0">
                          <a:solidFill>
                            <a:schemeClr val="tx1"/>
                          </a:solidFill>
                          <a:latin typeface="Century Gothic" panose="020B0502020202020204" pitchFamily="34" charset="0"/>
                        </a:rPr>
                      </a:br>
                      <a:endParaRPr lang="en-GB" sz="800" b="0" i="1" dirty="0">
                        <a:solidFill>
                          <a:schemeClr val="bg1">
                            <a:lumMod val="50000"/>
                          </a:schemeClr>
                        </a:solidFill>
                        <a:latin typeface="Century Gothic" panose="020B0502020202020204" pitchFamily="34" charset="0"/>
                      </a:endParaRPr>
                    </a:p>
                  </a:txBody>
                  <a:tcPr marL="71035" marR="71035" marT="34513" marB="34513">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697401" rtl="0" eaLnBrk="1" fontAlgn="auto" latinLnBrk="0" hangingPunct="1">
                        <a:lnSpc>
                          <a:spcPct val="100000"/>
                        </a:lnSpc>
                        <a:spcBef>
                          <a:spcPts val="0"/>
                        </a:spcBef>
                        <a:spcAft>
                          <a:spcPts val="0"/>
                        </a:spcAft>
                        <a:buClrTx/>
                        <a:buSzTx/>
                        <a:buFontTx/>
                        <a:buNone/>
                        <a:tabLst/>
                        <a:defRPr/>
                      </a:pPr>
                      <a:r>
                        <a:rPr lang="en-GB" sz="800" dirty="0">
                          <a:latin typeface="Century Gothic" panose="020B0502020202020204" pitchFamily="34" charset="0"/>
                        </a:rPr>
                        <a:t>Pagina28-31</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3283977282"/>
                  </a:ext>
                </a:extLst>
              </a:tr>
              <a:tr h="311346">
                <a:tc>
                  <a:txBody>
                    <a:bodyPr/>
                    <a:lstStyle/>
                    <a:p>
                      <a:pPr algn="l"/>
                      <a:r>
                        <a:rPr lang="en-GB" sz="800" dirty="0">
                          <a:solidFill>
                            <a:schemeClr val="tx1"/>
                          </a:solidFill>
                          <a:latin typeface="Century Gothic" panose="020B0502020202020204" pitchFamily="34" charset="0"/>
                        </a:rPr>
                        <a:t>INTERCOM BOUWSYSTEEM (Multi appartement)</a:t>
                      </a:r>
                      <a:br>
                        <a:rPr lang="en-GB" sz="800" dirty="0">
                          <a:solidFill>
                            <a:schemeClr val="tx1"/>
                          </a:solidFill>
                          <a:latin typeface="Century Gothic" panose="020B0502020202020204" pitchFamily="34" charset="0"/>
                        </a:rPr>
                      </a:br>
                      <a:endParaRPr lang="en-GB" sz="800" b="0" dirty="0">
                        <a:solidFill>
                          <a:schemeClr val="tx1"/>
                        </a:solidFill>
                        <a:latin typeface="Century Gothic" panose="020B0502020202020204" pitchFamily="34" charset="0"/>
                      </a:endParaRPr>
                    </a:p>
                  </a:txBody>
                  <a:tcPr marL="71035" marR="71035" marT="34513" marB="34513">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697401" rtl="0" eaLnBrk="1" fontAlgn="auto" latinLnBrk="0" hangingPunct="1">
                        <a:lnSpc>
                          <a:spcPct val="100000"/>
                        </a:lnSpc>
                        <a:spcBef>
                          <a:spcPts val="0"/>
                        </a:spcBef>
                        <a:spcAft>
                          <a:spcPts val="0"/>
                        </a:spcAft>
                        <a:buClrTx/>
                        <a:buSzTx/>
                        <a:buFontTx/>
                        <a:buNone/>
                        <a:tabLst/>
                        <a:defRPr/>
                      </a:pPr>
                      <a:r>
                        <a:rPr lang="en-GB" sz="800" dirty="0">
                          <a:latin typeface="Century Gothic" panose="020B0502020202020204" pitchFamily="34" charset="0"/>
                        </a:rPr>
                        <a:t>Pagina32-35</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3555152420"/>
                  </a:ext>
                </a:extLst>
              </a:tr>
              <a:tr h="311346">
                <a:tc>
                  <a:txBody>
                    <a:bodyPr/>
                    <a:lstStyle/>
                    <a:p>
                      <a:pPr algn="l"/>
                      <a:r>
                        <a:rPr lang="nl-NL" sz="800" dirty="0">
                          <a:solidFill>
                            <a:schemeClr val="tx1"/>
                          </a:solidFill>
                          <a:latin typeface="Century Gothic" panose="020B0502020202020204" pitchFamily="34" charset="0"/>
                        </a:rPr>
                        <a:t>VIDEO DRAADLOZE INTERCOM (WI-FI 2)</a:t>
                      </a:r>
                      <a:br>
                        <a:rPr lang="nl-NL" sz="800" dirty="0">
                          <a:solidFill>
                            <a:schemeClr val="tx1"/>
                          </a:solidFill>
                          <a:latin typeface="Century Gothic" panose="020B0502020202020204" pitchFamily="34" charset="0"/>
                        </a:rPr>
                      </a:br>
                      <a:endParaRPr lang="en-GB" sz="800" b="0" dirty="0">
                        <a:solidFill>
                          <a:schemeClr val="tx1"/>
                        </a:solidFill>
                        <a:latin typeface="Century Gothic" panose="020B0502020202020204" pitchFamily="34" charset="0"/>
                      </a:endParaRPr>
                    </a:p>
                  </a:txBody>
                  <a:tcPr marL="71035" marR="71035" marT="34513" marB="34513">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697401" rtl="0" eaLnBrk="1" fontAlgn="auto" latinLnBrk="0" hangingPunct="1">
                        <a:lnSpc>
                          <a:spcPct val="100000"/>
                        </a:lnSpc>
                        <a:spcBef>
                          <a:spcPts val="0"/>
                        </a:spcBef>
                        <a:spcAft>
                          <a:spcPts val="0"/>
                        </a:spcAft>
                        <a:buClrTx/>
                        <a:buSzTx/>
                        <a:buFontTx/>
                        <a:buNone/>
                        <a:tabLst/>
                        <a:defRPr/>
                      </a:pPr>
                      <a:r>
                        <a:rPr lang="en-GB" sz="800" dirty="0">
                          <a:latin typeface="Century Gothic" panose="020B0502020202020204" pitchFamily="34" charset="0"/>
                        </a:rPr>
                        <a:t>Pagina 36-42</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2680687795"/>
                  </a:ext>
                </a:extLst>
              </a:tr>
              <a:tr h="311346">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en-GB" sz="800" dirty="0">
                          <a:solidFill>
                            <a:schemeClr val="tx1"/>
                          </a:solidFill>
                          <a:latin typeface="Century Gothic" panose="020B0502020202020204" pitchFamily="34" charset="0"/>
                        </a:rPr>
                        <a:t>VIDEO DRAADLOZE INTERCOM (WI-FI 4G)</a:t>
                      </a:r>
                      <a:br>
                        <a:rPr lang="en-GB" sz="800" dirty="0">
                          <a:solidFill>
                            <a:schemeClr val="tx1"/>
                          </a:solidFill>
                          <a:latin typeface="Century Gothic" panose="020B0502020202020204" pitchFamily="34" charset="0"/>
                        </a:rPr>
                      </a:br>
                      <a:endParaRPr lang="en-GB" sz="800" b="0" dirty="0">
                        <a:solidFill>
                          <a:schemeClr val="tx1"/>
                        </a:solidFill>
                        <a:latin typeface="Century Gothic" panose="020B0502020202020204" pitchFamily="34" charset="0"/>
                      </a:endParaRPr>
                    </a:p>
                  </a:txBody>
                  <a:tcPr marL="71035" marR="71035" marT="34513" marB="34513">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697401" rtl="0" eaLnBrk="1" fontAlgn="auto" latinLnBrk="0" hangingPunct="1">
                        <a:lnSpc>
                          <a:spcPct val="100000"/>
                        </a:lnSpc>
                        <a:spcBef>
                          <a:spcPts val="0"/>
                        </a:spcBef>
                        <a:spcAft>
                          <a:spcPts val="0"/>
                        </a:spcAft>
                        <a:buClrTx/>
                        <a:buSzTx/>
                        <a:buFontTx/>
                        <a:buNone/>
                        <a:tabLst/>
                        <a:defRPr/>
                      </a:pPr>
                      <a:r>
                        <a:rPr lang="en-GB" sz="800" dirty="0">
                          <a:latin typeface="Century Gothic" panose="020B0502020202020204" pitchFamily="34" charset="0"/>
                        </a:rPr>
                        <a:t>Pagina 43-48</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2833855509"/>
                  </a:ext>
                </a:extLst>
              </a:tr>
              <a:tr h="311346">
                <a:tc>
                  <a:txBody>
                    <a:bodyPr/>
                    <a:lstStyle/>
                    <a:p>
                      <a:pPr algn="l"/>
                      <a:r>
                        <a:rPr lang="nl-NL" sz="800" b="0" dirty="0">
                          <a:solidFill>
                            <a:schemeClr val="tx1"/>
                          </a:solidFill>
                          <a:latin typeface="Century Gothic" panose="020B0502020202020204" pitchFamily="34" charset="0"/>
                        </a:rPr>
                        <a:t>VIDEO DRAADLOZE INTERCOM (DECT 705)</a:t>
                      </a:r>
                      <a:br>
                        <a:rPr lang="nl-NL" sz="800" b="0" dirty="0">
                          <a:solidFill>
                            <a:schemeClr val="tx1"/>
                          </a:solidFill>
                          <a:latin typeface="Century Gothic" panose="020B0502020202020204" pitchFamily="34" charset="0"/>
                        </a:rPr>
                      </a:br>
                      <a:endParaRPr lang="en-GB" sz="800" b="0" dirty="0">
                        <a:solidFill>
                          <a:schemeClr val="tx1"/>
                        </a:solidFill>
                        <a:latin typeface="Century Gothic" panose="020B0502020202020204" pitchFamily="34" charset="0"/>
                      </a:endParaRPr>
                    </a:p>
                  </a:txBody>
                  <a:tcPr marL="71035" marR="71035" marT="34513" marB="34513">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697401" rtl="0" eaLnBrk="1" fontAlgn="auto" latinLnBrk="0" hangingPunct="1">
                        <a:lnSpc>
                          <a:spcPct val="100000"/>
                        </a:lnSpc>
                        <a:spcBef>
                          <a:spcPts val="0"/>
                        </a:spcBef>
                        <a:spcAft>
                          <a:spcPts val="0"/>
                        </a:spcAft>
                        <a:buClrTx/>
                        <a:buSzTx/>
                        <a:buFontTx/>
                        <a:buNone/>
                        <a:tabLst/>
                        <a:defRPr/>
                      </a:pPr>
                      <a:r>
                        <a:rPr lang="en-GB" sz="800" dirty="0">
                          <a:latin typeface="Century Gothic" panose="020B0502020202020204" pitchFamily="34" charset="0"/>
                        </a:rPr>
                        <a:t>Pagina 49-53</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4148331871"/>
                  </a:ext>
                </a:extLst>
              </a:tr>
              <a:tr h="311346">
                <a:tc>
                  <a:txBody>
                    <a:bodyPr/>
                    <a:lstStyle/>
                    <a:p>
                      <a:pPr algn="l"/>
                      <a:r>
                        <a:rPr lang="en-GB" sz="800" dirty="0">
                          <a:solidFill>
                            <a:schemeClr val="tx1"/>
                          </a:solidFill>
                          <a:latin typeface="Century Gothic" panose="020B0502020202020204" pitchFamily="34" charset="0"/>
                        </a:rPr>
                        <a:t>2 STUK AUDIO GSM INTERCOM KITS</a:t>
                      </a:r>
                      <a:br>
                        <a:rPr lang="en-GB" sz="800" dirty="0">
                          <a:solidFill>
                            <a:schemeClr val="tx1"/>
                          </a:solidFill>
                          <a:latin typeface="Century Gothic" panose="020B0502020202020204" pitchFamily="34" charset="0"/>
                        </a:rPr>
                      </a:br>
                      <a:endParaRPr lang="en-GB" sz="800" b="0" dirty="0">
                        <a:solidFill>
                          <a:schemeClr val="tx1"/>
                        </a:solidFill>
                        <a:latin typeface="Century Gothic" panose="020B0502020202020204" pitchFamily="34" charset="0"/>
                      </a:endParaRPr>
                    </a:p>
                  </a:txBody>
                  <a:tcPr marL="71035" marR="71035" marT="34513" marB="34513">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697401" rtl="0" eaLnBrk="1" fontAlgn="auto" latinLnBrk="0" hangingPunct="1">
                        <a:lnSpc>
                          <a:spcPct val="100000"/>
                        </a:lnSpc>
                        <a:spcBef>
                          <a:spcPts val="0"/>
                        </a:spcBef>
                        <a:spcAft>
                          <a:spcPts val="0"/>
                        </a:spcAft>
                        <a:buClrTx/>
                        <a:buSzTx/>
                        <a:buFontTx/>
                        <a:buNone/>
                        <a:tabLst/>
                        <a:defRPr/>
                      </a:pPr>
                      <a:r>
                        <a:rPr lang="en-GB" sz="800" dirty="0">
                          <a:latin typeface="Century Gothic" panose="020B0502020202020204" pitchFamily="34" charset="0"/>
                        </a:rPr>
                        <a:t>Pagina 54-55</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779734497"/>
                  </a:ext>
                </a:extLst>
              </a:tr>
              <a:tr h="311346">
                <a:tc>
                  <a:txBody>
                    <a:bodyPr/>
                    <a:lstStyle/>
                    <a:p>
                      <a:pPr algn="l"/>
                      <a:r>
                        <a:rPr lang="en-GB" sz="800" dirty="0">
                          <a:solidFill>
                            <a:schemeClr val="tx1"/>
                          </a:solidFill>
                          <a:latin typeface="Century Gothic" panose="020B0502020202020204" pitchFamily="34" charset="0"/>
                        </a:rPr>
                        <a:t>STAND ALONE TOETSENBLOK</a:t>
                      </a:r>
                      <a:br>
                        <a:rPr lang="en-GB" sz="800" dirty="0">
                          <a:solidFill>
                            <a:schemeClr val="tx1"/>
                          </a:solidFill>
                          <a:latin typeface="Century Gothic" panose="020B0502020202020204" pitchFamily="34" charset="0"/>
                        </a:rPr>
                      </a:br>
                      <a:endParaRPr lang="en-GB" sz="800" b="0" dirty="0">
                        <a:solidFill>
                          <a:schemeClr val="tx1"/>
                        </a:solidFill>
                        <a:latin typeface="Century Gothic" panose="020B0502020202020204" pitchFamily="34" charset="0"/>
                      </a:endParaRPr>
                    </a:p>
                  </a:txBody>
                  <a:tcPr marL="71035" marR="71035" marT="34513" marB="34513">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697401" rtl="0" eaLnBrk="1" fontAlgn="auto" latinLnBrk="0" hangingPunct="1">
                        <a:lnSpc>
                          <a:spcPct val="100000"/>
                        </a:lnSpc>
                        <a:spcBef>
                          <a:spcPts val="0"/>
                        </a:spcBef>
                        <a:spcAft>
                          <a:spcPts val="0"/>
                        </a:spcAft>
                        <a:buClrTx/>
                        <a:buSzTx/>
                        <a:buFontTx/>
                        <a:buNone/>
                        <a:tabLst/>
                        <a:defRPr/>
                      </a:pPr>
                      <a:r>
                        <a:rPr lang="en-GB" sz="800" dirty="0">
                          <a:latin typeface="Century Gothic" panose="020B0502020202020204" pitchFamily="34" charset="0"/>
                        </a:rPr>
                        <a:t>Pagina 56</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2947631227"/>
                  </a:ext>
                </a:extLst>
              </a:tr>
              <a:tr h="311346">
                <a:tc>
                  <a:txBody>
                    <a:bodyPr/>
                    <a:lstStyle/>
                    <a:p>
                      <a:pPr algn="l"/>
                      <a:r>
                        <a:rPr lang="en-GB" sz="800" b="0" dirty="0">
                          <a:solidFill>
                            <a:schemeClr val="tx1"/>
                          </a:solidFill>
                          <a:latin typeface="Century Gothic" panose="020B0502020202020204" pitchFamily="34" charset="0"/>
                        </a:rPr>
                        <a:t>GSM TOETSENBLOK</a:t>
                      </a:r>
                      <a:br>
                        <a:rPr lang="en-GB" sz="800" b="0" dirty="0">
                          <a:solidFill>
                            <a:schemeClr val="tx1"/>
                          </a:solidFill>
                          <a:latin typeface="Century Gothic" panose="020B0502020202020204" pitchFamily="34" charset="0"/>
                        </a:rPr>
                      </a:br>
                      <a:endParaRPr lang="en-GB" sz="800" b="0" dirty="0">
                        <a:solidFill>
                          <a:schemeClr val="tx1"/>
                        </a:solidFill>
                        <a:latin typeface="Century Gothic" panose="020B0502020202020204" pitchFamily="34" charset="0"/>
                      </a:endParaRPr>
                    </a:p>
                  </a:txBody>
                  <a:tcPr marL="71035" marR="71035" marT="34513" marB="34513">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697401" rtl="0" eaLnBrk="1" fontAlgn="auto" latinLnBrk="0" hangingPunct="1">
                        <a:lnSpc>
                          <a:spcPct val="100000"/>
                        </a:lnSpc>
                        <a:spcBef>
                          <a:spcPts val="0"/>
                        </a:spcBef>
                        <a:spcAft>
                          <a:spcPts val="0"/>
                        </a:spcAft>
                        <a:buClrTx/>
                        <a:buSzTx/>
                        <a:buFontTx/>
                        <a:buNone/>
                        <a:tabLst/>
                        <a:defRPr/>
                      </a:pPr>
                      <a:r>
                        <a:rPr lang="en-GB" sz="800" dirty="0">
                          <a:latin typeface="Century Gothic" panose="020B0502020202020204" pitchFamily="34" charset="0"/>
                        </a:rPr>
                        <a:t>Pagina 57</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234541585"/>
                  </a:ext>
                </a:extLst>
              </a:tr>
              <a:tr h="317351">
                <a:tc>
                  <a:txBody>
                    <a:bodyPr/>
                    <a:lstStyle/>
                    <a:p>
                      <a:pPr algn="l"/>
                      <a:r>
                        <a:rPr lang="nl-NL" sz="800" dirty="0">
                          <a:solidFill>
                            <a:schemeClr val="tx1"/>
                          </a:solidFill>
                          <a:latin typeface="Century Gothic" panose="020B0502020202020204" pitchFamily="34" charset="0"/>
                        </a:rPr>
                        <a:t>GSM poort SWITCH &amp; ALARM DIALLER ik-GATE PRIME</a:t>
                      </a:r>
                      <a:br>
                        <a:rPr lang="nl-NL" sz="800" dirty="0">
                          <a:solidFill>
                            <a:schemeClr val="tx1"/>
                          </a:solidFill>
                          <a:latin typeface="Century Gothic" panose="020B0502020202020204" pitchFamily="34" charset="0"/>
                        </a:rPr>
                      </a:br>
                      <a:endParaRPr lang="en-GB" sz="800" b="0" dirty="0">
                        <a:solidFill>
                          <a:schemeClr val="tx1"/>
                        </a:solidFill>
                        <a:latin typeface="Century Gothic" panose="020B0502020202020204" pitchFamily="34" charset="0"/>
                      </a:endParaRPr>
                    </a:p>
                  </a:txBody>
                  <a:tcPr marL="71035" marR="71035" marT="34513" marB="34513">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697401" rtl="0" eaLnBrk="1" fontAlgn="auto" latinLnBrk="0" hangingPunct="1">
                        <a:lnSpc>
                          <a:spcPct val="100000"/>
                        </a:lnSpc>
                        <a:spcBef>
                          <a:spcPts val="0"/>
                        </a:spcBef>
                        <a:spcAft>
                          <a:spcPts val="0"/>
                        </a:spcAft>
                        <a:buClrTx/>
                        <a:buSzTx/>
                        <a:buFontTx/>
                        <a:buNone/>
                        <a:tabLst/>
                        <a:defRPr/>
                      </a:pPr>
                      <a:r>
                        <a:rPr lang="en-GB" sz="800" dirty="0">
                          <a:latin typeface="Century Gothic" panose="020B0502020202020204" pitchFamily="34" charset="0"/>
                        </a:rPr>
                        <a:t>Pagina 58</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728454856"/>
                  </a:ext>
                </a:extLst>
              </a:tr>
              <a:tr h="299112">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en-GB" sz="800" dirty="0">
                          <a:solidFill>
                            <a:schemeClr val="tx1"/>
                          </a:solidFill>
                          <a:latin typeface="Century Gothic" panose="020B0502020202020204" pitchFamily="34" charset="0"/>
                        </a:rPr>
                        <a:t>BEDRADE SLANKE INTERCOMSYSTEEM</a:t>
                      </a:r>
                      <a:br>
                        <a:rPr lang="en-GB" sz="800" dirty="0">
                          <a:solidFill>
                            <a:schemeClr val="tx1"/>
                          </a:solidFill>
                          <a:latin typeface="Century Gothic" panose="020B0502020202020204" pitchFamily="34" charset="0"/>
                        </a:rPr>
                      </a:br>
                      <a:endParaRPr lang="en-GB" sz="800" dirty="0">
                        <a:solidFill>
                          <a:schemeClr val="tx1"/>
                        </a:solidFill>
                        <a:latin typeface="Century Gothic" panose="020B0502020202020204" pitchFamily="34" charset="0"/>
                      </a:endParaRPr>
                    </a:p>
                  </a:txBody>
                  <a:tcPr marL="71035" marR="71035" marT="34513" marB="34513">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697401" rtl="0" eaLnBrk="1" fontAlgn="auto" latinLnBrk="0" hangingPunct="1">
                        <a:lnSpc>
                          <a:spcPct val="100000"/>
                        </a:lnSpc>
                        <a:spcBef>
                          <a:spcPts val="0"/>
                        </a:spcBef>
                        <a:spcAft>
                          <a:spcPts val="0"/>
                        </a:spcAft>
                        <a:buClrTx/>
                        <a:buSzTx/>
                        <a:buFontTx/>
                        <a:buNone/>
                        <a:tabLst/>
                        <a:defRPr/>
                      </a:pPr>
                      <a:r>
                        <a:rPr lang="en-GB" sz="800" dirty="0">
                          <a:latin typeface="Century Gothic" panose="020B0502020202020204" pitchFamily="34" charset="0"/>
                        </a:rPr>
                        <a:t>Pagina59-66</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680097740"/>
                  </a:ext>
                </a:extLst>
              </a:tr>
              <a:tr h="346587">
                <a:tc>
                  <a:txBody>
                    <a:bodyPr/>
                    <a:lstStyle/>
                    <a:p>
                      <a:pPr algn="l"/>
                      <a:r>
                        <a:rPr lang="en-GB" sz="800" b="0" dirty="0">
                          <a:solidFill>
                            <a:schemeClr val="tx1"/>
                          </a:solidFill>
                          <a:latin typeface="Century Gothic" panose="020B0502020202020204" pitchFamily="34" charset="0"/>
                        </a:rPr>
                        <a:t>BEDRADE STYLUSCOM SYSTEEM</a:t>
                      </a:r>
                      <a:br>
                        <a:rPr lang="en-GB" sz="800" b="0" dirty="0">
                          <a:solidFill>
                            <a:schemeClr val="tx1"/>
                          </a:solidFill>
                          <a:latin typeface="Century Gothic" panose="020B0502020202020204" pitchFamily="34" charset="0"/>
                        </a:rPr>
                      </a:br>
                      <a:endParaRPr lang="en-GB" sz="800" b="0" i="1" dirty="0">
                        <a:solidFill>
                          <a:schemeClr val="bg1">
                            <a:lumMod val="50000"/>
                          </a:schemeClr>
                        </a:solidFill>
                        <a:latin typeface="Century Gothic" panose="020B0502020202020204" pitchFamily="34" charset="0"/>
                      </a:endParaRPr>
                    </a:p>
                  </a:txBody>
                  <a:tcPr marL="71035" marR="71035" marT="34513" marB="34513">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697401" rtl="0" eaLnBrk="1" fontAlgn="auto" latinLnBrk="0" hangingPunct="1">
                        <a:lnSpc>
                          <a:spcPct val="100000"/>
                        </a:lnSpc>
                        <a:spcBef>
                          <a:spcPts val="0"/>
                        </a:spcBef>
                        <a:spcAft>
                          <a:spcPts val="0"/>
                        </a:spcAft>
                        <a:buClrTx/>
                        <a:buSzTx/>
                        <a:buFontTx/>
                        <a:buNone/>
                        <a:tabLst/>
                        <a:defRPr/>
                      </a:pPr>
                      <a:r>
                        <a:rPr lang="en-GB" sz="800" dirty="0">
                          <a:latin typeface="Century Gothic" panose="020B0502020202020204" pitchFamily="34" charset="0"/>
                        </a:rPr>
                        <a:t>Pagina 67-71</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3841960849"/>
                  </a:ext>
                </a:extLst>
              </a:tr>
              <a:tr h="0">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en-GB" sz="800" b="0" i="0" dirty="0">
                          <a:solidFill>
                            <a:schemeClr val="tx1"/>
                          </a:solidFill>
                          <a:latin typeface="Century Gothic" panose="020B0502020202020204" pitchFamily="34" charset="0"/>
                        </a:rPr>
                        <a:t>T &amp; C’S</a:t>
                      </a:r>
                    </a:p>
                  </a:txBody>
                  <a:tcPr marL="71035" marR="71035" marT="34513" marB="34513">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697401" rtl="0" eaLnBrk="1" fontAlgn="auto" latinLnBrk="0" hangingPunct="1">
                        <a:lnSpc>
                          <a:spcPct val="100000"/>
                        </a:lnSpc>
                        <a:spcBef>
                          <a:spcPts val="0"/>
                        </a:spcBef>
                        <a:spcAft>
                          <a:spcPts val="0"/>
                        </a:spcAft>
                        <a:buClrTx/>
                        <a:buSzTx/>
                        <a:buFontTx/>
                        <a:buNone/>
                        <a:tabLst/>
                        <a:defRPr/>
                      </a:pPr>
                      <a:r>
                        <a:rPr lang="en-GB" sz="800" dirty="0">
                          <a:latin typeface="Century Gothic" panose="020B0502020202020204" pitchFamily="34" charset="0"/>
                        </a:rPr>
                        <a:t>Pagina 72-73</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696353895"/>
                  </a:ext>
                </a:extLst>
              </a:tr>
              <a:tr h="381349">
                <a:tc>
                  <a:txBody>
                    <a:bodyPr/>
                    <a:lstStyle/>
                    <a:p>
                      <a:pPr algn="ctr"/>
                      <a:endParaRPr lang="en-GB" sz="800" b="0" i="0" dirty="0">
                        <a:solidFill>
                          <a:schemeClr val="tx1"/>
                        </a:solidFill>
                        <a:latin typeface="Century Gothic" panose="020B0502020202020204" pitchFamily="34" charset="0"/>
                      </a:endParaRPr>
                    </a:p>
                  </a:txBody>
                  <a:tcPr marL="71035" marR="71035" marT="34513" marB="34513">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B"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256543582"/>
                  </a:ext>
                </a:extLst>
              </a:tr>
            </a:tbl>
          </a:graphicData>
        </a:graphic>
      </p:graphicFrame>
      <p:cxnSp>
        <p:nvCxnSpPr>
          <p:cNvPr id="8" name="Straight Connector 7">
            <a:extLst>
              <a:ext uri="{FF2B5EF4-FFF2-40B4-BE49-F238E27FC236}">
                <a16:creationId xmlns="" xmlns:a16="http://schemas.microsoft.com/office/drawing/2014/main" id="{B47A679F-F709-461B-85B6-C0CD20AA494E}"/>
              </a:ext>
            </a:extLst>
          </p:cNvPr>
          <p:cNvCxnSpPr>
            <a:cxnSpLocks/>
          </p:cNvCxnSpPr>
          <p:nvPr/>
        </p:nvCxnSpPr>
        <p:spPr>
          <a:xfrm>
            <a:off x="374895" y="2379577"/>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 xmlns:a16="http://schemas.microsoft.com/office/drawing/2014/main" id="{3C02300E-E731-46DB-A004-6EEC71398B8E}"/>
              </a:ext>
            </a:extLst>
          </p:cNvPr>
          <p:cNvCxnSpPr>
            <a:cxnSpLocks/>
          </p:cNvCxnSpPr>
          <p:nvPr/>
        </p:nvCxnSpPr>
        <p:spPr>
          <a:xfrm>
            <a:off x="2167546" y="1828029"/>
            <a:ext cx="1029007"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 xmlns:a16="http://schemas.microsoft.com/office/drawing/2014/main" id="{32C5CFBC-9D12-4044-BC98-C7CFE4AAA675}"/>
              </a:ext>
            </a:extLst>
          </p:cNvPr>
          <p:cNvCxnSpPr>
            <a:cxnSpLocks/>
          </p:cNvCxnSpPr>
          <p:nvPr/>
        </p:nvCxnSpPr>
        <p:spPr>
          <a:xfrm>
            <a:off x="374895" y="2744787"/>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 xmlns:a16="http://schemas.microsoft.com/office/drawing/2014/main" id="{15ADFA69-1144-4EE8-98D3-C0A8A97CD2F8}"/>
              </a:ext>
            </a:extLst>
          </p:cNvPr>
          <p:cNvCxnSpPr>
            <a:cxnSpLocks/>
          </p:cNvCxnSpPr>
          <p:nvPr/>
        </p:nvCxnSpPr>
        <p:spPr>
          <a:xfrm>
            <a:off x="385062" y="3074391"/>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 xmlns:a16="http://schemas.microsoft.com/office/drawing/2014/main" id="{509ECAC8-CCE5-4866-BEE1-F512ED5CBC9C}"/>
              </a:ext>
            </a:extLst>
          </p:cNvPr>
          <p:cNvCxnSpPr>
            <a:cxnSpLocks/>
          </p:cNvCxnSpPr>
          <p:nvPr/>
        </p:nvCxnSpPr>
        <p:spPr>
          <a:xfrm>
            <a:off x="373963" y="3422885"/>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 xmlns:a16="http://schemas.microsoft.com/office/drawing/2014/main" id="{CA632B77-9AB3-4859-9BB1-631FDAC4ACEE}"/>
              </a:ext>
            </a:extLst>
          </p:cNvPr>
          <p:cNvCxnSpPr>
            <a:cxnSpLocks/>
          </p:cNvCxnSpPr>
          <p:nvPr/>
        </p:nvCxnSpPr>
        <p:spPr>
          <a:xfrm>
            <a:off x="373963" y="3725501"/>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 xmlns:a16="http://schemas.microsoft.com/office/drawing/2014/main" id="{8213FFA4-73D1-41F6-9EC1-D1ECAA21C750}"/>
              </a:ext>
            </a:extLst>
          </p:cNvPr>
          <p:cNvCxnSpPr>
            <a:cxnSpLocks/>
          </p:cNvCxnSpPr>
          <p:nvPr/>
        </p:nvCxnSpPr>
        <p:spPr>
          <a:xfrm>
            <a:off x="385062" y="4037490"/>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 xmlns:a16="http://schemas.microsoft.com/office/drawing/2014/main" id="{7C9AAB88-C89A-4D4C-8841-99FCEC0F057E}"/>
              </a:ext>
            </a:extLst>
          </p:cNvPr>
          <p:cNvCxnSpPr>
            <a:cxnSpLocks/>
          </p:cNvCxnSpPr>
          <p:nvPr/>
        </p:nvCxnSpPr>
        <p:spPr>
          <a:xfrm>
            <a:off x="385062" y="4343598"/>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 xmlns:a16="http://schemas.microsoft.com/office/drawing/2014/main" id="{5A69CB3B-820E-42AB-A46D-529E6F748E43}"/>
              </a:ext>
            </a:extLst>
          </p:cNvPr>
          <p:cNvCxnSpPr>
            <a:cxnSpLocks/>
          </p:cNvCxnSpPr>
          <p:nvPr/>
        </p:nvCxnSpPr>
        <p:spPr>
          <a:xfrm>
            <a:off x="381724" y="4968113"/>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 xmlns:a16="http://schemas.microsoft.com/office/drawing/2014/main" id="{1417AB24-2B81-4D0D-BB86-8F8A6A4ECD67}"/>
              </a:ext>
            </a:extLst>
          </p:cNvPr>
          <p:cNvCxnSpPr>
            <a:cxnSpLocks/>
          </p:cNvCxnSpPr>
          <p:nvPr/>
        </p:nvCxnSpPr>
        <p:spPr>
          <a:xfrm>
            <a:off x="381724" y="6224115"/>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 xmlns:a16="http://schemas.microsoft.com/office/drawing/2014/main" id="{8CF7EB44-4C95-43F0-91CD-F1026A5866BF}"/>
              </a:ext>
            </a:extLst>
          </p:cNvPr>
          <p:cNvCxnSpPr>
            <a:cxnSpLocks/>
          </p:cNvCxnSpPr>
          <p:nvPr/>
        </p:nvCxnSpPr>
        <p:spPr>
          <a:xfrm>
            <a:off x="373490" y="5597757"/>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 xmlns:a16="http://schemas.microsoft.com/office/drawing/2014/main" id="{4724BE19-266B-4E93-B916-4071506F4A08}"/>
              </a:ext>
            </a:extLst>
          </p:cNvPr>
          <p:cNvCxnSpPr>
            <a:cxnSpLocks/>
          </p:cNvCxnSpPr>
          <p:nvPr/>
        </p:nvCxnSpPr>
        <p:spPr>
          <a:xfrm>
            <a:off x="381724" y="4668633"/>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 xmlns:a16="http://schemas.microsoft.com/office/drawing/2014/main" id="{43E9ABBC-5B02-4769-9D9A-48494A0C1EB7}"/>
              </a:ext>
            </a:extLst>
          </p:cNvPr>
          <p:cNvCxnSpPr>
            <a:cxnSpLocks/>
          </p:cNvCxnSpPr>
          <p:nvPr/>
        </p:nvCxnSpPr>
        <p:spPr>
          <a:xfrm>
            <a:off x="386698" y="5282973"/>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 xmlns:a16="http://schemas.microsoft.com/office/drawing/2014/main" id="{5247A12D-A87D-4EC7-AB9F-B7F9655A5EBB}"/>
              </a:ext>
            </a:extLst>
          </p:cNvPr>
          <p:cNvCxnSpPr>
            <a:cxnSpLocks/>
          </p:cNvCxnSpPr>
          <p:nvPr/>
        </p:nvCxnSpPr>
        <p:spPr>
          <a:xfrm>
            <a:off x="372690" y="6529858"/>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 xmlns:a16="http://schemas.microsoft.com/office/drawing/2014/main" id="{4A5EC8D1-0BB0-4872-9511-3BC48E918E29}"/>
              </a:ext>
            </a:extLst>
          </p:cNvPr>
          <p:cNvCxnSpPr>
            <a:cxnSpLocks/>
          </p:cNvCxnSpPr>
          <p:nvPr/>
        </p:nvCxnSpPr>
        <p:spPr>
          <a:xfrm>
            <a:off x="383011" y="5907571"/>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 xmlns:a16="http://schemas.microsoft.com/office/drawing/2014/main" id="{340FFD65-B2FD-48D8-9C1A-8B201CE5DF4F}"/>
              </a:ext>
            </a:extLst>
          </p:cNvPr>
          <p:cNvCxnSpPr>
            <a:cxnSpLocks/>
          </p:cNvCxnSpPr>
          <p:nvPr/>
        </p:nvCxnSpPr>
        <p:spPr>
          <a:xfrm>
            <a:off x="3945036" y="2379577"/>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 xmlns:a16="http://schemas.microsoft.com/office/drawing/2014/main" id="{B24C6FB8-CB10-414F-8714-35BF2E1560B1}"/>
              </a:ext>
            </a:extLst>
          </p:cNvPr>
          <p:cNvCxnSpPr>
            <a:cxnSpLocks/>
          </p:cNvCxnSpPr>
          <p:nvPr/>
        </p:nvCxnSpPr>
        <p:spPr>
          <a:xfrm>
            <a:off x="3945036" y="2744787"/>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 xmlns:a16="http://schemas.microsoft.com/office/drawing/2014/main" id="{5BC2CB23-F54C-427B-8B06-B3E7DB4C1F1E}"/>
              </a:ext>
            </a:extLst>
          </p:cNvPr>
          <p:cNvCxnSpPr>
            <a:cxnSpLocks/>
          </p:cNvCxnSpPr>
          <p:nvPr/>
        </p:nvCxnSpPr>
        <p:spPr>
          <a:xfrm>
            <a:off x="3955203" y="3074391"/>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 xmlns:a16="http://schemas.microsoft.com/office/drawing/2014/main" id="{0CABDCAA-BB0A-4BA2-8F20-012EAFBF06F5}"/>
              </a:ext>
            </a:extLst>
          </p:cNvPr>
          <p:cNvCxnSpPr>
            <a:cxnSpLocks/>
          </p:cNvCxnSpPr>
          <p:nvPr/>
        </p:nvCxnSpPr>
        <p:spPr>
          <a:xfrm>
            <a:off x="3944104" y="3422885"/>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 xmlns:a16="http://schemas.microsoft.com/office/drawing/2014/main" id="{FD2C7C88-9919-4962-B4B1-07DFC642F53F}"/>
              </a:ext>
            </a:extLst>
          </p:cNvPr>
          <p:cNvCxnSpPr>
            <a:cxnSpLocks/>
          </p:cNvCxnSpPr>
          <p:nvPr/>
        </p:nvCxnSpPr>
        <p:spPr>
          <a:xfrm>
            <a:off x="3944104" y="3725501"/>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 xmlns:a16="http://schemas.microsoft.com/office/drawing/2014/main" id="{D7F54219-12B0-4D26-9169-BAB1D67E0AFB}"/>
              </a:ext>
            </a:extLst>
          </p:cNvPr>
          <p:cNvCxnSpPr>
            <a:cxnSpLocks/>
          </p:cNvCxnSpPr>
          <p:nvPr/>
        </p:nvCxnSpPr>
        <p:spPr>
          <a:xfrm>
            <a:off x="3955203" y="4037490"/>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 xmlns:a16="http://schemas.microsoft.com/office/drawing/2014/main" id="{315D2235-FF18-49CB-803A-ADC905F125E1}"/>
              </a:ext>
            </a:extLst>
          </p:cNvPr>
          <p:cNvCxnSpPr>
            <a:cxnSpLocks/>
          </p:cNvCxnSpPr>
          <p:nvPr/>
        </p:nvCxnSpPr>
        <p:spPr>
          <a:xfrm>
            <a:off x="3955203" y="4343598"/>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 xmlns:a16="http://schemas.microsoft.com/office/drawing/2014/main" id="{C48E6F08-E407-47A6-A6F7-DBDE900502BE}"/>
              </a:ext>
            </a:extLst>
          </p:cNvPr>
          <p:cNvCxnSpPr>
            <a:cxnSpLocks/>
          </p:cNvCxnSpPr>
          <p:nvPr/>
        </p:nvCxnSpPr>
        <p:spPr>
          <a:xfrm>
            <a:off x="3951865" y="4968113"/>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 xmlns:a16="http://schemas.microsoft.com/office/drawing/2014/main" id="{B6E1D7D0-4A35-4EE4-99C7-CEED55F40F43}"/>
              </a:ext>
            </a:extLst>
          </p:cNvPr>
          <p:cNvCxnSpPr>
            <a:cxnSpLocks/>
          </p:cNvCxnSpPr>
          <p:nvPr/>
        </p:nvCxnSpPr>
        <p:spPr>
          <a:xfrm>
            <a:off x="3951865" y="6236815"/>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 xmlns:a16="http://schemas.microsoft.com/office/drawing/2014/main" id="{4AD11640-14A6-428D-8119-E0F9FDF036B5}"/>
              </a:ext>
            </a:extLst>
          </p:cNvPr>
          <p:cNvCxnSpPr>
            <a:cxnSpLocks/>
          </p:cNvCxnSpPr>
          <p:nvPr/>
        </p:nvCxnSpPr>
        <p:spPr>
          <a:xfrm>
            <a:off x="3943631" y="5597757"/>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 xmlns:a16="http://schemas.microsoft.com/office/drawing/2014/main" id="{A544AF56-D29D-4070-96B1-78910DAF23B9}"/>
              </a:ext>
            </a:extLst>
          </p:cNvPr>
          <p:cNvCxnSpPr>
            <a:cxnSpLocks/>
          </p:cNvCxnSpPr>
          <p:nvPr/>
        </p:nvCxnSpPr>
        <p:spPr>
          <a:xfrm>
            <a:off x="3951865" y="4668633"/>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 xmlns:a16="http://schemas.microsoft.com/office/drawing/2014/main" id="{47D7E846-3CBB-446E-8C08-F2282A03ECCF}"/>
              </a:ext>
            </a:extLst>
          </p:cNvPr>
          <p:cNvCxnSpPr>
            <a:cxnSpLocks/>
          </p:cNvCxnSpPr>
          <p:nvPr/>
        </p:nvCxnSpPr>
        <p:spPr>
          <a:xfrm>
            <a:off x="3956839" y="5282973"/>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 xmlns:a16="http://schemas.microsoft.com/office/drawing/2014/main" id="{42114585-064D-4D26-849E-45F5338708AD}"/>
              </a:ext>
            </a:extLst>
          </p:cNvPr>
          <p:cNvCxnSpPr>
            <a:cxnSpLocks/>
          </p:cNvCxnSpPr>
          <p:nvPr/>
        </p:nvCxnSpPr>
        <p:spPr>
          <a:xfrm>
            <a:off x="3955531" y="6542558"/>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 xmlns:a16="http://schemas.microsoft.com/office/drawing/2014/main" id="{A948BF6F-1E0E-4589-BCBC-39BD9E580977}"/>
              </a:ext>
            </a:extLst>
          </p:cNvPr>
          <p:cNvCxnSpPr>
            <a:cxnSpLocks/>
          </p:cNvCxnSpPr>
          <p:nvPr/>
        </p:nvCxnSpPr>
        <p:spPr>
          <a:xfrm>
            <a:off x="3953152" y="5907571"/>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sp>
        <p:nvSpPr>
          <p:cNvPr id="52" name="Rectangle 51">
            <a:extLst>
              <a:ext uri="{FF2B5EF4-FFF2-40B4-BE49-F238E27FC236}">
                <a16:creationId xmlns="" xmlns:a16="http://schemas.microsoft.com/office/drawing/2014/main" id="{0ABB8AD6-FE77-49D0-91F3-2D19BDC6E39D}"/>
              </a:ext>
            </a:extLst>
          </p:cNvPr>
          <p:cNvSpPr/>
          <p:nvPr/>
        </p:nvSpPr>
        <p:spPr>
          <a:xfrm>
            <a:off x="2238658" y="1502829"/>
            <a:ext cx="886781" cy="520142"/>
          </a:xfrm>
          <a:prstGeom prst="rect">
            <a:avLst/>
          </a:prstGeom>
        </p:spPr>
        <p:txBody>
          <a:bodyPr wrap="none">
            <a:spAutoFit/>
          </a:bodyPr>
          <a:lstStyle/>
          <a:p>
            <a:r>
              <a:rPr lang="en-GB" sz="1400" dirty="0">
                <a:latin typeface="Century Gothic" panose="020B0502020202020204" pitchFamily="34" charset="0"/>
              </a:rPr>
              <a:t>INHOUD</a:t>
            </a:r>
            <a:br>
              <a:rPr lang="en-GB" sz="1400" dirty="0">
                <a:latin typeface="Century Gothic" panose="020B0502020202020204" pitchFamily="34" charset="0"/>
              </a:rPr>
            </a:br>
            <a:endParaRPr lang="en-GB" dirty="0"/>
          </a:p>
        </p:txBody>
      </p:sp>
      <p:cxnSp>
        <p:nvCxnSpPr>
          <p:cNvPr id="35" name="Straight Connector 34">
            <a:extLst>
              <a:ext uri="{FF2B5EF4-FFF2-40B4-BE49-F238E27FC236}">
                <a16:creationId xmlns="" xmlns:a16="http://schemas.microsoft.com/office/drawing/2014/main" id="{D200436F-BF82-4CA5-8C4F-E2CB5448C116}"/>
              </a:ext>
            </a:extLst>
          </p:cNvPr>
          <p:cNvCxnSpPr>
            <a:cxnSpLocks/>
          </p:cNvCxnSpPr>
          <p:nvPr/>
        </p:nvCxnSpPr>
        <p:spPr>
          <a:xfrm>
            <a:off x="3951865" y="6884515"/>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 xmlns:a16="http://schemas.microsoft.com/office/drawing/2014/main" id="{ADAB781B-472F-42AD-BA9F-7284E97A1C3F}"/>
              </a:ext>
            </a:extLst>
          </p:cNvPr>
          <p:cNvCxnSpPr>
            <a:cxnSpLocks/>
          </p:cNvCxnSpPr>
          <p:nvPr/>
        </p:nvCxnSpPr>
        <p:spPr>
          <a:xfrm>
            <a:off x="375374" y="6871815"/>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197034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3">
            <a:extLst>
              <a:ext uri="{FF2B5EF4-FFF2-40B4-BE49-F238E27FC236}">
                <a16:creationId xmlns="" xmlns:a16="http://schemas.microsoft.com/office/drawing/2014/main" id="{31923456-6665-42AB-A327-1045806DB2A1}"/>
              </a:ext>
            </a:extLst>
          </p:cNvPr>
          <p:cNvGraphicFramePr>
            <a:graphicFrameLocks noGrp="1"/>
          </p:cNvGraphicFramePr>
          <p:nvPr>
            <p:extLst>
              <p:ext uri="{D42A27DB-BD31-4B8C-83A1-F6EECF244321}">
                <p14:modId xmlns:p14="http://schemas.microsoft.com/office/powerpoint/2010/main" val="2840024466"/>
              </p:ext>
            </p:extLst>
          </p:nvPr>
        </p:nvGraphicFramePr>
        <p:xfrm>
          <a:off x="346395" y="4441771"/>
          <a:ext cx="4505218" cy="2526994"/>
        </p:xfrm>
        <a:graphic>
          <a:graphicData uri="http://schemas.openxmlformats.org/drawingml/2006/table">
            <a:tbl>
              <a:tblPr firstRow="1" bandRow="1"/>
              <a:tblGrid>
                <a:gridCol w="1567696">
                  <a:extLst>
                    <a:ext uri="{9D8B030D-6E8A-4147-A177-3AD203B41FA5}">
                      <a16:colId xmlns="" xmlns:a16="http://schemas.microsoft.com/office/drawing/2014/main" val="20000"/>
                    </a:ext>
                  </a:extLst>
                </a:gridCol>
                <a:gridCol w="1411675">
                  <a:extLst>
                    <a:ext uri="{9D8B030D-6E8A-4147-A177-3AD203B41FA5}">
                      <a16:colId xmlns="" xmlns:a16="http://schemas.microsoft.com/office/drawing/2014/main" val="20001"/>
                    </a:ext>
                  </a:extLst>
                </a:gridCol>
                <a:gridCol w="1525847">
                  <a:extLst>
                    <a:ext uri="{9D8B030D-6E8A-4147-A177-3AD203B41FA5}">
                      <a16:colId xmlns="" xmlns:a16="http://schemas.microsoft.com/office/drawing/2014/main" val="1014106346"/>
                    </a:ext>
                  </a:extLst>
                </a:gridCol>
              </a:tblGrid>
              <a:tr h="263962">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3945925495"/>
                  </a:ext>
                </a:extLst>
              </a:tr>
              <a:tr h="169848">
                <a:tc rowSpan="5">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nl-NL" sz="700" dirty="0">
                          <a:latin typeface="Century Gothic" panose="020B0502020202020204" pitchFamily="34" charset="0"/>
                          <a:cs typeface="Arial" panose="020B0604020202020204" pitchFamily="34" charset="0"/>
                        </a:rPr>
                        <a:t>Stijlvolle gebogen architectonisch model. Gebouwd uit BS316 marine grade roestvrij staal en afgewerkt met glans zwart acryl trim. Moderne blauwe achtergrondverlichting.</a:t>
                      </a:r>
                      <a:br>
                        <a:rPr lang="nl-NL" sz="700" dirty="0">
                          <a:latin typeface="Century Gothic" panose="020B0502020202020204" pitchFamily="34" charset="0"/>
                          <a:cs typeface="Arial" panose="020B0604020202020204" pitchFamily="34" charset="0"/>
                        </a:rPr>
                      </a:br>
                      <a:endParaRPr lang="en-GB" sz="700" dirty="0">
                        <a:latin typeface="Century Gothic" panose="020B0502020202020204" pitchFamily="34" charset="0"/>
                        <a:cs typeface="Arial" panose="020B0604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PRIME6-PX-ABK</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 * beperkte connectiviteit</a:t>
                      </a:r>
                      <a:br>
                        <a:rPr lang="en-GB" sz="600" b="0" dirty="0">
                          <a:solidFill>
                            <a:schemeClr val="tx1"/>
                          </a:solidFill>
                          <a:latin typeface="Century Gothic" panose="020B0502020202020204" pitchFamily="34" charset="0"/>
                        </a:rPr>
                      </a:b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91458">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PRIME6-PX-ABK/3GE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95514">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PRIME6-PX-ABK/4GE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80344">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PRIME6-PX-AB/4GA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USA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58441541"/>
                  </a:ext>
                </a:extLst>
              </a:tr>
              <a:tr h="165432">
                <a:tc vMerge="1">
                  <a:txBody>
                    <a:bodyPr/>
                    <a:lstStyle/>
                    <a:p>
                      <a:endParaRPr lang="en-GB"/>
                    </a:p>
                  </a:txBody>
                  <a:tcPr/>
                </a:tc>
                <a:tc>
                  <a:txBody>
                    <a:bodyPr/>
                    <a:lstStyle/>
                    <a:p>
                      <a:pPr algn="l"/>
                      <a:r>
                        <a:rPr lang="en-GB" sz="600" b="0" dirty="0">
                          <a:solidFill>
                            <a:schemeClr val="tx1"/>
                          </a:solidFill>
                          <a:latin typeface="Century Gothic" panose="020B0502020202020204" pitchFamily="34" charset="0"/>
                        </a:rPr>
                        <a:t>PRIME6-PX-ABK/4GSA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Australië &amp; NZ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81669376"/>
                  </a:ext>
                </a:extLst>
              </a:tr>
            </a:tbl>
          </a:graphicData>
        </a:graphic>
      </p:graphicFrame>
      <p:sp>
        <p:nvSpPr>
          <p:cNvPr id="5" name="TextBox 4">
            <a:extLst>
              <a:ext uri="{FF2B5EF4-FFF2-40B4-BE49-F238E27FC236}">
                <a16:creationId xmlns="" xmlns:a16="http://schemas.microsoft.com/office/drawing/2014/main" id="{BF2B88ED-32CD-486C-A131-4473B326D3CC}"/>
              </a:ext>
            </a:extLst>
          </p:cNvPr>
          <p:cNvSpPr txBox="1"/>
          <p:nvPr/>
        </p:nvSpPr>
        <p:spPr>
          <a:xfrm>
            <a:off x="1016411" y="1319958"/>
            <a:ext cx="3291355" cy="282257"/>
          </a:xfrm>
          <a:prstGeom prst="rect">
            <a:avLst/>
          </a:prstGeom>
          <a:noFill/>
        </p:spPr>
        <p:txBody>
          <a:bodyPr wrap="square" rtlCol="0">
            <a:spAutoFit/>
          </a:bodyPr>
          <a:lstStyle/>
          <a:p>
            <a:pPr algn="ctr"/>
            <a:r>
              <a:rPr lang="en-GB" sz="1234" spc="453" dirty="0"/>
              <a:t>Advanced GSM Intercom</a:t>
            </a:r>
          </a:p>
        </p:txBody>
      </p:sp>
      <p:grpSp>
        <p:nvGrpSpPr>
          <p:cNvPr id="7" name="Group 6">
            <a:extLst>
              <a:ext uri="{FF2B5EF4-FFF2-40B4-BE49-F238E27FC236}">
                <a16:creationId xmlns="" xmlns:a16="http://schemas.microsoft.com/office/drawing/2014/main" id="{78C48F48-1029-489C-A93A-F28AD77D8EA9}"/>
              </a:ext>
            </a:extLst>
          </p:cNvPr>
          <p:cNvGrpSpPr/>
          <p:nvPr/>
        </p:nvGrpSpPr>
        <p:grpSpPr>
          <a:xfrm>
            <a:off x="433337" y="254810"/>
            <a:ext cx="4864341" cy="299372"/>
            <a:chOff x="433337" y="254810"/>
            <a:chExt cx="4864341" cy="299372"/>
          </a:xfrm>
        </p:grpSpPr>
        <p:pic>
          <p:nvPicPr>
            <p:cNvPr id="8" name="Picture 7">
              <a:extLst>
                <a:ext uri="{FF2B5EF4-FFF2-40B4-BE49-F238E27FC236}">
                  <a16:creationId xmlns="" xmlns:a16="http://schemas.microsoft.com/office/drawing/2014/main" id="{C1E44C55-2F18-4DCD-A901-BE6F2779F3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9" name="Straight Connector 8">
              <a:extLst>
                <a:ext uri="{FF2B5EF4-FFF2-40B4-BE49-F238E27FC236}">
                  <a16:creationId xmlns="" xmlns:a16="http://schemas.microsoft.com/office/drawing/2014/main" id="{0177BADE-3F6D-472A-9FB9-AE5DC628A485}"/>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 xmlns:a16="http://schemas.microsoft.com/office/drawing/2014/main" id="{8D145D71-A964-4C64-BACA-ABE182CA4D78}"/>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CELLCOM PROX</a:t>
              </a:r>
            </a:p>
          </p:txBody>
        </p:sp>
      </p:grpSp>
      <p:graphicFrame>
        <p:nvGraphicFramePr>
          <p:cNvPr id="15" name="Table 14">
            <a:extLst>
              <a:ext uri="{FF2B5EF4-FFF2-40B4-BE49-F238E27FC236}">
                <a16:creationId xmlns="" xmlns:a16="http://schemas.microsoft.com/office/drawing/2014/main" id="{A1C78F74-DB4D-4CA7-935C-DF8DA575267A}"/>
              </a:ext>
            </a:extLst>
          </p:cNvPr>
          <p:cNvGraphicFramePr>
            <a:graphicFrameLocks noGrp="1"/>
          </p:cNvGraphicFramePr>
          <p:nvPr>
            <p:extLst>
              <p:ext uri="{D42A27DB-BD31-4B8C-83A1-F6EECF244321}">
                <p14:modId xmlns:p14="http://schemas.microsoft.com/office/powerpoint/2010/main" val="4042691153"/>
              </p:ext>
            </p:extLst>
          </p:nvPr>
        </p:nvGraphicFramePr>
        <p:xfrm>
          <a:off x="331842" y="1842605"/>
          <a:ext cx="4505218" cy="2313806"/>
        </p:xfrm>
        <a:graphic>
          <a:graphicData uri="http://schemas.openxmlformats.org/drawingml/2006/table">
            <a:tbl>
              <a:tblPr firstRow="1" bandRow="1"/>
              <a:tblGrid>
                <a:gridCol w="1567696">
                  <a:extLst>
                    <a:ext uri="{9D8B030D-6E8A-4147-A177-3AD203B41FA5}">
                      <a16:colId xmlns="" xmlns:a16="http://schemas.microsoft.com/office/drawing/2014/main" val="20000"/>
                    </a:ext>
                  </a:extLst>
                </a:gridCol>
                <a:gridCol w="1411675">
                  <a:extLst>
                    <a:ext uri="{9D8B030D-6E8A-4147-A177-3AD203B41FA5}">
                      <a16:colId xmlns="" xmlns:a16="http://schemas.microsoft.com/office/drawing/2014/main" val="20001"/>
                    </a:ext>
                  </a:extLst>
                </a:gridCol>
                <a:gridCol w="1525847">
                  <a:extLst>
                    <a:ext uri="{9D8B030D-6E8A-4147-A177-3AD203B41FA5}">
                      <a16:colId xmlns="" xmlns:a16="http://schemas.microsoft.com/office/drawing/2014/main" val="1014106346"/>
                    </a:ext>
                  </a:extLst>
                </a:gridCol>
              </a:tblGrid>
              <a:tr h="1196159">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dirty="0">
                        <a:latin typeface="Century Gothic" panose="020B0502020202020204" pitchFamily="34" charset="0"/>
                        <a:cs typeface="Arial" panose="020B0604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3945925495"/>
                  </a:ext>
                </a:extLst>
              </a:tr>
              <a:tr h="183775">
                <a:tc rowSpan="5">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nl-NL" sz="700" dirty="0">
                          <a:latin typeface="Century Gothic" panose="020B0502020202020204" pitchFamily="34" charset="0"/>
                          <a:cs typeface="Arial" panose="020B0604020202020204" pitchFamily="34" charset="0"/>
                        </a:rPr>
                        <a:t>Stijlvolle gebogen architectonisch model. Gebouwd uit BS316 marine grade roestvrij staal en afgewerkt met glans zwart acryl trim. Moderne blauwe achtergrondverlichting.</a:t>
                      </a:r>
                    </a:p>
                    <a:p>
                      <a:pPr marL="0" marR="0" lvl="0" indent="0" algn="l" defTabSz="697401" rtl="0" eaLnBrk="1" fontAlgn="auto" latinLnBrk="0" hangingPunct="1">
                        <a:lnSpc>
                          <a:spcPct val="100000"/>
                        </a:lnSpc>
                        <a:spcBef>
                          <a:spcPts val="0"/>
                        </a:spcBef>
                        <a:spcAft>
                          <a:spcPts val="0"/>
                        </a:spcAft>
                        <a:buClrTx/>
                        <a:buSzTx/>
                        <a:buFontTx/>
                        <a:buNone/>
                        <a:tabLst/>
                        <a:defRPr/>
                      </a:pPr>
                      <a:r>
                        <a:rPr lang="nl-NL" sz="700" dirty="0">
                          <a:latin typeface="Century Gothic" panose="020B0502020202020204" pitchFamily="34" charset="0"/>
                          <a:cs typeface="Arial" panose="020B0604020202020204" pitchFamily="34" charset="0"/>
                        </a:rPr>
                        <a:t/>
                      </a:r>
                      <a:br>
                        <a:rPr lang="nl-NL" sz="700" dirty="0">
                          <a:latin typeface="Century Gothic" panose="020B0502020202020204" pitchFamily="34" charset="0"/>
                          <a:cs typeface="Arial" panose="020B0604020202020204" pitchFamily="34" charset="0"/>
                        </a:rPr>
                      </a:br>
                      <a:endParaRPr lang="en-GB" sz="700" baseline="0" dirty="0">
                        <a:latin typeface="Century Gothic" panose="020B0502020202020204" pitchFamily="34" charset="0"/>
                        <a:cs typeface="Arial" panose="020B0604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PRIME6-PX-AB</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 * beperkte connectiviteit</a:t>
                      </a:r>
                      <a:br>
                        <a:rPr lang="en-GB" sz="600" b="0" dirty="0">
                          <a:solidFill>
                            <a:schemeClr val="tx1"/>
                          </a:solidFill>
                          <a:latin typeface="Century Gothic" panose="020B0502020202020204" pitchFamily="34" charset="0"/>
                        </a:rPr>
                      </a:b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207157">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en-GB" sz="600" b="0" dirty="0">
                          <a:solidFill>
                            <a:schemeClr val="tx1"/>
                          </a:solidFill>
                          <a:latin typeface="Century Gothic" panose="020B0502020202020204" pitchFamily="34" charset="0"/>
                        </a:rPr>
                        <a:t>PRIME6-PX-AB/3GE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211546">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PRIME6-PX-AB/4GE</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Europa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95132">
                <a:tc vMerge="1">
                  <a:txBody>
                    <a:bodyPr/>
                    <a:lstStyle/>
                    <a:p>
                      <a:pPr algn="ct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GB" sz="600" b="0" dirty="0">
                          <a:solidFill>
                            <a:schemeClr val="tx1"/>
                          </a:solidFill>
                          <a:latin typeface="Century Gothic" panose="020B0502020202020204" pitchFamily="34" charset="0"/>
                        </a:rPr>
                        <a:t>PRIME6-PX-AB/4GA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USA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58441541"/>
                  </a:ext>
                </a:extLst>
              </a:tr>
              <a:tr h="178997">
                <a:tc vMerge="1">
                  <a:txBody>
                    <a:bodyPr/>
                    <a:lstStyle/>
                    <a:p>
                      <a:endParaRPr lang="en-GB"/>
                    </a:p>
                  </a:txBody>
                  <a:tcPr/>
                </a:tc>
                <a:tc>
                  <a:txBody>
                    <a:bodyPr/>
                    <a:lstStyle/>
                    <a:p>
                      <a:pPr algn="l"/>
                      <a:r>
                        <a:rPr lang="en-GB" sz="600" b="0" dirty="0">
                          <a:solidFill>
                            <a:schemeClr val="tx1"/>
                          </a:solidFill>
                          <a:latin typeface="Century Gothic" panose="020B0502020202020204" pitchFamily="34" charset="0"/>
                        </a:rPr>
                        <a:t>PRIME6-PX-AB/4GSA</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600" b="0" dirty="0">
                          <a:solidFill>
                            <a:schemeClr val="tx1"/>
                          </a:solidFill>
                          <a:latin typeface="Century Gothic" panose="020B0502020202020204" pitchFamily="34" charset="0"/>
                        </a:rPr>
                        <a:t>Australië &amp; NZ (beschikbaar binnenkort)</a:t>
                      </a:r>
                    </a:p>
                  </a:txBody>
                  <a:tcPr marL="71035" marR="71035" marT="34513" marB="34513">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81669376"/>
                  </a:ext>
                </a:extLst>
              </a:tr>
            </a:tbl>
          </a:graphicData>
        </a:graphic>
      </p:graphicFrame>
      <p:sp>
        <p:nvSpPr>
          <p:cNvPr id="16" name="Rectangle 15">
            <a:extLst>
              <a:ext uri="{FF2B5EF4-FFF2-40B4-BE49-F238E27FC236}">
                <a16:creationId xmlns="" xmlns:a16="http://schemas.microsoft.com/office/drawing/2014/main" id="{E3F9F4A6-7F16-4FEC-B1FC-BBA7EE527620}"/>
              </a:ext>
            </a:extLst>
          </p:cNvPr>
          <p:cNvSpPr/>
          <p:nvPr/>
        </p:nvSpPr>
        <p:spPr>
          <a:xfrm>
            <a:off x="331842" y="4215103"/>
            <a:ext cx="4710694" cy="207506"/>
          </a:xfrm>
          <a:prstGeom prst="rect">
            <a:avLst/>
          </a:prstGeom>
        </p:spPr>
        <p:txBody>
          <a:bodyPr wrap="square" lIns="69736" tIns="34868" rIns="69736" bIns="34868">
            <a:spAutoFit/>
          </a:bodyPr>
          <a:lstStyle/>
          <a:p>
            <a:pPr algn="ctr"/>
            <a:r>
              <a:rPr lang="en-GB" sz="891" spc="458" dirty="0">
                <a:solidFill>
                  <a:schemeClr val="bg1">
                    <a:lumMod val="50000"/>
                  </a:schemeClr>
                </a:solidFill>
                <a:latin typeface="Century Gothic" panose="020B0502020202020204" pitchFamily="34" charset="0"/>
              </a:rPr>
              <a:t>Architectural Prox Panel with Keypad</a:t>
            </a:r>
          </a:p>
        </p:txBody>
      </p:sp>
      <p:sp>
        <p:nvSpPr>
          <p:cNvPr id="17" name="Rectangle 16">
            <a:extLst>
              <a:ext uri="{FF2B5EF4-FFF2-40B4-BE49-F238E27FC236}">
                <a16:creationId xmlns="" xmlns:a16="http://schemas.microsoft.com/office/drawing/2014/main" id="{66C04ADB-B595-419F-B169-5F8CAE578590}"/>
              </a:ext>
            </a:extLst>
          </p:cNvPr>
          <p:cNvSpPr/>
          <p:nvPr/>
        </p:nvSpPr>
        <p:spPr>
          <a:xfrm>
            <a:off x="309089" y="1579548"/>
            <a:ext cx="4821348" cy="207506"/>
          </a:xfrm>
          <a:prstGeom prst="rect">
            <a:avLst/>
          </a:prstGeom>
        </p:spPr>
        <p:txBody>
          <a:bodyPr wrap="square" lIns="69736" tIns="34868" rIns="69736" bIns="34868">
            <a:spAutoFit/>
          </a:bodyPr>
          <a:lstStyle/>
          <a:p>
            <a:pPr algn="ctr"/>
            <a:r>
              <a:rPr lang="en-GB" sz="891" spc="411" dirty="0">
                <a:solidFill>
                  <a:schemeClr val="bg1">
                    <a:lumMod val="50000"/>
                  </a:schemeClr>
                </a:solidFill>
                <a:latin typeface="Century Gothic" panose="020B0502020202020204" pitchFamily="34" charset="0"/>
              </a:rPr>
              <a:t>Architectural Prox Panel</a:t>
            </a:r>
          </a:p>
        </p:txBody>
      </p:sp>
      <p:sp>
        <p:nvSpPr>
          <p:cNvPr id="19" name="Rectangle 18">
            <a:extLst>
              <a:ext uri="{FF2B5EF4-FFF2-40B4-BE49-F238E27FC236}">
                <a16:creationId xmlns="" xmlns:a16="http://schemas.microsoft.com/office/drawing/2014/main" id="{CA59FB99-8087-4CE1-816E-4FB5B6C483BF}"/>
              </a:ext>
            </a:extLst>
          </p:cNvPr>
          <p:cNvSpPr/>
          <p:nvPr/>
        </p:nvSpPr>
        <p:spPr>
          <a:xfrm>
            <a:off x="2756899" y="3015489"/>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endParaRPr lang="en-US" sz="1000" cap="none" spc="0" dirty="0">
              <a:ln/>
              <a:effectLst/>
              <a:latin typeface="Arial" panose="020B0604020202020204" pitchFamily="34" charset="0"/>
              <a:cs typeface="Arial" panose="020B0604020202020204" pitchFamily="34" charset="0"/>
            </a:endParaRPr>
          </a:p>
        </p:txBody>
      </p:sp>
      <p:sp>
        <p:nvSpPr>
          <p:cNvPr id="20" name="Rectangle 19">
            <a:extLst>
              <a:ext uri="{FF2B5EF4-FFF2-40B4-BE49-F238E27FC236}">
                <a16:creationId xmlns="" xmlns:a16="http://schemas.microsoft.com/office/drawing/2014/main" id="{04415AF4-EAF4-4AD1-AD1D-D7F4DF06E491}"/>
              </a:ext>
            </a:extLst>
          </p:cNvPr>
          <p:cNvSpPr/>
          <p:nvPr/>
        </p:nvSpPr>
        <p:spPr>
          <a:xfrm>
            <a:off x="2743200" y="3251802"/>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r>
              <a:rPr lang="en-US" sz="1200" b="1" dirty="0">
                <a:ln/>
                <a:solidFill>
                  <a:srgbClr val="0070C0"/>
                </a:solidFill>
                <a:latin typeface="Impact" panose="020B0806030902050204" pitchFamily="34" charset="0"/>
              </a:rPr>
              <a:t>3</a:t>
            </a:r>
            <a:r>
              <a:rPr lang="en-US" sz="1200" b="1" dirty="0">
                <a:ln/>
                <a:solidFill>
                  <a:schemeClr val="tx1">
                    <a:lumMod val="50000"/>
                    <a:lumOff val="50000"/>
                  </a:schemeClr>
                </a:solidFill>
                <a:latin typeface="Impact" panose="020B0806030902050204" pitchFamily="34" charset="0"/>
              </a:rPr>
              <a:t>G</a:t>
            </a:r>
          </a:p>
        </p:txBody>
      </p:sp>
      <p:sp>
        <p:nvSpPr>
          <p:cNvPr id="21" name="Rectangle 20">
            <a:extLst>
              <a:ext uri="{FF2B5EF4-FFF2-40B4-BE49-F238E27FC236}">
                <a16:creationId xmlns="" xmlns:a16="http://schemas.microsoft.com/office/drawing/2014/main" id="{D2D5C954-9988-46EE-B383-6F8FB3C827EC}"/>
              </a:ext>
            </a:extLst>
          </p:cNvPr>
          <p:cNvSpPr/>
          <p:nvPr/>
        </p:nvSpPr>
        <p:spPr>
          <a:xfrm>
            <a:off x="2743200" y="3473495"/>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22" name="Rectangle 21">
            <a:extLst>
              <a:ext uri="{FF2B5EF4-FFF2-40B4-BE49-F238E27FC236}">
                <a16:creationId xmlns="" xmlns:a16="http://schemas.microsoft.com/office/drawing/2014/main" id="{4A673101-39CB-496B-92A2-1D96BC33002B}"/>
              </a:ext>
            </a:extLst>
          </p:cNvPr>
          <p:cNvSpPr/>
          <p:nvPr/>
        </p:nvSpPr>
        <p:spPr>
          <a:xfrm>
            <a:off x="2743200" y="3679138"/>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rgbClr val="0070C0"/>
                </a:solidFill>
                <a:effectLst/>
                <a:latin typeface="Impact" panose="020B0806030902050204" pitchFamily="34" charset="0"/>
              </a:rPr>
              <a:t>3</a:t>
            </a:r>
            <a:r>
              <a:rPr lang="en-US" sz="1200" b="1" cap="none" spc="0" dirty="0">
                <a:ln/>
                <a:solidFill>
                  <a:schemeClr val="tx1">
                    <a:lumMod val="50000"/>
                    <a:lumOff val="50000"/>
                  </a:schemeClr>
                </a:solidFill>
                <a:effectLst/>
                <a:latin typeface="Impact" panose="020B0806030902050204" pitchFamily="34" charset="0"/>
              </a:rPr>
              <a:t>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23" name="Rectangle 22">
            <a:extLst>
              <a:ext uri="{FF2B5EF4-FFF2-40B4-BE49-F238E27FC236}">
                <a16:creationId xmlns="" xmlns:a16="http://schemas.microsoft.com/office/drawing/2014/main" id="{DCA24FD4-4FD7-45F3-A283-3980F576D936}"/>
              </a:ext>
            </a:extLst>
          </p:cNvPr>
          <p:cNvSpPr/>
          <p:nvPr/>
        </p:nvSpPr>
        <p:spPr>
          <a:xfrm>
            <a:off x="2743200" y="3898574"/>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rgbClr val="0070C0"/>
                </a:solidFill>
                <a:effectLst/>
                <a:latin typeface="Impact" panose="020B0806030902050204" pitchFamily="34" charset="0"/>
              </a:rPr>
              <a:t>3</a:t>
            </a:r>
            <a:r>
              <a:rPr lang="en-US" sz="1200" b="1" cap="none" spc="0" dirty="0">
                <a:ln/>
                <a:solidFill>
                  <a:schemeClr val="tx1">
                    <a:lumMod val="50000"/>
                    <a:lumOff val="50000"/>
                  </a:schemeClr>
                </a:solidFill>
                <a:effectLst/>
                <a:latin typeface="Impact" panose="020B0806030902050204" pitchFamily="34" charset="0"/>
              </a:rPr>
              <a:t>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26" name="Rectangle 25">
            <a:extLst>
              <a:ext uri="{FF2B5EF4-FFF2-40B4-BE49-F238E27FC236}">
                <a16:creationId xmlns="" xmlns:a16="http://schemas.microsoft.com/office/drawing/2014/main" id="{E35E39A6-D20F-4472-A7A2-53C928755D49}"/>
              </a:ext>
            </a:extLst>
          </p:cNvPr>
          <p:cNvSpPr/>
          <p:nvPr/>
        </p:nvSpPr>
        <p:spPr>
          <a:xfrm>
            <a:off x="2775090" y="5890660"/>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endParaRPr lang="en-US" sz="1000" cap="none" spc="0" dirty="0">
              <a:ln/>
              <a:effectLst/>
              <a:latin typeface="Arial" panose="020B0604020202020204" pitchFamily="34" charset="0"/>
              <a:cs typeface="Arial" panose="020B0604020202020204" pitchFamily="34" charset="0"/>
            </a:endParaRPr>
          </a:p>
        </p:txBody>
      </p:sp>
      <p:sp>
        <p:nvSpPr>
          <p:cNvPr id="27" name="Rectangle 26">
            <a:extLst>
              <a:ext uri="{FF2B5EF4-FFF2-40B4-BE49-F238E27FC236}">
                <a16:creationId xmlns="" xmlns:a16="http://schemas.microsoft.com/office/drawing/2014/main" id="{2DBAEB76-9BD7-495A-817E-56E0D4938250}"/>
              </a:ext>
            </a:extLst>
          </p:cNvPr>
          <p:cNvSpPr/>
          <p:nvPr/>
        </p:nvSpPr>
        <p:spPr>
          <a:xfrm>
            <a:off x="2756899" y="6108668"/>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r>
              <a:rPr lang="en-US" sz="1200" b="1" dirty="0">
                <a:ln/>
                <a:solidFill>
                  <a:srgbClr val="0070C0"/>
                </a:solidFill>
                <a:latin typeface="Impact" panose="020B0806030902050204" pitchFamily="34" charset="0"/>
              </a:rPr>
              <a:t>3</a:t>
            </a:r>
            <a:r>
              <a:rPr lang="en-US" sz="1200" b="1" dirty="0">
                <a:ln/>
                <a:solidFill>
                  <a:schemeClr val="tx1">
                    <a:lumMod val="50000"/>
                    <a:lumOff val="50000"/>
                  </a:schemeClr>
                </a:solidFill>
                <a:latin typeface="Impact" panose="020B0806030902050204" pitchFamily="34" charset="0"/>
              </a:rPr>
              <a:t>G</a:t>
            </a:r>
          </a:p>
        </p:txBody>
      </p:sp>
      <p:sp>
        <p:nvSpPr>
          <p:cNvPr id="28" name="Rectangle 27">
            <a:extLst>
              <a:ext uri="{FF2B5EF4-FFF2-40B4-BE49-F238E27FC236}">
                <a16:creationId xmlns="" xmlns:a16="http://schemas.microsoft.com/office/drawing/2014/main" id="{91FC7E16-D21B-4CA5-AB56-89F2C1975D2D}"/>
              </a:ext>
            </a:extLst>
          </p:cNvPr>
          <p:cNvSpPr/>
          <p:nvPr/>
        </p:nvSpPr>
        <p:spPr>
          <a:xfrm>
            <a:off x="2756899" y="6301375"/>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tx1">
                    <a:lumMod val="50000"/>
                    <a:lumOff val="50000"/>
                  </a:schemeClr>
                </a:solidFill>
                <a:effectLst/>
                <a:latin typeface="Impact" panose="020B0806030902050204" pitchFamily="34" charset="0"/>
              </a:rPr>
              <a:t>2G+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29" name="Rectangle 28">
            <a:extLst>
              <a:ext uri="{FF2B5EF4-FFF2-40B4-BE49-F238E27FC236}">
                <a16:creationId xmlns="" xmlns:a16="http://schemas.microsoft.com/office/drawing/2014/main" id="{BCF33A7C-FED7-4324-8183-515D42889C66}"/>
              </a:ext>
            </a:extLst>
          </p:cNvPr>
          <p:cNvSpPr/>
          <p:nvPr/>
        </p:nvSpPr>
        <p:spPr>
          <a:xfrm>
            <a:off x="2756899" y="6496667"/>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rgbClr val="0070C0"/>
                </a:solidFill>
                <a:effectLst/>
                <a:latin typeface="Impact" panose="020B0806030902050204" pitchFamily="34" charset="0"/>
              </a:rPr>
              <a:t>3</a:t>
            </a:r>
            <a:r>
              <a:rPr lang="en-US" sz="1200" b="1" cap="none" spc="0" dirty="0">
                <a:ln/>
                <a:solidFill>
                  <a:schemeClr val="tx1">
                    <a:lumMod val="50000"/>
                    <a:lumOff val="50000"/>
                  </a:schemeClr>
                </a:solidFill>
                <a:effectLst/>
                <a:latin typeface="Impact" panose="020B0806030902050204" pitchFamily="34" charset="0"/>
              </a:rPr>
              <a:t>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30" name="Rectangle 29">
            <a:extLst>
              <a:ext uri="{FF2B5EF4-FFF2-40B4-BE49-F238E27FC236}">
                <a16:creationId xmlns="" xmlns:a16="http://schemas.microsoft.com/office/drawing/2014/main" id="{3F5F090A-1DA1-4654-B1C5-0B9DC810BDDB}"/>
              </a:ext>
            </a:extLst>
          </p:cNvPr>
          <p:cNvSpPr/>
          <p:nvPr/>
        </p:nvSpPr>
        <p:spPr>
          <a:xfrm>
            <a:off x="2756899" y="6673733"/>
            <a:ext cx="612052"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rgbClr val="0070C0"/>
                </a:solidFill>
                <a:effectLst/>
                <a:latin typeface="Impact" panose="020B0806030902050204" pitchFamily="34" charset="0"/>
              </a:rPr>
              <a:t>3</a:t>
            </a:r>
            <a:r>
              <a:rPr lang="en-US" sz="1200" b="1" cap="none" spc="0" dirty="0">
                <a:ln/>
                <a:solidFill>
                  <a:schemeClr val="tx1">
                    <a:lumMod val="50000"/>
                    <a:lumOff val="50000"/>
                  </a:schemeClr>
                </a:solidFill>
                <a:effectLst/>
                <a:latin typeface="Impact" panose="020B0806030902050204" pitchFamily="34" charset="0"/>
              </a:rPr>
              <a:t>G+</a:t>
            </a:r>
            <a:r>
              <a:rPr lang="en-US" sz="1200" b="1" dirty="0">
                <a:ln/>
                <a:solidFill>
                  <a:srgbClr val="E60000"/>
                </a:solidFill>
                <a:latin typeface="Impact" panose="020B0806030902050204" pitchFamily="34" charset="0"/>
              </a:rPr>
              <a:t>4</a:t>
            </a:r>
            <a:r>
              <a:rPr lang="en-US" sz="1200" b="1" dirty="0">
                <a:ln/>
                <a:solidFill>
                  <a:schemeClr val="tx1">
                    <a:lumMod val="50000"/>
                    <a:lumOff val="50000"/>
                  </a:schemeClr>
                </a:solidFill>
                <a:latin typeface="Impact" panose="020B0806030902050204" pitchFamily="34" charset="0"/>
              </a:rPr>
              <a:t>G</a:t>
            </a:r>
          </a:p>
        </p:txBody>
      </p:sp>
      <p:sp>
        <p:nvSpPr>
          <p:cNvPr id="35" name="TextBox 34">
            <a:extLst>
              <a:ext uri="{FF2B5EF4-FFF2-40B4-BE49-F238E27FC236}">
                <a16:creationId xmlns="" xmlns:a16="http://schemas.microsoft.com/office/drawing/2014/main" id="{3E0CF9BC-3722-424A-80E6-4D3A7D1B5393}"/>
              </a:ext>
            </a:extLst>
          </p:cNvPr>
          <p:cNvSpPr txBox="1"/>
          <p:nvPr/>
        </p:nvSpPr>
        <p:spPr>
          <a:xfrm>
            <a:off x="1326627" y="879850"/>
            <a:ext cx="2670924" cy="584775"/>
          </a:xfrm>
          <a:prstGeom prst="rect">
            <a:avLst/>
          </a:prstGeom>
          <a:noFill/>
        </p:spPr>
        <p:txBody>
          <a:bodyPr wrap="none" rtlCol="0">
            <a:spAutoFit/>
          </a:bodyPr>
          <a:lstStyle/>
          <a:p>
            <a:pPr algn="ctr"/>
            <a:r>
              <a:rPr lang="en-GB" sz="3200" dirty="0">
                <a:effectLst>
                  <a:outerShdw blurRad="38100" dist="38100" dir="2700000" algn="tl">
                    <a:srgbClr val="000000">
                      <a:alpha val="43137"/>
                    </a:srgbClr>
                  </a:outerShdw>
                </a:effectLst>
                <a:latin typeface="Century Gothic" panose="020B0502020202020204" pitchFamily="34" charset="0"/>
              </a:rPr>
              <a:t>cellcom</a:t>
            </a:r>
            <a:r>
              <a:rPr lang="en-GB" sz="3200" dirty="0">
                <a:solidFill>
                  <a:srgbClr val="C00000"/>
                </a:solidFill>
                <a:effectLst>
                  <a:outerShdw blurRad="38100" dist="38100" dir="2700000" algn="tl">
                    <a:srgbClr val="000000">
                      <a:alpha val="43137"/>
                    </a:srgbClr>
                  </a:outerShdw>
                </a:effectLst>
                <a:latin typeface="Century Gothic" panose="020B0502020202020204" pitchFamily="34" charset="0"/>
              </a:rPr>
              <a:t>prox</a:t>
            </a:r>
            <a:endParaRPr lang="en-GB" sz="3200" dirty="0">
              <a:effectLst>
                <a:outerShdw blurRad="38100" dist="38100" dir="2700000" algn="tl">
                  <a:srgbClr val="000000">
                    <a:alpha val="43137"/>
                  </a:srgbClr>
                </a:outerShdw>
              </a:effectLst>
              <a:latin typeface="Century Gothic" panose="020B0502020202020204" pitchFamily="34" charset="0"/>
            </a:endParaRPr>
          </a:p>
        </p:txBody>
      </p:sp>
      <p:pic>
        <p:nvPicPr>
          <p:cNvPr id="3" name="Picture 2">
            <a:extLst>
              <a:ext uri="{FF2B5EF4-FFF2-40B4-BE49-F238E27FC236}">
                <a16:creationId xmlns="" xmlns:a16="http://schemas.microsoft.com/office/drawing/2014/main" id="{5E4B8586-2949-466C-9576-1F11F6FAB7A3}"/>
              </a:ext>
            </a:extLst>
          </p:cNvPr>
          <p:cNvPicPr>
            <a:picLocks noChangeAspect="1"/>
          </p:cNvPicPr>
          <p:nvPr/>
        </p:nvPicPr>
        <p:blipFill rotWithShape="1">
          <a:blip r:embed="rId3">
            <a:biLevel thresh="75000"/>
          </a:blip>
          <a:srcRect l="16818" t="7496" r="28185" b="5475"/>
          <a:stretch/>
        </p:blipFill>
        <p:spPr>
          <a:xfrm>
            <a:off x="2345708" y="4567548"/>
            <a:ext cx="1962058" cy="1364054"/>
          </a:xfrm>
          <a:prstGeom prst="rect">
            <a:avLst/>
          </a:prstGeom>
        </p:spPr>
      </p:pic>
      <p:pic>
        <p:nvPicPr>
          <p:cNvPr id="6" name="Picture 5">
            <a:extLst>
              <a:ext uri="{FF2B5EF4-FFF2-40B4-BE49-F238E27FC236}">
                <a16:creationId xmlns="" xmlns:a16="http://schemas.microsoft.com/office/drawing/2014/main" id="{27FF5EA1-693F-4D4E-B6BB-49CF32557FE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5448" t="8569" r="36108" b="5226"/>
          <a:stretch/>
        </p:blipFill>
        <p:spPr>
          <a:xfrm>
            <a:off x="505630" y="4553097"/>
            <a:ext cx="831055" cy="1242362"/>
          </a:xfrm>
          <a:prstGeom prst="rect">
            <a:avLst/>
          </a:prstGeom>
        </p:spPr>
      </p:pic>
      <p:pic>
        <p:nvPicPr>
          <p:cNvPr id="11" name="Picture 10">
            <a:extLst>
              <a:ext uri="{FF2B5EF4-FFF2-40B4-BE49-F238E27FC236}">
                <a16:creationId xmlns="" xmlns:a16="http://schemas.microsoft.com/office/drawing/2014/main" id="{266F02A0-4271-4EAB-9F59-1A8A57D34780}"/>
              </a:ext>
            </a:extLst>
          </p:cNvPr>
          <p:cNvPicPr>
            <a:picLocks noChangeAspect="1"/>
          </p:cNvPicPr>
          <p:nvPr/>
        </p:nvPicPr>
        <p:blipFill rotWithShape="1">
          <a:blip r:embed="rId6">
            <a:biLevel thresh="75000"/>
          </a:blip>
          <a:srcRect l="36536" t="22224" r="31738" b="21349"/>
          <a:stretch/>
        </p:blipFill>
        <p:spPr>
          <a:xfrm>
            <a:off x="2186437" y="1683301"/>
            <a:ext cx="1980280" cy="1547398"/>
          </a:xfrm>
          <a:prstGeom prst="rect">
            <a:avLst/>
          </a:prstGeom>
        </p:spPr>
      </p:pic>
      <p:pic>
        <p:nvPicPr>
          <p:cNvPr id="13" name="Picture 12">
            <a:extLst>
              <a:ext uri="{FF2B5EF4-FFF2-40B4-BE49-F238E27FC236}">
                <a16:creationId xmlns="" xmlns:a16="http://schemas.microsoft.com/office/drawing/2014/main" id="{1B382ACF-E4E7-492A-B5AF-8C0964459EE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31086" t="14300" r="36868" b="6395"/>
          <a:stretch/>
        </p:blipFill>
        <p:spPr>
          <a:xfrm>
            <a:off x="587798" y="1876826"/>
            <a:ext cx="678620" cy="1119618"/>
          </a:xfrm>
          <a:prstGeom prst="rect">
            <a:avLst/>
          </a:prstGeom>
        </p:spPr>
      </p:pic>
      <p:grpSp>
        <p:nvGrpSpPr>
          <p:cNvPr id="32" name="Group 31">
            <a:extLst>
              <a:ext uri="{FF2B5EF4-FFF2-40B4-BE49-F238E27FC236}">
                <a16:creationId xmlns="" xmlns:a16="http://schemas.microsoft.com/office/drawing/2014/main" id="{0923A04E-885A-45CE-8E0A-AA8BF402A587}"/>
              </a:ext>
            </a:extLst>
          </p:cNvPr>
          <p:cNvGrpSpPr/>
          <p:nvPr/>
        </p:nvGrpSpPr>
        <p:grpSpPr>
          <a:xfrm>
            <a:off x="-146132" y="7209698"/>
            <a:ext cx="5041982" cy="233315"/>
            <a:chOff x="-146132" y="7235825"/>
            <a:chExt cx="5041982" cy="233315"/>
          </a:xfrm>
        </p:grpSpPr>
        <p:cxnSp>
          <p:nvCxnSpPr>
            <p:cNvPr id="33" name="Straight Connector 32">
              <a:extLst>
                <a:ext uri="{FF2B5EF4-FFF2-40B4-BE49-F238E27FC236}">
                  <a16:creationId xmlns="" xmlns:a16="http://schemas.microsoft.com/office/drawing/2014/main" id="{68FAA773-6367-4241-B4B1-B126754B1209}"/>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 xmlns:a16="http://schemas.microsoft.com/office/drawing/2014/main" id="{9884F5DC-3354-49E2-B274-228809C44E8C}"/>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25</a:t>
              </a:r>
            </a:p>
          </p:txBody>
        </p:sp>
      </p:grpSp>
      <p:pic>
        <p:nvPicPr>
          <p:cNvPr id="36" name="Picture 35">
            <a:extLst>
              <a:ext uri="{FF2B5EF4-FFF2-40B4-BE49-F238E27FC236}">
                <a16:creationId xmlns="" xmlns:a16="http://schemas.microsoft.com/office/drawing/2014/main" id="{76FDAB77-F9E1-4DEC-B130-DE66CA2F60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60933" y="2054436"/>
            <a:ext cx="557031" cy="1011938"/>
          </a:xfrm>
          <a:prstGeom prst="rect">
            <a:avLst/>
          </a:prstGeom>
        </p:spPr>
      </p:pic>
      <p:pic>
        <p:nvPicPr>
          <p:cNvPr id="37" name="Picture 36">
            <a:extLst>
              <a:ext uri="{FF2B5EF4-FFF2-40B4-BE49-F238E27FC236}">
                <a16:creationId xmlns="" xmlns:a16="http://schemas.microsoft.com/office/drawing/2014/main" id="{6F3160C2-4772-4A5A-8C58-AE17D3AC4E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60932" y="4655944"/>
            <a:ext cx="557031" cy="1011938"/>
          </a:xfrm>
          <a:prstGeom prst="rect">
            <a:avLst/>
          </a:prstGeom>
        </p:spPr>
      </p:pic>
      <p:grpSp>
        <p:nvGrpSpPr>
          <p:cNvPr id="38" name="Group 37">
            <a:extLst>
              <a:ext uri="{FF2B5EF4-FFF2-40B4-BE49-F238E27FC236}">
                <a16:creationId xmlns="" xmlns:a16="http://schemas.microsoft.com/office/drawing/2014/main" id="{F004D940-86E4-4AC4-82E5-5ED86848D7BA}"/>
              </a:ext>
            </a:extLst>
          </p:cNvPr>
          <p:cNvGrpSpPr/>
          <p:nvPr/>
        </p:nvGrpSpPr>
        <p:grpSpPr>
          <a:xfrm>
            <a:off x="317886" y="699820"/>
            <a:ext cx="969320" cy="877098"/>
            <a:chOff x="317886" y="699820"/>
            <a:chExt cx="969320" cy="877098"/>
          </a:xfrm>
        </p:grpSpPr>
        <p:pic>
          <p:nvPicPr>
            <p:cNvPr id="39" name="Picture 38">
              <a:extLst>
                <a:ext uri="{FF2B5EF4-FFF2-40B4-BE49-F238E27FC236}">
                  <a16:creationId xmlns="" xmlns:a16="http://schemas.microsoft.com/office/drawing/2014/main" id="{3B81D2EA-A5BD-4C2B-8332-BE8EC719CE5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8317" y="699820"/>
              <a:ext cx="877098" cy="877098"/>
            </a:xfrm>
            <a:prstGeom prst="rect">
              <a:avLst/>
            </a:prstGeom>
          </p:spPr>
        </p:pic>
        <p:sp>
          <p:nvSpPr>
            <p:cNvPr id="41" name="Oval 40">
              <a:extLst>
                <a:ext uri="{FF2B5EF4-FFF2-40B4-BE49-F238E27FC236}">
                  <a16:creationId xmlns="" xmlns:a16="http://schemas.microsoft.com/office/drawing/2014/main" id="{0C1032BD-1304-46F3-B7F5-80C5054458C4}"/>
                </a:ext>
              </a:extLst>
            </p:cNvPr>
            <p:cNvSpPr/>
            <p:nvPr/>
          </p:nvSpPr>
          <p:spPr>
            <a:xfrm>
              <a:off x="484481" y="809928"/>
              <a:ext cx="644770" cy="644400"/>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 xmlns:a16="http://schemas.microsoft.com/office/drawing/2014/main" id="{2F597358-298C-4435-855F-EF23ADEC140A}"/>
                </a:ext>
              </a:extLst>
            </p:cNvPr>
            <p:cNvSpPr/>
            <p:nvPr/>
          </p:nvSpPr>
          <p:spPr>
            <a:xfrm rot="20615917">
              <a:off x="317886" y="967771"/>
              <a:ext cx="969320" cy="338554"/>
            </a:xfrm>
            <a:prstGeom prst="rect">
              <a:avLst/>
            </a:prstGeom>
          </p:spPr>
          <p:txBody>
            <a:bodyPr wrap="square">
              <a:spAutoFit/>
            </a:bodyPr>
            <a:lstStyle/>
            <a:p>
              <a:pPr algn="ctr"/>
              <a:r>
                <a:rPr lang="en-GB" sz="800" b="1" dirty="0">
                  <a:solidFill>
                    <a:schemeClr val="bg1"/>
                  </a:solidFill>
                  <a:effectLst>
                    <a:outerShdw blurRad="38100" dist="38100" dir="2700000" algn="tl">
                      <a:srgbClr val="000000">
                        <a:alpha val="43137"/>
                      </a:srgbClr>
                    </a:outerShdw>
                  </a:effectLst>
                  <a:latin typeface="Century Gothic" panose="020B0502020202020204" pitchFamily="34" charset="0"/>
                </a:rPr>
                <a:t>beschikbaar binnenkort</a:t>
              </a:r>
              <a:endParaRPr lang="en-GB" sz="14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848896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Shape 32">
            <a:extLst>
              <a:ext uri="{FF2B5EF4-FFF2-40B4-BE49-F238E27FC236}">
                <a16:creationId xmlns="" xmlns:a16="http://schemas.microsoft.com/office/drawing/2014/main" id="{3858FA15-53AA-4435-9965-DEFC8E8849E3}"/>
              </a:ext>
            </a:extLst>
          </p:cNvPr>
          <p:cNvSpPr/>
          <p:nvPr/>
        </p:nvSpPr>
        <p:spPr>
          <a:xfrm>
            <a:off x="1844703" y="4055164"/>
            <a:ext cx="2266121" cy="167267"/>
          </a:xfrm>
          <a:custGeom>
            <a:avLst/>
            <a:gdLst>
              <a:gd name="connsiteX0" fmla="*/ 0 w 2266121"/>
              <a:gd name="connsiteY0" fmla="*/ 0 h 167267"/>
              <a:gd name="connsiteX1" fmla="*/ 286247 w 2266121"/>
              <a:gd name="connsiteY1" fmla="*/ 143123 h 167267"/>
              <a:gd name="connsiteX2" fmla="*/ 659958 w 2266121"/>
              <a:gd name="connsiteY2" fmla="*/ 79513 h 167267"/>
              <a:gd name="connsiteX3" fmla="*/ 850789 w 2266121"/>
              <a:gd name="connsiteY3" fmla="*/ 55659 h 167267"/>
              <a:gd name="connsiteX4" fmla="*/ 1073426 w 2266121"/>
              <a:gd name="connsiteY4" fmla="*/ 119269 h 167267"/>
              <a:gd name="connsiteX5" fmla="*/ 1272208 w 2266121"/>
              <a:gd name="connsiteY5" fmla="*/ 55659 h 167267"/>
              <a:gd name="connsiteX6" fmla="*/ 1637968 w 2266121"/>
              <a:gd name="connsiteY6" fmla="*/ 135172 h 167267"/>
              <a:gd name="connsiteX7" fmla="*/ 1852654 w 2266121"/>
              <a:gd name="connsiteY7" fmla="*/ 166977 h 167267"/>
              <a:gd name="connsiteX8" fmla="*/ 2099144 w 2266121"/>
              <a:gd name="connsiteY8" fmla="*/ 119269 h 167267"/>
              <a:gd name="connsiteX9" fmla="*/ 2266121 w 2266121"/>
              <a:gd name="connsiteY9" fmla="*/ 159026 h 16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6121" h="167267">
                <a:moveTo>
                  <a:pt x="0" y="0"/>
                </a:moveTo>
                <a:cubicBezTo>
                  <a:pt x="88127" y="64935"/>
                  <a:pt x="176254" y="129871"/>
                  <a:pt x="286247" y="143123"/>
                </a:cubicBezTo>
                <a:cubicBezTo>
                  <a:pt x="396240" y="156375"/>
                  <a:pt x="565868" y="94090"/>
                  <a:pt x="659958" y="79513"/>
                </a:cubicBezTo>
                <a:cubicBezTo>
                  <a:pt x="754048" y="64936"/>
                  <a:pt x="781878" y="49033"/>
                  <a:pt x="850789" y="55659"/>
                </a:cubicBezTo>
                <a:cubicBezTo>
                  <a:pt x="919700" y="62285"/>
                  <a:pt x="1003190" y="119269"/>
                  <a:pt x="1073426" y="119269"/>
                </a:cubicBezTo>
                <a:cubicBezTo>
                  <a:pt x="1143662" y="119269"/>
                  <a:pt x="1178118" y="53009"/>
                  <a:pt x="1272208" y="55659"/>
                </a:cubicBezTo>
                <a:cubicBezTo>
                  <a:pt x="1366298" y="58310"/>
                  <a:pt x="1541227" y="116619"/>
                  <a:pt x="1637968" y="135172"/>
                </a:cubicBezTo>
                <a:cubicBezTo>
                  <a:pt x="1734709" y="153725"/>
                  <a:pt x="1775791" y="169628"/>
                  <a:pt x="1852654" y="166977"/>
                </a:cubicBezTo>
                <a:cubicBezTo>
                  <a:pt x="1929517" y="164327"/>
                  <a:pt x="2030233" y="120594"/>
                  <a:pt x="2099144" y="119269"/>
                </a:cubicBezTo>
                <a:cubicBezTo>
                  <a:pt x="2168055" y="117944"/>
                  <a:pt x="2217088" y="138485"/>
                  <a:pt x="2266121" y="159026"/>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 xmlns:a16="http://schemas.microsoft.com/office/drawing/2014/main" id="{4D065131-9312-45BB-B011-F0613350C856}"/>
              </a:ext>
            </a:extLst>
          </p:cNvPr>
          <p:cNvSpPr txBox="1"/>
          <p:nvPr/>
        </p:nvSpPr>
        <p:spPr>
          <a:xfrm>
            <a:off x="1048037" y="1331513"/>
            <a:ext cx="3291355" cy="662104"/>
          </a:xfrm>
          <a:prstGeom prst="rect">
            <a:avLst/>
          </a:prstGeom>
          <a:noFill/>
        </p:spPr>
        <p:txBody>
          <a:bodyPr wrap="square" rtlCol="0">
            <a:spAutoFit/>
          </a:bodyPr>
          <a:lstStyle/>
          <a:p>
            <a:pPr algn="ctr"/>
            <a:r>
              <a:rPr lang="en-GB" sz="1234" spc="453" dirty="0"/>
              <a:t>Slaaf apparaten</a:t>
            </a:r>
          </a:p>
          <a:p>
            <a:pPr algn="ctr"/>
            <a:r>
              <a:rPr lang="en-GB" sz="1234" spc="453" dirty="0"/>
              <a:t/>
            </a:r>
            <a:br>
              <a:rPr lang="en-GB" sz="1234" spc="453" dirty="0"/>
            </a:br>
            <a:endParaRPr lang="en-GB" sz="1234" spc="453" dirty="0"/>
          </a:p>
        </p:txBody>
      </p:sp>
      <p:grpSp>
        <p:nvGrpSpPr>
          <p:cNvPr id="6" name="Group 5">
            <a:extLst>
              <a:ext uri="{FF2B5EF4-FFF2-40B4-BE49-F238E27FC236}">
                <a16:creationId xmlns="" xmlns:a16="http://schemas.microsoft.com/office/drawing/2014/main" id="{D92D63EC-3FD1-4B89-9B12-DE2748646740}"/>
              </a:ext>
            </a:extLst>
          </p:cNvPr>
          <p:cNvGrpSpPr/>
          <p:nvPr/>
        </p:nvGrpSpPr>
        <p:grpSpPr>
          <a:xfrm>
            <a:off x="433337" y="254810"/>
            <a:ext cx="4864341" cy="299372"/>
            <a:chOff x="433337" y="254810"/>
            <a:chExt cx="4864341" cy="299372"/>
          </a:xfrm>
        </p:grpSpPr>
        <p:pic>
          <p:nvPicPr>
            <p:cNvPr id="7" name="Picture 6">
              <a:extLst>
                <a:ext uri="{FF2B5EF4-FFF2-40B4-BE49-F238E27FC236}">
                  <a16:creationId xmlns="" xmlns:a16="http://schemas.microsoft.com/office/drawing/2014/main" id="{81B84C1F-9D1D-47AE-B7A9-E9682637CA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8" name="Straight Connector 7">
              <a:extLst>
                <a:ext uri="{FF2B5EF4-FFF2-40B4-BE49-F238E27FC236}">
                  <a16:creationId xmlns="" xmlns:a16="http://schemas.microsoft.com/office/drawing/2014/main" id="{C138FCC2-64F6-4FC3-9FA6-298A026EF18B}"/>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 xmlns:a16="http://schemas.microsoft.com/office/drawing/2014/main" id="{C5D1C599-CC6D-46D4-8566-8F57E7A0CBE5}"/>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CELLCOM PRIME</a:t>
              </a:r>
            </a:p>
          </p:txBody>
        </p:sp>
      </p:grpSp>
      <p:pic>
        <p:nvPicPr>
          <p:cNvPr id="14" name="Picture 13">
            <a:extLst>
              <a:ext uri="{FF2B5EF4-FFF2-40B4-BE49-F238E27FC236}">
                <a16:creationId xmlns="" xmlns:a16="http://schemas.microsoft.com/office/drawing/2014/main" id="{C51163C7-FA2E-4168-9498-4FF58A674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94204" y="4720321"/>
            <a:ext cx="1054259" cy="342553"/>
          </a:xfrm>
          <a:prstGeom prst="rect">
            <a:avLst/>
          </a:prstGeom>
        </p:spPr>
      </p:pic>
      <p:pic>
        <p:nvPicPr>
          <p:cNvPr id="15" name="Picture 14">
            <a:extLst>
              <a:ext uri="{FF2B5EF4-FFF2-40B4-BE49-F238E27FC236}">
                <a16:creationId xmlns="" xmlns:a16="http://schemas.microsoft.com/office/drawing/2014/main" id="{2EC982CF-FE3D-48FD-B67F-231759C0E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768243" y="4712857"/>
            <a:ext cx="1054259" cy="342553"/>
          </a:xfrm>
          <a:prstGeom prst="rect">
            <a:avLst/>
          </a:prstGeom>
        </p:spPr>
      </p:pic>
      <p:pic>
        <p:nvPicPr>
          <p:cNvPr id="16" name="Picture 15">
            <a:extLst>
              <a:ext uri="{FF2B5EF4-FFF2-40B4-BE49-F238E27FC236}">
                <a16:creationId xmlns="" xmlns:a16="http://schemas.microsoft.com/office/drawing/2014/main" id="{5E8811D2-1056-4A24-9F99-AA7C8BCDB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723252" y="4720321"/>
            <a:ext cx="1054259" cy="342553"/>
          </a:xfrm>
          <a:prstGeom prst="rect">
            <a:avLst/>
          </a:prstGeom>
        </p:spPr>
      </p:pic>
      <p:pic>
        <p:nvPicPr>
          <p:cNvPr id="21" name="Picture 20">
            <a:extLst>
              <a:ext uri="{FF2B5EF4-FFF2-40B4-BE49-F238E27FC236}">
                <a16:creationId xmlns="" xmlns:a16="http://schemas.microsoft.com/office/drawing/2014/main" id="{6BE137AB-B382-4361-8D51-6C203E19528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4" b="92846" l="9885" r="89994">
                        <a14:foregroundMark x1="62887" y1="90016" x2="80958" y2="90016"/>
                        <a14:foregroundMark x1="74469" y1="92846" x2="72711" y2="92118"/>
                        <a14:foregroundMark x1="39842" y1="47939" x2="51122" y2="62045"/>
                        <a14:foregroundMark x1="51122" y1="62045" x2="40691" y2="67664"/>
                        <a14:foregroundMark x1="48575" y1="49434" x2="57247" y2="51819"/>
                        <a14:foregroundMark x1="58399" y1="56629" x2="57247" y2="72433"/>
                        <a14:foregroundMark x1="57247" y1="72433" x2="57247" y2="72433"/>
                        <a14:foregroundMark x1="41358" y1="54689" x2="42086" y2="67664"/>
                        <a14:foregroundMark x1="42086" y1="67664" x2="51425" y2="69442"/>
                      </a14:backgroundRemoval>
                    </a14:imgEffect>
                  </a14:imgLayer>
                </a14:imgProps>
              </a:ext>
              <a:ext uri="{28A0092B-C50C-407E-A947-70E740481C1C}">
                <a14:useLocalDpi xmlns:a14="http://schemas.microsoft.com/office/drawing/2010/main" val="0"/>
              </a:ext>
            </a:extLst>
          </a:blip>
          <a:stretch>
            <a:fillRect/>
          </a:stretch>
        </p:blipFill>
        <p:spPr>
          <a:xfrm>
            <a:off x="3760316" y="3149846"/>
            <a:ext cx="950812" cy="1426218"/>
          </a:xfrm>
          <a:prstGeom prst="rect">
            <a:avLst/>
          </a:prstGeom>
        </p:spPr>
      </p:pic>
      <p:pic>
        <p:nvPicPr>
          <p:cNvPr id="22" name="Picture 21">
            <a:extLst>
              <a:ext uri="{FF2B5EF4-FFF2-40B4-BE49-F238E27FC236}">
                <a16:creationId xmlns="" xmlns:a16="http://schemas.microsoft.com/office/drawing/2014/main" id="{7B9AC211-A0AB-4939-BE30-BADBA6205CE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4" b="92846" l="9885" r="89994">
                        <a14:foregroundMark x1="62887" y1="90016" x2="80958" y2="90016"/>
                        <a14:foregroundMark x1="74469" y1="92846" x2="72711" y2="92118"/>
                        <a14:foregroundMark x1="39842" y1="47939" x2="51122" y2="62045"/>
                        <a14:foregroundMark x1="51122" y1="62045" x2="40691" y2="67664"/>
                        <a14:foregroundMark x1="48575" y1="49434" x2="57247" y2="51819"/>
                        <a14:foregroundMark x1="58399" y1="56629" x2="57247" y2="72433"/>
                        <a14:foregroundMark x1="57247" y1="72433" x2="57247" y2="72433"/>
                        <a14:foregroundMark x1="41358" y1="54689" x2="42086" y2="67664"/>
                        <a14:foregroundMark x1="42086" y1="67664" x2="51425" y2="69442"/>
                      </a14:backgroundRemoval>
                    </a14:imgEffect>
                  </a14:imgLayer>
                </a14:imgProps>
              </a:ext>
              <a:ext uri="{28A0092B-C50C-407E-A947-70E740481C1C}">
                <a14:useLocalDpi xmlns:a14="http://schemas.microsoft.com/office/drawing/2010/main" val="0"/>
              </a:ext>
            </a:extLst>
          </a:blip>
          <a:stretch>
            <a:fillRect/>
          </a:stretch>
        </p:blipFill>
        <p:spPr>
          <a:xfrm>
            <a:off x="2673477" y="3079860"/>
            <a:ext cx="950812" cy="1426218"/>
          </a:xfrm>
          <a:prstGeom prst="rect">
            <a:avLst/>
          </a:prstGeom>
        </p:spPr>
      </p:pic>
      <p:pic>
        <p:nvPicPr>
          <p:cNvPr id="23" name="Picture 22">
            <a:extLst>
              <a:ext uri="{FF2B5EF4-FFF2-40B4-BE49-F238E27FC236}">
                <a16:creationId xmlns="" xmlns:a16="http://schemas.microsoft.com/office/drawing/2014/main" id="{90A81D40-9651-45EE-BC69-8EA7EDA964AC}"/>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5923" b="95900" l="2897" r="97931">
                        <a14:foregroundMark x1="15448" y1="94533" x2="8000" y2="40774"/>
                        <a14:foregroundMark x1="8000" y1="40774" x2="11586" y2="10934"/>
                        <a14:foregroundMark x1="11586" y1="10934" x2="22483" y2="8656"/>
                        <a14:foregroundMark x1="22483" y1="8656" x2="86483" y2="15945"/>
                        <a14:foregroundMark x1="86483" y1="15945" x2="93517" y2="25513"/>
                        <a14:foregroundMark x1="93517" y1="25513" x2="88414" y2="43964"/>
                        <a14:foregroundMark x1="88414" y1="43964" x2="89241" y2="81093"/>
                        <a14:foregroundMark x1="89241" y1="81093" x2="81517" y2="88610"/>
                        <a14:foregroundMark x1="81517" y1="88610" x2="13655" y2="89066"/>
                        <a14:foregroundMark x1="10069" y1="86560" x2="6897" y2="71298"/>
                        <a14:foregroundMark x1="6897" y1="71298" x2="5655" y2="20273"/>
                        <a14:foregroundMark x1="5655" y1="20273" x2="13241" y2="7517"/>
                        <a14:foregroundMark x1="13241" y1="7517" x2="35586" y2="5923"/>
                        <a14:foregroundMark x1="35586" y1="5923" x2="73517" y2="9795"/>
                        <a14:foregroundMark x1="73517" y1="9795" x2="85931" y2="8884"/>
                        <a14:foregroundMark x1="85931" y1="8884" x2="96276" y2="12301"/>
                        <a14:foregroundMark x1="96276" y1="12301" x2="95586" y2="83827"/>
                        <a14:foregroundMark x1="95586" y1="83827" x2="86345" y2="94077"/>
                        <a14:foregroundMark x1="86345" y1="94077" x2="14069" y2="92027"/>
                        <a14:foregroundMark x1="14069" y1="92027" x2="9517" y2="86105"/>
                        <a14:foregroundMark x1="3034" y1="72437" x2="5379" y2="10478"/>
                        <a14:foregroundMark x1="5655" y1="10478" x2="15172" y2="6150"/>
                        <a14:foregroundMark x1="15172" y1="6150" x2="73517" y2="9339"/>
                        <a14:foregroundMark x1="73517" y1="9339" x2="92966" y2="6378"/>
                        <a14:foregroundMark x1="95586" y1="7517" x2="96276" y2="88383"/>
                        <a14:foregroundMark x1="96276" y1="88383" x2="88276" y2="95900"/>
                        <a14:foregroundMark x1="88276" y1="95900" x2="81379" y2="95900"/>
                        <a14:foregroundMark x1="93241" y1="94533" x2="96276" y2="80182"/>
                        <a14:foregroundMark x1="96276" y1="80182" x2="97931" y2="15718"/>
                        <a14:foregroundMark x1="97931" y1="15718" x2="95034" y2="12756"/>
                        <a14:foregroundMark x1="21379" y1="22551" x2="63448" y2="43964"/>
                        <a14:foregroundMark x1="63448" y1="43964" x2="69241" y2="49886"/>
                        <a14:foregroundMark x1="36138" y1="65604" x2="67448" y2="19134"/>
                        <a14:foregroundMark x1="67448" y1="19134" x2="68138" y2="18679"/>
                        <a14:foregroundMark x1="67862" y1="16856" x2="33931" y2="25513"/>
                        <a14:foregroundMark x1="33931" y1="25513" x2="30345" y2="45786"/>
                        <a14:foregroundMark x1="30345" y1="45786" x2="36138" y2="67426"/>
                        <a14:foregroundMark x1="36138" y1="67426" x2="48552" y2="76310"/>
                        <a14:foregroundMark x1="48552" y1="76310" x2="58759" y2="67654"/>
                        <a14:foregroundMark x1="58759" y1="67654" x2="63448" y2="52164"/>
                        <a14:foregroundMark x1="63448" y1="52164" x2="56552" y2="37130"/>
                        <a14:foregroundMark x1="56552" y1="37130" x2="47172" y2="34396"/>
                        <a14:foregroundMark x1="47172" y1="34396" x2="35862" y2="36446"/>
                        <a14:foregroundMark x1="35862" y1="36446" x2="38345" y2="51936"/>
                        <a14:foregroundMark x1="38345" y1="51936" x2="46069" y2="60820"/>
                        <a14:foregroundMark x1="46069" y1="60820" x2="57517" y2="56948"/>
                        <a14:foregroundMark x1="57517" y1="56948" x2="61103" y2="40091"/>
                        <a14:foregroundMark x1="61103" y1="40091" x2="54621" y2="27107"/>
                        <a14:foregroundMark x1="54621" y1="27107" x2="48828" y2="40774"/>
                        <a14:foregroundMark x1="48828" y1="40774" x2="60828" y2="47153"/>
                        <a14:foregroundMark x1="60828" y1="47153" x2="62759" y2="29157"/>
                        <a14:foregroundMark x1="62759" y1="29157" x2="42069" y2="26196"/>
                        <a14:foregroundMark x1="42069" y1="26196" x2="43034" y2="45103"/>
                        <a14:foregroundMark x1="43034" y1="45103" x2="53655" y2="43736"/>
                        <a14:foregroundMark x1="53655" y1="43736" x2="51448" y2="24374"/>
                        <a14:foregroundMark x1="51448" y1="24374" x2="40414" y2="28018"/>
                        <a14:foregroundMark x1="40414" y1="28018" x2="32414" y2="44191"/>
                        <a14:foregroundMark x1="32414" y1="44191" x2="40966" y2="56720"/>
                        <a14:foregroundMark x1="40966" y1="56720" x2="52828" y2="57403"/>
                        <a14:foregroundMark x1="52828" y1="57403" x2="57103" y2="39180"/>
                        <a14:foregroundMark x1="57103" y1="39180" x2="48690" y2="25513"/>
                        <a14:foregroundMark x1="48690" y1="25513" x2="39448" y2="30752"/>
                        <a14:foregroundMark x1="39448" y1="30752" x2="51724" y2="51253"/>
                        <a14:foregroundMark x1="51724" y1="51253" x2="60966" y2="39180"/>
                        <a14:foregroundMark x1="60966" y1="39180" x2="52966" y2="22323"/>
                        <a14:foregroundMark x1="52966" y1="22323" x2="44690" y2="32574"/>
                        <a14:foregroundMark x1="44690" y1="32574" x2="51310" y2="53986"/>
                        <a14:foregroundMark x1="51310" y1="53986" x2="59586" y2="47153"/>
                        <a14:foregroundMark x1="59586" y1="47153" x2="54483" y2="23462"/>
                        <a14:foregroundMark x1="54483" y1="23462" x2="43448" y2="35308"/>
                        <a14:foregroundMark x1="43448" y1="35308" x2="48414" y2="52847"/>
                        <a14:foregroundMark x1="48414" y1="52847" x2="53379" y2="39180"/>
                        <a14:foregroundMark x1="53379" y1="39180" x2="52414" y2="38269"/>
                        <a14:foregroundMark x1="18759" y1="85194" x2="54621" y2="75399"/>
                        <a14:foregroundMark x1="54621" y1="75399" x2="78207" y2="82005"/>
                        <a14:foregroundMark x1="78207" y1="82005" x2="62759" y2="86333"/>
                        <a14:foregroundMark x1="62759" y1="86333" x2="54207" y2="80410"/>
                        <a14:foregroundMark x1="54207" y1="80410" x2="19724" y2="81549"/>
                        <a14:foregroundMark x1="19724" y1="81549" x2="36552" y2="81549"/>
                        <a14:foregroundMark x1="36552" y1="81549" x2="69379" y2="84738"/>
                        <a14:foregroundMark x1="69379" y1="84738" x2="69241" y2="84282"/>
                        <a14:foregroundMark x1="69241" y1="84282" x2="79724" y2="84510"/>
                        <a14:foregroundMark x1="79724" y1="84510" x2="78207" y2="81777"/>
                      </a14:backgroundRemoval>
                    </a14:imgEffect>
                  </a14:imgLayer>
                </a14:imgProps>
              </a:ext>
            </a:extLst>
          </a:blip>
          <a:stretch>
            <a:fillRect/>
          </a:stretch>
        </p:blipFill>
        <p:spPr>
          <a:xfrm>
            <a:off x="188825" y="3959208"/>
            <a:ext cx="531649" cy="321923"/>
          </a:xfrm>
          <a:prstGeom prst="rect">
            <a:avLst/>
          </a:prstGeom>
        </p:spPr>
      </p:pic>
      <p:pic>
        <p:nvPicPr>
          <p:cNvPr id="25" name="Picture 10" descr="Image result for wireless">
            <a:extLst>
              <a:ext uri="{FF2B5EF4-FFF2-40B4-BE49-F238E27FC236}">
                <a16:creationId xmlns="" xmlns:a16="http://schemas.microsoft.com/office/drawing/2014/main" id="{7BE10290-14D4-4F57-ACBF-561213F7267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9665417">
            <a:off x="792803" y="2226202"/>
            <a:ext cx="300530" cy="2211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0" descr="Image result for gsm signal icon">
            <a:extLst>
              <a:ext uri="{FF2B5EF4-FFF2-40B4-BE49-F238E27FC236}">
                <a16:creationId xmlns="" xmlns:a16="http://schemas.microsoft.com/office/drawing/2014/main" id="{8C41D892-437C-47E3-9C57-C528BC76643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458" y="1853752"/>
            <a:ext cx="347418" cy="347418"/>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 xmlns:a16="http://schemas.microsoft.com/office/drawing/2014/main" id="{18993B56-414C-47D8-AB1B-67B37C20FB78}"/>
              </a:ext>
            </a:extLst>
          </p:cNvPr>
          <p:cNvSpPr/>
          <p:nvPr/>
        </p:nvSpPr>
        <p:spPr>
          <a:xfrm>
            <a:off x="2702414" y="2646580"/>
            <a:ext cx="921875" cy="302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6" dirty="0">
                <a:solidFill>
                  <a:schemeClr val="tx1"/>
                </a:solidFill>
                <a:latin typeface="Century Gothic" panose="020B0502020202020204" pitchFamily="34" charset="0"/>
              </a:rPr>
              <a:t>Slaaf toetsenblok</a:t>
            </a:r>
          </a:p>
          <a:p>
            <a:pPr algn="ctr"/>
            <a:r>
              <a:rPr lang="en-GB" sz="906" dirty="0">
                <a:solidFill>
                  <a:schemeClr val="tx1"/>
                </a:solidFill>
                <a:latin typeface="Century Gothic" panose="020B0502020202020204" pitchFamily="34" charset="0"/>
              </a:rPr>
              <a:t/>
            </a:r>
            <a:br>
              <a:rPr lang="en-GB" sz="906" dirty="0">
                <a:solidFill>
                  <a:schemeClr val="tx1"/>
                </a:solidFill>
                <a:latin typeface="Century Gothic" panose="020B0502020202020204" pitchFamily="34" charset="0"/>
              </a:rPr>
            </a:br>
            <a:endParaRPr lang="en-GB" sz="906" dirty="0">
              <a:solidFill>
                <a:schemeClr val="tx1"/>
              </a:solidFill>
              <a:latin typeface="Century Gothic" panose="020B0502020202020204" pitchFamily="34" charset="0"/>
            </a:endParaRPr>
          </a:p>
        </p:txBody>
      </p:sp>
      <p:sp>
        <p:nvSpPr>
          <p:cNvPr id="29" name="Rectangle 28">
            <a:extLst>
              <a:ext uri="{FF2B5EF4-FFF2-40B4-BE49-F238E27FC236}">
                <a16:creationId xmlns="" xmlns:a16="http://schemas.microsoft.com/office/drawing/2014/main" id="{57E9D3E7-41C5-4F78-978C-1AB21689173E}"/>
              </a:ext>
            </a:extLst>
          </p:cNvPr>
          <p:cNvSpPr/>
          <p:nvPr/>
        </p:nvSpPr>
        <p:spPr>
          <a:xfrm>
            <a:off x="2051807" y="4517137"/>
            <a:ext cx="921875" cy="302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6" dirty="0">
                <a:solidFill>
                  <a:schemeClr val="tx1"/>
                </a:solidFill>
                <a:latin typeface="Century Gothic" panose="020B0502020202020204" pitchFamily="34" charset="0"/>
              </a:rPr>
              <a:t>CAT5</a:t>
            </a:r>
          </a:p>
          <a:p>
            <a:pPr algn="ctr"/>
            <a:r>
              <a:rPr lang="en-GB" sz="906" dirty="0">
                <a:solidFill>
                  <a:schemeClr val="tx1"/>
                </a:solidFill>
                <a:latin typeface="Century Gothic" panose="020B0502020202020204" pitchFamily="34" charset="0"/>
              </a:rPr>
              <a:t>(up to 100m)</a:t>
            </a:r>
          </a:p>
        </p:txBody>
      </p:sp>
      <p:sp>
        <p:nvSpPr>
          <p:cNvPr id="30" name="TextBox 29">
            <a:extLst>
              <a:ext uri="{FF2B5EF4-FFF2-40B4-BE49-F238E27FC236}">
                <a16:creationId xmlns="" xmlns:a16="http://schemas.microsoft.com/office/drawing/2014/main" id="{C8868F8B-28E6-4F61-BCD7-A276E8EF1AF5}"/>
              </a:ext>
            </a:extLst>
          </p:cNvPr>
          <p:cNvSpPr txBox="1"/>
          <p:nvPr/>
        </p:nvSpPr>
        <p:spPr>
          <a:xfrm>
            <a:off x="1284485" y="804948"/>
            <a:ext cx="2937022" cy="584775"/>
          </a:xfrm>
          <a:prstGeom prst="rect">
            <a:avLst/>
          </a:prstGeom>
          <a:noFill/>
        </p:spPr>
        <p:txBody>
          <a:bodyPr wrap="none" rtlCol="0">
            <a:spAutoFit/>
          </a:bodyPr>
          <a:lstStyle/>
          <a:p>
            <a:pPr algn="ctr"/>
            <a:r>
              <a:rPr lang="en-GB" sz="3200" dirty="0">
                <a:effectLst>
                  <a:outerShdw blurRad="38100" dist="38100" dir="2700000" algn="tl">
                    <a:srgbClr val="000000">
                      <a:alpha val="43137"/>
                    </a:srgbClr>
                  </a:outerShdw>
                </a:effectLst>
                <a:latin typeface="Century Gothic" panose="020B0502020202020204" pitchFamily="34" charset="0"/>
              </a:rPr>
              <a:t>cellcom</a:t>
            </a:r>
            <a:r>
              <a:rPr lang="en-GB" sz="3200" dirty="0">
                <a:solidFill>
                  <a:srgbClr val="C00000"/>
                </a:solidFill>
                <a:effectLst>
                  <a:outerShdw blurRad="38100" dist="38100" dir="2700000" algn="tl">
                    <a:srgbClr val="000000">
                      <a:alpha val="43137"/>
                    </a:srgbClr>
                  </a:outerShdw>
                </a:effectLst>
                <a:latin typeface="Century Gothic" panose="020B0502020202020204" pitchFamily="34" charset="0"/>
              </a:rPr>
              <a:t>prime</a:t>
            </a:r>
            <a:endParaRPr lang="en-GB" sz="3200" dirty="0">
              <a:effectLst>
                <a:outerShdw blurRad="38100" dist="38100" dir="2700000" algn="tl">
                  <a:srgbClr val="000000">
                    <a:alpha val="43137"/>
                  </a:srgbClr>
                </a:outerShdw>
              </a:effectLst>
              <a:latin typeface="Century Gothic" panose="020B0502020202020204" pitchFamily="34" charset="0"/>
            </a:endParaRPr>
          </a:p>
        </p:txBody>
      </p:sp>
      <p:cxnSp>
        <p:nvCxnSpPr>
          <p:cNvPr id="35" name="Straight Connector 34">
            <a:extLst>
              <a:ext uri="{FF2B5EF4-FFF2-40B4-BE49-F238E27FC236}">
                <a16:creationId xmlns="" xmlns:a16="http://schemas.microsoft.com/office/drawing/2014/main" id="{DC02547B-C023-43B3-BFC5-2CCC96C9EDAC}"/>
              </a:ext>
            </a:extLst>
          </p:cNvPr>
          <p:cNvCxnSpPr>
            <a:endCxn id="29" idx="0"/>
          </p:cNvCxnSpPr>
          <p:nvPr/>
        </p:nvCxnSpPr>
        <p:spPr>
          <a:xfrm>
            <a:off x="2512744" y="4222431"/>
            <a:ext cx="1" cy="294706"/>
          </a:xfrm>
          <a:prstGeom prst="line">
            <a:avLst/>
          </a:prstGeom>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 xmlns:a16="http://schemas.microsoft.com/office/drawing/2014/main" id="{F5945BCC-E95D-476B-82EA-856ED36F9FBB}"/>
              </a:ext>
            </a:extLst>
          </p:cNvPr>
          <p:cNvCxnSpPr/>
          <p:nvPr/>
        </p:nvCxnSpPr>
        <p:spPr>
          <a:xfrm>
            <a:off x="3147435" y="2962881"/>
            <a:ext cx="1" cy="294706"/>
          </a:xfrm>
          <a:prstGeom prst="line">
            <a:avLst/>
          </a:prstGeom>
        </p:spPr>
        <p:style>
          <a:lnRef idx="1">
            <a:schemeClr val="accent2"/>
          </a:lnRef>
          <a:fillRef idx="0">
            <a:schemeClr val="accent2"/>
          </a:fillRef>
          <a:effectRef idx="0">
            <a:schemeClr val="accent2"/>
          </a:effectRef>
          <a:fontRef idx="minor">
            <a:schemeClr val="tx1"/>
          </a:fontRef>
        </p:style>
      </p:cxnSp>
      <p:sp>
        <p:nvSpPr>
          <p:cNvPr id="38" name="Rectangle 37">
            <a:extLst>
              <a:ext uri="{FF2B5EF4-FFF2-40B4-BE49-F238E27FC236}">
                <a16:creationId xmlns="" xmlns:a16="http://schemas.microsoft.com/office/drawing/2014/main" id="{2DEE4273-ECAA-4E0F-AB91-B624299DE6D7}"/>
              </a:ext>
            </a:extLst>
          </p:cNvPr>
          <p:cNvSpPr/>
          <p:nvPr/>
        </p:nvSpPr>
        <p:spPr>
          <a:xfrm>
            <a:off x="3824875" y="2639952"/>
            <a:ext cx="921875" cy="302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6" dirty="0">
                <a:solidFill>
                  <a:schemeClr val="tx1"/>
                </a:solidFill>
                <a:latin typeface="Century Gothic" panose="020B0502020202020204" pitchFamily="34" charset="0"/>
              </a:rPr>
              <a:t>Slaaf toetsenblok</a:t>
            </a:r>
          </a:p>
          <a:p>
            <a:pPr algn="ctr"/>
            <a:r>
              <a:rPr lang="en-GB" sz="906" dirty="0">
                <a:solidFill>
                  <a:schemeClr val="tx1"/>
                </a:solidFill>
                <a:latin typeface="Century Gothic" panose="020B0502020202020204" pitchFamily="34" charset="0"/>
              </a:rPr>
              <a:t/>
            </a:r>
            <a:br>
              <a:rPr lang="en-GB" sz="906" dirty="0">
                <a:solidFill>
                  <a:schemeClr val="tx1"/>
                </a:solidFill>
                <a:latin typeface="Century Gothic" panose="020B0502020202020204" pitchFamily="34" charset="0"/>
              </a:rPr>
            </a:br>
            <a:endParaRPr lang="en-GB" sz="906" dirty="0">
              <a:solidFill>
                <a:schemeClr val="tx1"/>
              </a:solidFill>
              <a:latin typeface="Century Gothic" panose="020B0502020202020204" pitchFamily="34" charset="0"/>
            </a:endParaRPr>
          </a:p>
        </p:txBody>
      </p:sp>
      <p:cxnSp>
        <p:nvCxnSpPr>
          <p:cNvPr id="39" name="Straight Connector 38">
            <a:extLst>
              <a:ext uri="{FF2B5EF4-FFF2-40B4-BE49-F238E27FC236}">
                <a16:creationId xmlns="" xmlns:a16="http://schemas.microsoft.com/office/drawing/2014/main" id="{D758DCBC-6AA7-475E-A014-B9A1F1EAF6E9}"/>
              </a:ext>
            </a:extLst>
          </p:cNvPr>
          <p:cNvCxnSpPr/>
          <p:nvPr/>
        </p:nvCxnSpPr>
        <p:spPr>
          <a:xfrm>
            <a:off x="4269896" y="2956253"/>
            <a:ext cx="1" cy="294706"/>
          </a:xfrm>
          <a:prstGeom prst="line">
            <a:avLst/>
          </a:prstGeom>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 xmlns:a16="http://schemas.microsoft.com/office/drawing/2014/main" id="{2DC3DEF8-23FA-4CFF-828D-38EC878C3762}"/>
              </a:ext>
            </a:extLst>
          </p:cNvPr>
          <p:cNvCxnSpPr>
            <a:cxnSpLocks/>
          </p:cNvCxnSpPr>
          <p:nvPr/>
        </p:nvCxnSpPr>
        <p:spPr>
          <a:xfrm>
            <a:off x="650549" y="2129258"/>
            <a:ext cx="203667" cy="125231"/>
          </a:xfrm>
          <a:prstGeom prst="line">
            <a:avLst/>
          </a:prstGeom>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 xmlns:a16="http://schemas.microsoft.com/office/drawing/2014/main" id="{F98CE064-6F39-45B1-BD1D-A16492F2B54B}"/>
              </a:ext>
            </a:extLst>
          </p:cNvPr>
          <p:cNvCxnSpPr/>
          <p:nvPr/>
        </p:nvCxnSpPr>
        <p:spPr>
          <a:xfrm>
            <a:off x="758696" y="4120169"/>
            <a:ext cx="409000" cy="0"/>
          </a:xfrm>
          <a:prstGeom prst="line">
            <a:avLst/>
          </a:prstGeom>
        </p:spPr>
        <p:style>
          <a:lnRef idx="1">
            <a:schemeClr val="accent2"/>
          </a:lnRef>
          <a:fillRef idx="0">
            <a:schemeClr val="accent2"/>
          </a:fillRef>
          <a:effectRef idx="0">
            <a:schemeClr val="accent2"/>
          </a:effectRef>
          <a:fontRef idx="minor">
            <a:schemeClr val="tx1"/>
          </a:fontRef>
        </p:style>
      </p:cxnSp>
      <p:pic>
        <p:nvPicPr>
          <p:cNvPr id="5" name="Picture 4">
            <a:extLst>
              <a:ext uri="{FF2B5EF4-FFF2-40B4-BE49-F238E27FC236}">
                <a16:creationId xmlns="" xmlns:a16="http://schemas.microsoft.com/office/drawing/2014/main" id="{EA1FA6E5-E8BF-4F7A-9C22-028F724C4B0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6462" y="2181349"/>
            <a:ext cx="1582039" cy="2405399"/>
          </a:xfrm>
          <a:prstGeom prst="rect">
            <a:avLst/>
          </a:prstGeom>
        </p:spPr>
      </p:pic>
      <p:grpSp>
        <p:nvGrpSpPr>
          <p:cNvPr id="41" name="Group 40">
            <a:extLst>
              <a:ext uri="{FF2B5EF4-FFF2-40B4-BE49-F238E27FC236}">
                <a16:creationId xmlns="" xmlns:a16="http://schemas.microsoft.com/office/drawing/2014/main" id="{97EFC3BC-E855-4535-9D0B-CC7D02622910}"/>
              </a:ext>
            </a:extLst>
          </p:cNvPr>
          <p:cNvGrpSpPr/>
          <p:nvPr/>
        </p:nvGrpSpPr>
        <p:grpSpPr>
          <a:xfrm>
            <a:off x="433337" y="7209698"/>
            <a:ext cx="5045091" cy="233315"/>
            <a:chOff x="433337" y="7235825"/>
            <a:chExt cx="5045091" cy="233315"/>
          </a:xfrm>
        </p:grpSpPr>
        <p:cxnSp>
          <p:nvCxnSpPr>
            <p:cNvPr id="42" name="Straight Connector 41">
              <a:extLst>
                <a:ext uri="{FF2B5EF4-FFF2-40B4-BE49-F238E27FC236}">
                  <a16:creationId xmlns="" xmlns:a16="http://schemas.microsoft.com/office/drawing/2014/main" id="{8930CA1E-0F76-45EE-9075-4AD7290F65D9}"/>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44" name="TextBox 43">
              <a:extLst>
                <a:ext uri="{FF2B5EF4-FFF2-40B4-BE49-F238E27FC236}">
                  <a16:creationId xmlns="" xmlns:a16="http://schemas.microsoft.com/office/drawing/2014/main" id="{5F0BFC2A-3FB6-4658-BA47-60975EF33360}"/>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26</a:t>
              </a:r>
            </a:p>
          </p:txBody>
        </p:sp>
      </p:grpSp>
      <p:sp>
        <p:nvSpPr>
          <p:cNvPr id="32" name="Rectangle 31">
            <a:extLst>
              <a:ext uri="{FF2B5EF4-FFF2-40B4-BE49-F238E27FC236}">
                <a16:creationId xmlns="" xmlns:a16="http://schemas.microsoft.com/office/drawing/2014/main" id="{130C2DAB-5ADE-4071-8BC1-9B7A44CC75D5}"/>
              </a:ext>
            </a:extLst>
          </p:cNvPr>
          <p:cNvSpPr/>
          <p:nvPr/>
        </p:nvSpPr>
        <p:spPr>
          <a:xfrm>
            <a:off x="1167696" y="5440960"/>
            <a:ext cx="740040" cy="302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6" dirty="0">
                <a:solidFill>
                  <a:schemeClr val="tx1"/>
                </a:solidFill>
                <a:latin typeface="Century Gothic" panose="020B0502020202020204" pitchFamily="34" charset="0"/>
              </a:rPr>
              <a:t>24Vdc PSU</a:t>
            </a:r>
          </a:p>
        </p:txBody>
      </p:sp>
      <p:sp>
        <p:nvSpPr>
          <p:cNvPr id="34" name="Rectangle 33">
            <a:extLst>
              <a:ext uri="{FF2B5EF4-FFF2-40B4-BE49-F238E27FC236}">
                <a16:creationId xmlns="" xmlns:a16="http://schemas.microsoft.com/office/drawing/2014/main" id="{0DF3C87E-A70F-4F9A-93F1-A36D92125739}"/>
              </a:ext>
            </a:extLst>
          </p:cNvPr>
          <p:cNvSpPr/>
          <p:nvPr/>
        </p:nvSpPr>
        <p:spPr>
          <a:xfrm>
            <a:off x="2880361" y="5440960"/>
            <a:ext cx="740040" cy="302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6" dirty="0">
                <a:solidFill>
                  <a:schemeClr val="tx1"/>
                </a:solidFill>
                <a:latin typeface="Century Gothic" panose="020B0502020202020204" pitchFamily="34" charset="0"/>
              </a:rPr>
              <a:t>24Vdc PSU</a:t>
            </a:r>
          </a:p>
        </p:txBody>
      </p:sp>
      <p:sp>
        <p:nvSpPr>
          <p:cNvPr id="37" name="Rectangle 36">
            <a:extLst>
              <a:ext uri="{FF2B5EF4-FFF2-40B4-BE49-F238E27FC236}">
                <a16:creationId xmlns="" xmlns:a16="http://schemas.microsoft.com/office/drawing/2014/main" id="{4E688623-98AA-49B6-AFD0-A74F865333E3}"/>
              </a:ext>
            </a:extLst>
          </p:cNvPr>
          <p:cNvSpPr/>
          <p:nvPr/>
        </p:nvSpPr>
        <p:spPr>
          <a:xfrm>
            <a:off x="3925352" y="5441553"/>
            <a:ext cx="740040" cy="302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6" dirty="0">
                <a:solidFill>
                  <a:schemeClr val="tx1"/>
                </a:solidFill>
                <a:latin typeface="Century Gothic" panose="020B0502020202020204" pitchFamily="34" charset="0"/>
              </a:rPr>
              <a:t>24Vdc PSU</a:t>
            </a:r>
          </a:p>
        </p:txBody>
      </p:sp>
      <p:grpSp>
        <p:nvGrpSpPr>
          <p:cNvPr id="40" name="Group 39">
            <a:extLst>
              <a:ext uri="{FF2B5EF4-FFF2-40B4-BE49-F238E27FC236}">
                <a16:creationId xmlns="" xmlns:a16="http://schemas.microsoft.com/office/drawing/2014/main" id="{8193FF7C-C5DE-4867-9517-AA9DEC6EE898}"/>
              </a:ext>
            </a:extLst>
          </p:cNvPr>
          <p:cNvGrpSpPr/>
          <p:nvPr/>
        </p:nvGrpSpPr>
        <p:grpSpPr>
          <a:xfrm>
            <a:off x="-13742" y="546752"/>
            <a:ext cx="1091281" cy="938396"/>
            <a:chOff x="-13742" y="546752"/>
            <a:chExt cx="1091281" cy="938396"/>
          </a:xfrm>
        </p:grpSpPr>
        <p:sp>
          <p:nvSpPr>
            <p:cNvPr id="47" name="Diagonal Stripe 46">
              <a:extLst>
                <a:ext uri="{FF2B5EF4-FFF2-40B4-BE49-F238E27FC236}">
                  <a16:creationId xmlns="" xmlns:a16="http://schemas.microsoft.com/office/drawing/2014/main" id="{FDB7C7FB-EA00-4C4C-95FE-823D577714E3}"/>
                </a:ext>
              </a:extLst>
            </p:cNvPr>
            <p:cNvSpPr/>
            <p:nvPr/>
          </p:nvSpPr>
          <p:spPr>
            <a:xfrm>
              <a:off x="0" y="546752"/>
              <a:ext cx="1077539" cy="938396"/>
            </a:xfrm>
            <a:prstGeom prst="diagStripe">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8" name="TextBox 47">
              <a:extLst>
                <a:ext uri="{FF2B5EF4-FFF2-40B4-BE49-F238E27FC236}">
                  <a16:creationId xmlns="" xmlns:a16="http://schemas.microsoft.com/office/drawing/2014/main" id="{18B661A7-AFA8-4A76-A43C-B353255B8476}"/>
                </a:ext>
              </a:extLst>
            </p:cNvPr>
            <p:cNvSpPr txBox="1"/>
            <p:nvPr/>
          </p:nvSpPr>
          <p:spPr>
            <a:xfrm rot="19035392">
              <a:off x="-13742" y="732207"/>
              <a:ext cx="844953" cy="338554"/>
            </a:xfrm>
            <a:prstGeom prst="rect">
              <a:avLst/>
            </a:prstGeom>
            <a:noFill/>
          </p:spPr>
          <p:txBody>
            <a:bodyPr wrap="square" rtlCol="0">
              <a:spAutoFit/>
            </a:bodyPr>
            <a:lstStyle/>
            <a:p>
              <a:r>
                <a:rPr lang="en-GB" sz="16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16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spTree>
    <p:extLst>
      <p:ext uri="{BB962C8B-B14F-4D97-AF65-F5344CB8AC3E}">
        <p14:creationId xmlns:p14="http://schemas.microsoft.com/office/powerpoint/2010/main" val="1304829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376C341-FA68-4C7D-9B73-201AB78594E5}"/>
              </a:ext>
            </a:extLst>
          </p:cNvPr>
          <p:cNvSpPr/>
          <p:nvPr/>
        </p:nvSpPr>
        <p:spPr>
          <a:xfrm>
            <a:off x="283041" y="1735955"/>
            <a:ext cx="4821348" cy="481683"/>
          </a:xfrm>
          <a:prstGeom prst="rect">
            <a:avLst/>
          </a:prstGeom>
        </p:spPr>
        <p:txBody>
          <a:bodyPr wrap="square" lIns="69736" tIns="34868" rIns="69736" bIns="34868">
            <a:spAutoFit/>
          </a:bodyPr>
          <a:lstStyle/>
          <a:p>
            <a:pPr algn="ctr"/>
            <a:r>
              <a:rPr lang="en-GB" sz="891" spc="411" dirty="0">
                <a:solidFill>
                  <a:schemeClr val="bg1">
                    <a:lumMod val="50000"/>
                  </a:schemeClr>
                </a:solidFill>
                <a:latin typeface="Century Gothic" panose="020B0502020202020204" pitchFamily="34" charset="0"/>
              </a:rPr>
              <a:t>Imperial slaaf toetsenblok</a:t>
            </a:r>
          </a:p>
          <a:p>
            <a:pPr algn="ctr"/>
            <a:r>
              <a:rPr lang="en-GB" sz="891" spc="411" dirty="0">
                <a:solidFill>
                  <a:schemeClr val="bg1">
                    <a:lumMod val="50000"/>
                  </a:schemeClr>
                </a:solidFill>
                <a:latin typeface="Century Gothic" panose="020B0502020202020204" pitchFamily="34" charset="0"/>
              </a:rPr>
              <a:t/>
            </a:r>
            <a:br>
              <a:rPr lang="en-GB" sz="891" spc="411" dirty="0">
                <a:solidFill>
                  <a:schemeClr val="bg1">
                    <a:lumMod val="50000"/>
                  </a:schemeClr>
                </a:solidFill>
                <a:latin typeface="Century Gothic" panose="020B0502020202020204" pitchFamily="34" charset="0"/>
              </a:rPr>
            </a:br>
            <a:endParaRPr lang="en-GB" sz="891" spc="411" dirty="0">
              <a:solidFill>
                <a:schemeClr val="bg1">
                  <a:lumMod val="50000"/>
                </a:schemeClr>
              </a:solidFill>
              <a:latin typeface="Century Gothic" panose="020B0502020202020204" pitchFamily="34" charset="0"/>
            </a:endParaRPr>
          </a:p>
        </p:txBody>
      </p:sp>
      <p:sp>
        <p:nvSpPr>
          <p:cNvPr id="5" name="TextBox 4">
            <a:extLst>
              <a:ext uri="{FF2B5EF4-FFF2-40B4-BE49-F238E27FC236}">
                <a16:creationId xmlns="" xmlns:a16="http://schemas.microsoft.com/office/drawing/2014/main" id="{1E8AA934-681E-4F7A-9CF7-6CF16480B86C}"/>
              </a:ext>
            </a:extLst>
          </p:cNvPr>
          <p:cNvSpPr txBox="1"/>
          <p:nvPr/>
        </p:nvSpPr>
        <p:spPr>
          <a:xfrm>
            <a:off x="1048037" y="1331513"/>
            <a:ext cx="3291355" cy="282257"/>
          </a:xfrm>
          <a:prstGeom prst="rect">
            <a:avLst/>
          </a:prstGeom>
          <a:noFill/>
        </p:spPr>
        <p:txBody>
          <a:bodyPr wrap="square" rtlCol="0">
            <a:spAutoFit/>
          </a:bodyPr>
          <a:lstStyle/>
          <a:p>
            <a:pPr algn="ctr"/>
            <a:r>
              <a:rPr lang="en-GB" sz="1234" spc="453" dirty="0"/>
              <a:t>Slave Devices</a:t>
            </a:r>
          </a:p>
        </p:txBody>
      </p:sp>
      <p:sp>
        <p:nvSpPr>
          <p:cNvPr id="7" name="TextBox 6">
            <a:extLst>
              <a:ext uri="{FF2B5EF4-FFF2-40B4-BE49-F238E27FC236}">
                <a16:creationId xmlns="" xmlns:a16="http://schemas.microsoft.com/office/drawing/2014/main" id="{EF732812-2278-452C-B3A8-8EBBFC829E62}"/>
              </a:ext>
            </a:extLst>
          </p:cNvPr>
          <p:cNvSpPr txBox="1"/>
          <p:nvPr/>
        </p:nvSpPr>
        <p:spPr>
          <a:xfrm>
            <a:off x="1193578" y="879850"/>
            <a:ext cx="2937022" cy="584775"/>
          </a:xfrm>
          <a:prstGeom prst="rect">
            <a:avLst/>
          </a:prstGeom>
          <a:noFill/>
        </p:spPr>
        <p:txBody>
          <a:bodyPr wrap="none" rtlCol="0">
            <a:spAutoFit/>
          </a:bodyPr>
          <a:lstStyle/>
          <a:p>
            <a:pPr algn="ctr"/>
            <a:r>
              <a:rPr lang="en-GB" sz="3200" dirty="0">
                <a:effectLst>
                  <a:outerShdw blurRad="38100" dist="38100" dir="2700000" algn="tl">
                    <a:srgbClr val="000000">
                      <a:alpha val="43137"/>
                    </a:srgbClr>
                  </a:outerShdw>
                </a:effectLst>
                <a:latin typeface="Century Gothic" panose="020B0502020202020204" pitchFamily="34" charset="0"/>
              </a:rPr>
              <a:t>cellcom</a:t>
            </a:r>
            <a:r>
              <a:rPr lang="en-GB" sz="3200" dirty="0">
                <a:solidFill>
                  <a:srgbClr val="C00000"/>
                </a:solidFill>
                <a:effectLst>
                  <a:outerShdw blurRad="38100" dist="38100" dir="2700000" algn="tl">
                    <a:srgbClr val="000000">
                      <a:alpha val="43137"/>
                    </a:srgbClr>
                  </a:outerShdw>
                </a:effectLst>
                <a:latin typeface="Century Gothic" panose="020B0502020202020204" pitchFamily="34" charset="0"/>
              </a:rPr>
              <a:t>prime</a:t>
            </a:r>
            <a:endParaRPr lang="en-GB" sz="3200" dirty="0">
              <a:effectLst>
                <a:outerShdw blurRad="38100" dist="38100" dir="2700000" algn="tl">
                  <a:srgbClr val="000000">
                    <a:alpha val="43137"/>
                  </a:srgbClr>
                </a:outerShdw>
              </a:effectLst>
              <a:latin typeface="Century Gothic" panose="020B0502020202020204" pitchFamily="34" charset="0"/>
            </a:endParaRPr>
          </a:p>
        </p:txBody>
      </p:sp>
      <p:sp>
        <p:nvSpPr>
          <p:cNvPr id="12" name="TextBox 11">
            <a:extLst>
              <a:ext uri="{FF2B5EF4-FFF2-40B4-BE49-F238E27FC236}">
                <a16:creationId xmlns="" xmlns:a16="http://schemas.microsoft.com/office/drawing/2014/main" id="{C7F6636F-E3C2-4260-A8B8-A8434FA549F4}"/>
              </a:ext>
            </a:extLst>
          </p:cNvPr>
          <p:cNvSpPr txBox="1"/>
          <p:nvPr/>
        </p:nvSpPr>
        <p:spPr>
          <a:xfrm>
            <a:off x="537000" y="3939091"/>
            <a:ext cx="1921045" cy="439749"/>
          </a:xfrm>
          <a:prstGeom prst="rect">
            <a:avLst/>
          </a:prstGeom>
          <a:noFill/>
        </p:spPr>
        <p:txBody>
          <a:bodyPr wrap="square" lIns="69736" tIns="34868" rIns="69736" bIns="34868" rtlCol="0">
            <a:spAutoFit/>
          </a:bodyPr>
          <a:lstStyle/>
          <a:p>
            <a:pPr marL="171450" indent="-171450">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Imperial slaaf toetsenbord.</a:t>
            </a:r>
          </a:p>
          <a:p>
            <a:pPr marL="171450" indent="-171450">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Werken met een "PRIME-6" product.</a:t>
            </a:r>
          </a:p>
        </p:txBody>
      </p:sp>
      <p:cxnSp>
        <p:nvCxnSpPr>
          <p:cNvPr id="28" name="Straight Connector 27">
            <a:extLst>
              <a:ext uri="{FF2B5EF4-FFF2-40B4-BE49-F238E27FC236}">
                <a16:creationId xmlns="" xmlns:a16="http://schemas.microsoft.com/office/drawing/2014/main" id="{02C93DB4-E1C6-43B3-A775-42B59A86A50D}"/>
              </a:ext>
            </a:extLst>
          </p:cNvPr>
          <p:cNvCxnSpPr>
            <a:cxnSpLocks/>
          </p:cNvCxnSpPr>
          <p:nvPr/>
        </p:nvCxnSpPr>
        <p:spPr>
          <a:xfrm flipH="1">
            <a:off x="736252" y="4583517"/>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 xmlns:a16="http://schemas.microsoft.com/office/drawing/2014/main" id="{B4541AA9-EACA-4386-82F4-C6436A7B54FB}"/>
              </a:ext>
            </a:extLst>
          </p:cNvPr>
          <p:cNvCxnSpPr>
            <a:cxnSpLocks/>
          </p:cNvCxnSpPr>
          <p:nvPr/>
        </p:nvCxnSpPr>
        <p:spPr>
          <a:xfrm>
            <a:off x="2633925" y="2406864"/>
            <a:ext cx="0" cy="181946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 xmlns:a16="http://schemas.microsoft.com/office/drawing/2014/main" id="{AD2F1331-3169-44DA-9CE2-70731FA02305}"/>
              </a:ext>
            </a:extLst>
          </p:cNvPr>
          <p:cNvCxnSpPr/>
          <p:nvPr/>
        </p:nvCxnSpPr>
        <p:spPr>
          <a:xfrm>
            <a:off x="821123" y="2340245"/>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 xmlns:a16="http://schemas.microsoft.com/office/drawing/2014/main" id="{02A79470-3B51-4834-AB5A-460C01E97545}"/>
              </a:ext>
            </a:extLst>
          </p:cNvPr>
          <p:cNvCxnSpPr/>
          <p:nvPr/>
        </p:nvCxnSpPr>
        <p:spPr>
          <a:xfrm>
            <a:off x="2929200" y="2335792"/>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sp>
        <p:nvSpPr>
          <p:cNvPr id="33" name="Rectangle 32">
            <a:extLst>
              <a:ext uri="{FF2B5EF4-FFF2-40B4-BE49-F238E27FC236}">
                <a16:creationId xmlns="" xmlns:a16="http://schemas.microsoft.com/office/drawing/2014/main" id="{3F2D9867-DA0E-4986-9665-F4C94C8CB2F1}"/>
              </a:ext>
            </a:extLst>
          </p:cNvPr>
          <p:cNvSpPr/>
          <p:nvPr/>
        </p:nvSpPr>
        <p:spPr>
          <a:xfrm>
            <a:off x="919790" y="2224835"/>
            <a:ext cx="1077539" cy="215444"/>
          </a:xfrm>
          <a:prstGeom prst="rect">
            <a:avLst/>
          </a:prstGeom>
        </p:spPr>
        <p:txBody>
          <a:bodyPr wrap="none">
            <a:spAutoFit/>
          </a:bodyPr>
          <a:lstStyle/>
          <a:p>
            <a:r>
              <a:rPr lang="en-GB" sz="800" b="1" dirty="0">
                <a:latin typeface="Century Gothic" panose="020B0502020202020204" pitchFamily="34" charset="0"/>
              </a:rPr>
              <a:t>PRIME-SLV-KP-IMP</a:t>
            </a:r>
          </a:p>
        </p:txBody>
      </p:sp>
      <p:sp>
        <p:nvSpPr>
          <p:cNvPr id="34" name="Rectangle 33">
            <a:extLst>
              <a:ext uri="{FF2B5EF4-FFF2-40B4-BE49-F238E27FC236}">
                <a16:creationId xmlns="" xmlns:a16="http://schemas.microsoft.com/office/drawing/2014/main" id="{8E76DB62-D593-4E52-8676-0896BC34FC0B}"/>
              </a:ext>
            </a:extLst>
          </p:cNvPr>
          <p:cNvSpPr/>
          <p:nvPr/>
        </p:nvSpPr>
        <p:spPr>
          <a:xfrm>
            <a:off x="3028616" y="2217596"/>
            <a:ext cx="1083951" cy="215444"/>
          </a:xfrm>
          <a:prstGeom prst="rect">
            <a:avLst/>
          </a:prstGeom>
        </p:spPr>
        <p:txBody>
          <a:bodyPr wrap="none">
            <a:spAutoFit/>
          </a:bodyPr>
          <a:lstStyle/>
          <a:p>
            <a:r>
              <a:rPr lang="en-GB" sz="800" b="1" dirty="0">
                <a:latin typeface="Century Gothic" panose="020B0502020202020204" pitchFamily="34" charset="0"/>
              </a:rPr>
              <a:t>PRIME-SLV-PX-IMP</a:t>
            </a:r>
          </a:p>
        </p:txBody>
      </p:sp>
      <p:cxnSp>
        <p:nvCxnSpPr>
          <p:cNvPr id="35" name="Straight Connector 34">
            <a:extLst>
              <a:ext uri="{FF2B5EF4-FFF2-40B4-BE49-F238E27FC236}">
                <a16:creationId xmlns="" xmlns:a16="http://schemas.microsoft.com/office/drawing/2014/main" id="{7052027B-B0F0-4303-BF94-001320E5ED62}"/>
              </a:ext>
            </a:extLst>
          </p:cNvPr>
          <p:cNvCxnSpPr/>
          <p:nvPr/>
        </p:nvCxnSpPr>
        <p:spPr>
          <a:xfrm>
            <a:off x="821123" y="4856568"/>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36" name="Rectangle 35">
            <a:extLst>
              <a:ext uri="{FF2B5EF4-FFF2-40B4-BE49-F238E27FC236}">
                <a16:creationId xmlns="" xmlns:a16="http://schemas.microsoft.com/office/drawing/2014/main" id="{30618240-FBF5-4C00-8D75-66D90BF7B44E}"/>
              </a:ext>
            </a:extLst>
          </p:cNvPr>
          <p:cNvSpPr/>
          <p:nvPr/>
        </p:nvSpPr>
        <p:spPr>
          <a:xfrm>
            <a:off x="919790" y="4741158"/>
            <a:ext cx="1032655" cy="215444"/>
          </a:xfrm>
          <a:prstGeom prst="rect">
            <a:avLst/>
          </a:prstGeom>
        </p:spPr>
        <p:txBody>
          <a:bodyPr wrap="none">
            <a:spAutoFit/>
          </a:bodyPr>
          <a:lstStyle/>
          <a:p>
            <a:r>
              <a:rPr lang="en-GB" sz="800" b="1" dirty="0">
                <a:latin typeface="Century Gothic" panose="020B0502020202020204" pitchFamily="34" charset="0"/>
              </a:rPr>
              <a:t>PRIME-SLV-KP-AB</a:t>
            </a:r>
          </a:p>
        </p:txBody>
      </p:sp>
      <p:cxnSp>
        <p:nvCxnSpPr>
          <p:cNvPr id="37" name="Straight Connector 36">
            <a:extLst>
              <a:ext uri="{FF2B5EF4-FFF2-40B4-BE49-F238E27FC236}">
                <a16:creationId xmlns="" xmlns:a16="http://schemas.microsoft.com/office/drawing/2014/main" id="{7920B4F3-13C8-46DD-94E7-06B1432BBD24}"/>
              </a:ext>
            </a:extLst>
          </p:cNvPr>
          <p:cNvCxnSpPr/>
          <p:nvPr/>
        </p:nvCxnSpPr>
        <p:spPr>
          <a:xfrm>
            <a:off x="2823575" y="4856680"/>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sp>
        <p:nvSpPr>
          <p:cNvPr id="38" name="Rectangle 37">
            <a:extLst>
              <a:ext uri="{FF2B5EF4-FFF2-40B4-BE49-F238E27FC236}">
                <a16:creationId xmlns="" xmlns:a16="http://schemas.microsoft.com/office/drawing/2014/main" id="{1DF31C25-87FF-4C96-94D6-6695112EC801}"/>
              </a:ext>
            </a:extLst>
          </p:cNvPr>
          <p:cNvSpPr/>
          <p:nvPr/>
        </p:nvSpPr>
        <p:spPr>
          <a:xfrm>
            <a:off x="2922991" y="4738484"/>
            <a:ext cx="1039067" cy="215444"/>
          </a:xfrm>
          <a:prstGeom prst="rect">
            <a:avLst/>
          </a:prstGeom>
        </p:spPr>
        <p:txBody>
          <a:bodyPr wrap="none">
            <a:spAutoFit/>
          </a:bodyPr>
          <a:lstStyle/>
          <a:p>
            <a:r>
              <a:rPr lang="en-GB" sz="800" b="1" dirty="0">
                <a:latin typeface="Century Gothic" panose="020B0502020202020204" pitchFamily="34" charset="0"/>
              </a:rPr>
              <a:t>PRIME-SLV-PX-AB</a:t>
            </a:r>
          </a:p>
        </p:txBody>
      </p:sp>
      <p:cxnSp>
        <p:nvCxnSpPr>
          <p:cNvPr id="41" name="Straight Connector 40">
            <a:extLst>
              <a:ext uri="{FF2B5EF4-FFF2-40B4-BE49-F238E27FC236}">
                <a16:creationId xmlns="" xmlns:a16="http://schemas.microsoft.com/office/drawing/2014/main" id="{97BC1EF8-DF40-4BDE-A485-579795D133C4}"/>
              </a:ext>
            </a:extLst>
          </p:cNvPr>
          <p:cNvCxnSpPr>
            <a:cxnSpLocks/>
          </p:cNvCxnSpPr>
          <p:nvPr/>
        </p:nvCxnSpPr>
        <p:spPr>
          <a:xfrm>
            <a:off x="2635256" y="5055973"/>
            <a:ext cx="0" cy="181946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grpSp>
        <p:nvGrpSpPr>
          <p:cNvPr id="21" name="Group 20">
            <a:extLst>
              <a:ext uri="{FF2B5EF4-FFF2-40B4-BE49-F238E27FC236}">
                <a16:creationId xmlns="" xmlns:a16="http://schemas.microsoft.com/office/drawing/2014/main" id="{52D4C8CE-C444-4FC5-9C39-2069DCA9D126}"/>
              </a:ext>
            </a:extLst>
          </p:cNvPr>
          <p:cNvGrpSpPr/>
          <p:nvPr/>
        </p:nvGrpSpPr>
        <p:grpSpPr>
          <a:xfrm>
            <a:off x="433337" y="254810"/>
            <a:ext cx="4864341" cy="299372"/>
            <a:chOff x="433337" y="254810"/>
            <a:chExt cx="4864341" cy="299372"/>
          </a:xfrm>
        </p:grpSpPr>
        <p:pic>
          <p:nvPicPr>
            <p:cNvPr id="22" name="Picture 21">
              <a:extLst>
                <a:ext uri="{FF2B5EF4-FFF2-40B4-BE49-F238E27FC236}">
                  <a16:creationId xmlns="" xmlns:a16="http://schemas.microsoft.com/office/drawing/2014/main" id="{8F618259-7378-40A1-ABF7-6A99576AD2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23" name="Straight Connector 22">
              <a:extLst>
                <a:ext uri="{FF2B5EF4-FFF2-40B4-BE49-F238E27FC236}">
                  <a16:creationId xmlns="" xmlns:a16="http://schemas.microsoft.com/office/drawing/2014/main" id="{EED2285F-05CB-43F1-80D5-53DCA2292184}"/>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24" name="TextBox 23">
              <a:extLst>
                <a:ext uri="{FF2B5EF4-FFF2-40B4-BE49-F238E27FC236}">
                  <a16:creationId xmlns="" xmlns:a16="http://schemas.microsoft.com/office/drawing/2014/main" id="{57066D93-597B-4281-B61C-F2A3177F8C8E}"/>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CELLCOM PRIME</a:t>
              </a:r>
            </a:p>
          </p:txBody>
        </p:sp>
      </p:grpSp>
      <p:pic>
        <p:nvPicPr>
          <p:cNvPr id="3" name="Picture 2">
            <a:extLst>
              <a:ext uri="{FF2B5EF4-FFF2-40B4-BE49-F238E27FC236}">
                <a16:creationId xmlns="" xmlns:a16="http://schemas.microsoft.com/office/drawing/2014/main" id="{2C3DB743-E50A-4299-8879-623A2F896F93}"/>
              </a:ext>
            </a:extLst>
          </p:cNvPr>
          <p:cNvPicPr>
            <a:picLocks noChangeAspect="1"/>
          </p:cNvPicPr>
          <p:nvPr/>
        </p:nvPicPr>
        <p:blipFill rotWithShape="1">
          <a:blip r:embed="rId3">
            <a:biLevel thresh="75000"/>
          </a:blip>
          <a:srcRect l="14354" t="11454" r="15221" b="9292"/>
          <a:stretch/>
        </p:blipFill>
        <p:spPr>
          <a:xfrm>
            <a:off x="335246" y="5436145"/>
            <a:ext cx="2488329" cy="1230259"/>
          </a:xfrm>
          <a:prstGeom prst="rect">
            <a:avLst/>
          </a:prstGeom>
        </p:spPr>
      </p:pic>
      <p:pic>
        <p:nvPicPr>
          <p:cNvPr id="10" name="Picture 9">
            <a:extLst>
              <a:ext uri="{FF2B5EF4-FFF2-40B4-BE49-F238E27FC236}">
                <a16:creationId xmlns="" xmlns:a16="http://schemas.microsoft.com/office/drawing/2014/main" id="{FFB13F67-9276-4CBF-A5D7-56CECA230DA7}"/>
              </a:ext>
            </a:extLst>
          </p:cNvPr>
          <p:cNvPicPr>
            <a:picLocks noChangeAspect="1"/>
          </p:cNvPicPr>
          <p:nvPr/>
        </p:nvPicPr>
        <p:blipFill rotWithShape="1">
          <a:blip r:embed="rId4">
            <a:biLevel thresh="75000"/>
          </a:blip>
          <a:srcRect l="34826" t="28070"/>
          <a:stretch/>
        </p:blipFill>
        <p:spPr>
          <a:xfrm>
            <a:off x="274652" y="2837454"/>
            <a:ext cx="2235606" cy="1084013"/>
          </a:xfrm>
          <a:prstGeom prst="rect">
            <a:avLst/>
          </a:prstGeom>
        </p:spPr>
      </p:pic>
      <p:pic>
        <p:nvPicPr>
          <p:cNvPr id="11" name="Picture 10">
            <a:extLst>
              <a:ext uri="{FF2B5EF4-FFF2-40B4-BE49-F238E27FC236}">
                <a16:creationId xmlns="" xmlns:a16="http://schemas.microsoft.com/office/drawing/2014/main" id="{9C417C57-3356-45D0-A894-0BDE248CE0F2}"/>
              </a:ext>
            </a:extLst>
          </p:cNvPr>
          <p:cNvPicPr>
            <a:picLocks noChangeAspect="1"/>
          </p:cNvPicPr>
          <p:nvPr/>
        </p:nvPicPr>
        <p:blipFill rotWithShape="1">
          <a:blip r:embed="rId5">
            <a:biLevel thresh="75000"/>
          </a:blip>
          <a:srcRect l="20476" t="11828" r="11102" b="17410"/>
          <a:stretch/>
        </p:blipFill>
        <p:spPr>
          <a:xfrm>
            <a:off x="2693713" y="2879087"/>
            <a:ext cx="2370615" cy="1077127"/>
          </a:xfrm>
          <a:prstGeom prst="rect">
            <a:avLst/>
          </a:prstGeom>
        </p:spPr>
      </p:pic>
      <p:pic>
        <p:nvPicPr>
          <p:cNvPr id="14" name="Picture 13">
            <a:extLst>
              <a:ext uri="{FF2B5EF4-FFF2-40B4-BE49-F238E27FC236}">
                <a16:creationId xmlns="" xmlns:a16="http://schemas.microsoft.com/office/drawing/2014/main" id="{7BA13306-B5CC-4AA5-9DD9-01CE73E86582}"/>
              </a:ext>
            </a:extLst>
          </p:cNvPr>
          <p:cNvPicPr>
            <a:picLocks noChangeAspect="1"/>
          </p:cNvPicPr>
          <p:nvPr/>
        </p:nvPicPr>
        <p:blipFill rotWithShape="1">
          <a:blip r:embed="rId6">
            <a:biLevel thresh="75000"/>
          </a:blip>
          <a:srcRect l="16771" t="13038" r="15860" b="12381"/>
          <a:stretch/>
        </p:blipFill>
        <p:spPr>
          <a:xfrm>
            <a:off x="2811472" y="5443188"/>
            <a:ext cx="2312113" cy="1124536"/>
          </a:xfrm>
          <a:prstGeom prst="rect">
            <a:avLst/>
          </a:prstGeom>
        </p:spPr>
      </p:pic>
      <p:grpSp>
        <p:nvGrpSpPr>
          <p:cNvPr id="51" name="Group 50">
            <a:extLst>
              <a:ext uri="{FF2B5EF4-FFF2-40B4-BE49-F238E27FC236}">
                <a16:creationId xmlns="" xmlns:a16="http://schemas.microsoft.com/office/drawing/2014/main" id="{05AE1010-9DB0-4800-8487-F53E417A8036}"/>
              </a:ext>
            </a:extLst>
          </p:cNvPr>
          <p:cNvGrpSpPr/>
          <p:nvPr/>
        </p:nvGrpSpPr>
        <p:grpSpPr>
          <a:xfrm>
            <a:off x="-146132" y="7209698"/>
            <a:ext cx="5041982" cy="233315"/>
            <a:chOff x="-146132" y="7235825"/>
            <a:chExt cx="5041982" cy="233315"/>
          </a:xfrm>
        </p:grpSpPr>
        <p:cxnSp>
          <p:nvCxnSpPr>
            <p:cNvPr id="52" name="Straight Connector 51">
              <a:extLst>
                <a:ext uri="{FF2B5EF4-FFF2-40B4-BE49-F238E27FC236}">
                  <a16:creationId xmlns="" xmlns:a16="http://schemas.microsoft.com/office/drawing/2014/main" id="{5FD649F2-576A-43EF-A0A4-CD8F3AE3B031}"/>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53" name="TextBox 52">
              <a:extLst>
                <a:ext uri="{FF2B5EF4-FFF2-40B4-BE49-F238E27FC236}">
                  <a16:creationId xmlns="" xmlns:a16="http://schemas.microsoft.com/office/drawing/2014/main" id="{487DEEB9-04A2-46DB-B8AD-F0ACFC2A383E}"/>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27</a:t>
              </a:r>
            </a:p>
          </p:txBody>
        </p:sp>
      </p:grpSp>
      <p:sp>
        <p:nvSpPr>
          <p:cNvPr id="42" name="TextBox 41">
            <a:extLst>
              <a:ext uri="{FF2B5EF4-FFF2-40B4-BE49-F238E27FC236}">
                <a16:creationId xmlns="" xmlns:a16="http://schemas.microsoft.com/office/drawing/2014/main" id="{C8288DAB-4E68-45D3-A7CF-6EA3EAF4D3B8}"/>
              </a:ext>
            </a:extLst>
          </p:cNvPr>
          <p:cNvSpPr txBox="1"/>
          <p:nvPr/>
        </p:nvSpPr>
        <p:spPr>
          <a:xfrm>
            <a:off x="2863512" y="3943160"/>
            <a:ext cx="1921045" cy="562860"/>
          </a:xfrm>
          <a:prstGeom prst="rect">
            <a:avLst/>
          </a:prstGeom>
          <a:noFill/>
        </p:spPr>
        <p:txBody>
          <a:bodyPr wrap="square" lIns="69736" tIns="34868" rIns="69736" bIns="34868" rtlCol="0">
            <a:spAutoFit/>
          </a:bodyPr>
          <a:lstStyle/>
          <a:p>
            <a:pPr marL="171450" indent="-171450">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Imperial slaaf Prox lezer.</a:t>
            </a:r>
          </a:p>
          <a:p>
            <a:pPr marL="171450" indent="-171450">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Werken met een "PRIME-6" product.</a:t>
            </a:r>
          </a:p>
          <a:p>
            <a:pPr>
              <a:buClr>
                <a:srgbClr val="C00000"/>
              </a:buClr>
              <a:buSzPct val="140000"/>
            </a:pPr>
            <a:endParaRPr lang="en-GB" sz="800" dirty="0">
              <a:latin typeface="Century Gothic" panose="020B0502020202020204" pitchFamily="34" charset="0"/>
              <a:cs typeface="Arial" panose="020B0604020202020204" pitchFamily="34" charset="0"/>
            </a:endParaRPr>
          </a:p>
        </p:txBody>
      </p:sp>
      <p:sp>
        <p:nvSpPr>
          <p:cNvPr id="43" name="TextBox 42">
            <a:extLst>
              <a:ext uri="{FF2B5EF4-FFF2-40B4-BE49-F238E27FC236}">
                <a16:creationId xmlns="" xmlns:a16="http://schemas.microsoft.com/office/drawing/2014/main" id="{29ABAE47-8FDB-4F98-BC61-A1A039339374}"/>
              </a:ext>
            </a:extLst>
          </p:cNvPr>
          <p:cNvSpPr txBox="1"/>
          <p:nvPr/>
        </p:nvSpPr>
        <p:spPr>
          <a:xfrm>
            <a:off x="542056" y="6600029"/>
            <a:ext cx="1921045" cy="439749"/>
          </a:xfrm>
          <a:prstGeom prst="rect">
            <a:avLst/>
          </a:prstGeom>
          <a:noFill/>
        </p:spPr>
        <p:txBody>
          <a:bodyPr wrap="square" lIns="69736" tIns="34868" rIns="69736" bIns="34868" rtlCol="0">
            <a:spAutoFit/>
          </a:bodyPr>
          <a:lstStyle/>
          <a:p>
            <a:pPr marL="171450" indent="-171450">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Imperial slaaf toetsenbord.</a:t>
            </a:r>
          </a:p>
          <a:p>
            <a:pPr marL="171450" indent="-171450">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Werken met een "PRIME-6" product.</a:t>
            </a:r>
          </a:p>
        </p:txBody>
      </p:sp>
      <p:sp>
        <p:nvSpPr>
          <p:cNvPr id="44" name="TextBox 43">
            <a:extLst>
              <a:ext uri="{FF2B5EF4-FFF2-40B4-BE49-F238E27FC236}">
                <a16:creationId xmlns="" xmlns:a16="http://schemas.microsoft.com/office/drawing/2014/main" id="{A3E5AC33-FAEC-4EF4-AAE2-EBFE768D016C}"/>
              </a:ext>
            </a:extLst>
          </p:cNvPr>
          <p:cNvSpPr txBox="1"/>
          <p:nvPr/>
        </p:nvSpPr>
        <p:spPr>
          <a:xfrm>
            <a:off x="2863511" y="6583216"/>
            <a:ext cx="1921045" cy="685970"/>
          </a:xfrm>
          <a:prstGeom prst="rect">
            <a:avLst/>
          </a:prstGeom>
          <a:noFill/>
        </p:spPr>
        <p:txBody>
          <a:bodyPr wrap="square" lIns="69736" tIns="34868" rIns="69736" bIns="34868" rtlCol="0">
            <a:spAutoFit/>
          </a:bodyPr>
          <a:lstStyle/>
          <a:p>
            <a:pPr marL="171450" indent="-171450">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Imperial slaaf Prox lezer.</a:t>
            </a:r>
          </a:p>
          <a:p>
            <a:pPr marL="171450" indent="-171450">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Werken met een "PRIME-6" product.</a:t>
            </a:r>
          </a:p>
          <a:p>
            <a:pPr>
              <a:buClr>
                <a:srgbClr val="C00000"/>
              </a:buClr>
              <a:buSzPct val="140000"/>
            </a:pPr>
            <a:r>
              <a:rPr lang="nl-NL" sz="800" dirty="0">
                <a:latin typeface="Century Gothic" panose="020B0502020202020204" pitchFamily="34" charset="0"/>
                <a:cs typeface="Arial" panose="020B0604020202020204" pitchFamily="34" charset="0"/>
              </a:rPr>
              <a:t/>
            </a:r>
            <a:br>
              <a:rPr lang="nl-NL" sz="800" dirty="0">
                <a:latin typeface="Century Gothic" panose="020B0502020202020204" pitchFamily="34" charset="0"/>
                <a:cs typeface="Arial" panose="020B0604020202020204" pitchFamily="34" charset="0"/>
              </a:rPr>
            </a:br>
            <a:endParaRPr lang="en-GB" sz="800" dirty="0">
              <a:latin typeface="Century Gothic" panose="020B0502020202020204" pitchFamily="34" charset="0"/>
              <a:cs typeface="Arial" panose="020B0604020202020204" pitchFamily="34" charset="0"/>
            </a:endParaRPr>
          </a:p>
        </p:txBody>
      </p:sp>
      <p:grpSp>
        <p:nvGrpSpPr>
          <p:cNvPr id="39" name="Group 38">
            <a:extLst>
              <a:ext uri="{FF2B5EF4-FFF2-40B4-BE49-F238E27FC236}">
                <a16:creationId xmlns="" xmlns:a16="http://schemas.microsoft.com/office/drawing/2014/main" id="{259E36DF-EE6F-4D93-A19E-17AF027D6B1C}"/>
              </a:ext>
            </a:extLst>
          </p:cNvPr>
          <p:cNvGrpSpPr/>
          <p:nvPr/>
        </p:nvGrpSpPr>
        <p:grpSpPr>
          <a:xfrm>
            <a:off x="4430029" y="4903575"/>
            <a:ext cx="709053" cy="641593"/>
            <a:chOff x="317886" y="699820"/>
            <a:chExt cx="969320" cy="877098"/>
          </a:xfrm>
        </p:grpSpPr>
        <p:pic>
          <p:nvPicPr>
            <p:cNvPr id="40" name="Picture 39">
              <a:extLst>
                <a:ext uri="{FF2B5EF4-FFF2-40B4-BE49-F238E27FC236}">
                  <a16:creationId xmlns="" xmlns:a16="http://schemas.microsoft.com/office/drawing/2014/main" id="{AF04A799-57CB-4FDB-B09B-85773CF7A2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317" y="699820"/>
              <a:ext cx="877098" cy="877098"/>
            </a:xfrm>
            <a:prstGeom prst="rect">
              <a:avLst/>
            </a:prstGeom>
          </p:spPr>
        </p:pic>
        <p:sp>
          <p:nvSpPr>
            <p:cNvPr id="45" name="Oval 44">
              <a:extLst>
                <a:ext uri="{FF2B5EF4-FFF2-40B4-BE49-F238E27FC236}">
                  <a16:creationId xmlns="" xmlns:a16="http://schemas.microsoft.com/office/drawing/2014/main" id="{A3128696-59E5-4DF8-9F36-F6FBB2716FAF}"/>
                </a:ext>
              </a:extLst>
            </p:cNvPr>
            <p:cNvSpPr/>
            <p:nvPr/>
          </p:nvSpPr>
          <p:spPr>
            <a:xfrm>
              <a:off x="484481" y="809928"/>
              <a:ext cx="644770" cy="644400"/>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ectangle 54">
              <a:extLst>
                <a:ext uri="{FF2B5EF4-FFF2-40B4-BE49-F238E27FC236}">
                  <a16:creationId xmlns="" xmlns:a16="http://schemas.microsoft.com/office/drawing/2014/main" id="{F0E6A58A-371A-4661-8330-01B36678B0D6}"/>
                </a:ext>
              </a:extLst>
            </p:cNvPr>
            <p:cNvSpPr/>
            <p:nvPr/>
          </p:nvSpPr>
          <p:spPr>
            <a:xfrm rot="20615917">
              <a:off x="317886" y="965528"/>
              <a:ext cx="969320" cy="343041"/>
            </a:xfrm>
            <a:prstGeom prst="rect">
              <a:avLst/>
            </a:prstGeom>
          </p:spPr>
          <p:txBody>
            <a:bodyPr wrap="square">
              <a:spAutoFit/>
            </a:bodyPr>
            <a:lstStyle/>
            <a:p>
              <a:pPr algn="ctr"/>
              <a:r>
                <a:rPr lang="en-GB" sz="600" b="1" dirty="0">
                  <a:solidFill>
                    <a:schemeClr val="bg1"/>
                  </a:solidFill>
                  <a:effectLst>
                    <a:outerShdw blurRad="38100" dist="38100" dir="2700000" algn="tl">
                      <a:srgbClr val="000000">
                        <a:alpha val="43137"/>
                      </a:srgbClr>
                    </a:outerShdw>
                  </a:effectLst>
                  <a:latin typeface="Century Gothic" panose="020B0502020202020204" pitchFamily="34" charset="0"/>
                </a:rPr>
                <a:t>beschikbaar binnenkort</a:t>
              </a:r>
              <a:endParaRPr lang="en-GB" sz="1100" b="1" dirty="0">
                <a:solidFill>
                  <a:schemeClr val="bg1"/>
                </a:solidFill>
                <a:effectLst>
                  <a:outerShdw blurRad="38100" dist="38100" dir="2700000" algn="tl">
                    <a:srgbClr val="000000">
                      <a:alpha val="43137"/>
                    </a:srgbClr>
                  </a:outerShdw>
                </a:effectLst>
              </a:endParaRPr>
            </a:p>
          </p:txBody>
        </p:sp>
      </p:grpSp>
      <p:grpSp>
        <p:nvGrpSpPr>
          <p:cNvPr id="56" name="Group 55">
            <a:extLst>
              <a:ext uri="{FF2B5EF4-FFF2-40B4-BE49-F238E27FC236}">
                <a16:creationId xmlns="" xmlns:a16="http://schemas.microsoft.com/office/drawing/2014/main" id="{E066BE0B-ED13-4D70-83A7-A7BEFA169F79}"/>
              </a:ext>
            </a:extLst>
          </p:cNvPr>
          <p:cNvGrpSpPr/>
          <p:nvPr/>
        </p:nvGrpSpPr>
        <p:grpSpPr>
          <a:xfrm>
            <a:off x="1924872" y="2447476"/>
            <a:ext cx="709053" cy="641593"/>
            <a:chOff x="317886" y="699820"/>
            <a:chExt cx="969320" cy="877098"/>
          </a:xfrm>
        </p:grpSpPr>
        <p:pic>
          <p:nvPicPr>
            <p:cNvPr id="57" name="Picture 56">
              <a:extLst>
                <a:ext uri="{FF2B5EF4-FFF2-40B4-BE49-F238E27FC236}">
                  <a16:creationId xmlns="" xmlns:a16="http://schemas.microsoft.com/office/drawing/2014/main" id="{B2EE554A-63C5-40FC-A79B-3AB361800A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317" y="699820"/>
              <a:ext cx="877098" cy="877098"/>
            </a:xfrm>
            <a:prstGeom prst="rect">
              <a:avLst/>
            </a:prstGeom>
          </p:spPr>
        </p:pic>
        <p:sp>
          <p:nvSpPr>
            <p:cNvPr id="58" name="Oval 57">
              <a:extLst>
                <a:ext uri="{FF2B5EF4-FFF2-40B4-BE49-F238E27FC236}">
                  <a16:creationId xmlns="" xmlns:a16="http://schemas.microsoft.com/office/drawing/2014/main" id="{95379F02-B204-44D2-8774-86B689EBFA0A}"/>
                </a:ext>
              </a:extLst>
            </p:cNvPr>
            <p:cNvSpPr/>
            <p:nvPr/>
          </p:nvSpPr>
          <p:spPr>
            <a:xfrm>
              <a:off x="484481" y="809928"/>
              <a:ext cx="644770" cy="644400"/>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Rectangle 58">
              <a:extLst>
                <a:ext uri="{FF2B5EF4-FFF2-40B4-BE49-F238E27FC236}">
                  <a16:creationId xmlns="" xmlns:a16="http://schemas.microsoft.com/office/drawing/2014/main" id="{8934C223-8A1C-4B63-9E9E-EF4C19A6B149}"/>
                </a:ext>
              </a:extLst>
            </p:cNvPr>
            <p:cNvSpPr/>
            <p:nvPr/>
          </p:nvSpPr>
          <p:spPr>
            <a:xfrm rot="20615917">
              <a:off x="317886" y="965528"/>
              <a:ext cx="969320" cy="343041"/>
            </a:xfrm>
            <a:prstGeom prst="rect">
              <a:avLst/>
            </a:prstGeom>
          </p:spPr>
          <p:txBody>
            <a:bodyPr wrap="square">
              <a:spAutoFit/>
            </a:bodyPr>
            <a:lstStyle/>
            <a:p>
              <a:pPr algn="ctr"/>
              <a:r>
                <a:rPr lang="en-GB" sz="600" b="1" dirty="0">
                  <a:solidFill>
                    <a:schemeClr val="bg1"/>
                  </a:solidFill>
                  <a:effectLst>
                    <a:outerShdw blurRad="38100" dist="38100" dir="2700000" algn="tl">
                      <a:srgbClr val="000000">
                        <a:alpha val="43137"/>
                      </a:srgbClr>
                    </a:outerShdw>
                  </a:effectLst>
                  <a:latin typeface="Century Gothic" panose="020B0502020202020204" pitchFamily="34" charset="0"/>
                </a:rPr>
                <a:t>beschikbaar binnenkort</a:t>
              </a:r>
              <a:endParaRPr lang="en-GB" sz="1100" b="1" dirty="0">
                <a:solidFill>
                  <a:schemeClr val="bg1"/>
                </a:solidFill>
                <a:effectLst>
                  <a:outerShdw blurRad="38100" dist="38100" dir="2700000" algn="tl">
                    <a:srgbClr val="000000">
                      <a:alpha val="43137"/>
                    </a:srgbClr>
                  </a:outerShdw>
                </a:effectLst>
              </a:endParaRPr>
            </a:p>
          </p:txBody>
        </p:sp>
      </p:grpSp>
      <p:grpSp>
        <p:nvGrpSpPr>
          <p:cNvPr id="60" name="Group 59">
            <a:extLst>
              <a:ext uri="{FF2B5EF4-FFF2-40B4-BE49-F238E27FC236}">
                <a16:creationId xmlns="" xmlns:a16="http://schemas.microsoft.com/office/drawing/2014/main" id="{33F4669F-A917-4C63-AC4B-BBE25167154C}"/>
              </a:ext>
            </a:extLst>
          </p:cNvPr>
          <p:cNvGrpSpPr/>
          <p:nvPr/>
        </p:nvGrpSpPr>
        <p:grpSpPr>
          <a:xfrm>
            <a:off x="4442413" y="2438188"/>
            <a:ext cx="709053" cy="641593"/>
            <a:chOff x="317886" y="699820"/>
            <a:chExt cx="969320" cy="877098"/>
          </a:xfrm>
        </p:grpSpPr>
        <p:pic>
          <p:nvPicPr>
            <p:cNvPr id="61" name="Picture 60">
              <a:extLst>
                <a:ext uri="{FF2B5EF4-FFF2-40B4-BE49-F238E27FC236}">
                  <a16:creationId xmlns="" xmlns:a16="http://schemas.microsoft.com/office/drawing/2014/main" id="{242F229E-6624-4C7C-96DB-FF37A2351C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317" y="699820"/>
              <a:ext cx="877098" cy="877098"/>
            </a:xfrm>
            <a:prstGeom prst="rect">
              <a:avLst/>
            </a:prstGeom>
          </p:spPr>
        </p:pic>
        <p:sp>
          <p:nvSpPr>
            <p:cNvPr id="62" name="Oval 61">
              <a:extLst>
                <a:ext uri="{FF2B5EF4-FFF2-40B4-BE49-F238E27FC236}">
                  <a16:creationId xmlns="" xmlns:a16="http://schemas.microsoft.com/office/drawing/2014/main" id="{64192AB5-63B1-4F10-B793-ACF78729F60A}"/>
                </a:ext>
              </a:extLst>
            </p:cNvPr>
            <p:cNvSpPr/>
            <p:nvPr/>
          </p:nvSpPr>
          <p:spPr>
            <a:xfrm>
              <a:off x="484481" y="809928"/>
              <a:ext cx="644770" cy="644400"/>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Rectangle 62">
              <a:extLst>
                <a:ext uri="{FF2B5EF4-FFF2-40B4-BE49-F238E27FC236}">
                  <a16:creationId xmlns="" xmlns:a16="http://schemas.microsoft.com/office/drawing/2014/main" id="{C729ED7D-28B3-4927-888F-C0C42CEA72DF}"/>
                </a:ext>
              </a:extLst>
            </p:cNvPr>
            <p:cNvSpPr/>
            <p:nvPr/>
          </p:nvSpPr>
          <p:spPr>
            <a:xfrm rot="20615917">
              <a:off x="317886" y="965528"/>
              <a:ext cx="969320" cy="343041"/>
            </a:xfrm>
            <a:prstGeom prst="rect">
              <a:avLst/>
            </a:prstGeom>
          </p:spPr>
          <p:txBody>
            <a:bodyPr wrap="square">
              <a:spAutoFit/>
            </a:bodyPr>
            <a:lstStyle/>
            <a:p>
              <a:pPr algn="ctr"/>
              <a:r>
                <a:rPr lang="en-GB" sz="600" b="1" dirty="0">
                  <a:solidFill>
                    <a:schemeClr val="bg1"/>
                  </a:solidFill>
                  <a:effectLst>
                    <a:outerShdw blurRad="38100" dist="38100" dir="2700000" algn="tl">
                      <a:srgbClr val="000000">
                        <a:alpha val="43137"/>
                      </a:srgbClr>
                    </a:outerShdw>
                  </a:effectLst>
                  <a:latin typeface="Century Gothic" panose="020B0502020202020204" pitchFamily="34" charset="0"/>
                </a:rPr>
                <a:t>beschikbaar binnenkort</a:t>
              </a:r>
              <a:endParaRPr lang="en-GB" sz="1100" b="1" dirty="0">
                <a:solidFill>
                  <a:schemeClr val="bg1"/>
                </a:solidFill>
                <a:effectLst>
                  <a:outerShdw blurRad="38100" dist="38100" dir="2700000" algn="tl">
                    <a:srgbClr val="000000">
                      <a:alpha val="43137"/>
                    </a:srgbClr>
                  </a:outerShdw>
                </a:effectLst>
              </a:endParaRPr>
            </a:p>
          </p:txBody>
        </p:sp>
      </p:grpSp>
      <p:grpSp>
        <p:nvGrpSpPr>
          <p:cNvPr id="64" name="Group 63">
            <a:extLst>
              <a:ext uri="{FF2B5EF4-FFF2-40B4-BE49-F238E27FC236}">
                <a16:creationId xmlns="" xmlns:a16="http://schemas.microsoft.com/office/drawing/2014/main" id="{C870ED7E-5558-461E-B9CB-BA05198783CD}"/>
              </a:ext>
            </a:extLst>
          </p:cNvPr>
          <p:cNvGrpSpPr/>
          <p:nvPr/>
        </p:nvGrpSpPr>
        <p:grpSpPr>
          <a:xfrm>
            <a:off x="1961507" y="4888383"/>
            <a:ext cx="709053" cy="641593"/>
            <a:chOff x="317886" y="699820"/>
            <a:chExt cx="969320" cy="877098"/>
          </a:xfrm>
        </p:grpSpPr>
        <p:pic>
          <p:nvPicPr>
            <p:cNvPr id="65" name="Picture 64">
              <a:extLst>
                <a:ext uri="{FF2B5EF4-FFF2-40B4-BE49-F238E27FC236}">
                  <a16:creationId xmlns="" xmlns:a16="http://schemas.microsoft.com/office/drawing/2014/main" id="{A27757D8-C1CB-498A-8564-B99F6F1ECB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317" y="699820"/>
              <a:ext cx="877098" cy="877098"/>
            </a:xfrm>
            <a:prstGeom prst="rect">
              <a:avLst/>
            </a:prstGeom>
          </p:spPr>
        </p:pic>
        <p:sp>
          <p:nvSpPr>
            <p:cNvPr id="66" name="Oval 65">
              <a:extLst>
                <a:ext uri="{FF2B5EF4-FFF2-40B4-BE49-F238E27FC236}">
                  <a16:creationId xmlns="" xmlns:a16="http://schemas.microsoft.com/office/drawing/2014/main" id="{D6EC0083-E634-4413-9F3D-598B85778CC6}"/>
                </a:ext>
              </a:extLst>
            </p:cNvPr>
            <p:cNvSpPr/>
            <p:nvPr/>
          </p:nvSpPr>
          <p:spPr>
            <a:xfrm>
              <a:off x="484481" y="809928"/>
              <a:ext cx="644770" cy="644400"/>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Rectangle 66">
              <a:extLst>
                <a:ext uri="{FF2B5EF4-FFF2-40B4-BE49-F238E27FC236}">
                  <a16:creationId xmlns="" xmlns:a16="http://schemas.microsoft.com/office/drawing/2014/main" id="{0DF9EEF2-9948-4484-9408-5FAEBAFF2642}"/>
                </a:ext>
              </a:extLst>
            </p:cNvPr>
            <p:cNvSpPr/>
            <p:nvPr/>
          </p:nvSpPr>
          <p:spPr>
            <a:xfrm rot="20615917">
              <a:off x="317886" y="965528"/>
              <a:ext cx="969320" cy="343041"/>
            </a:xfrm>
            <a:prstGeom prst="rect">
              <a:avLst/>
            </a:prstGeom>
          </p:spPr>
          <p:txBody>
            <a:bodyPr wrap="square">
              <a:spAutoFit/>
            </a:bodyPr>
            <a:lstStyle/>
            <a:p>
              <a:pPr algn="ctr"/>
              <a:r>
                <a:rPr lang="en-GB" sz="600" b="1" dirty="0">
                  <a:solidFill>
                    <a:schemeClr val="bg1"/>
                  </a:solidFill>
                  <a:effectLst>
                    <a:outerShdw blurRad="38100" dist="38100" dir="2700000" algn="tl">
                      <a:srgbClr val="000000">
                        <a:alpha val="43137"/>
                      </a:srgbClr>
                    </a:outerShdw>
                  </a:effectLst>
                  <a:latin typeface="Century Gothic" panose="020B0502020202020204" pitchFamily="34" charset="0"/>
                </a:rPr>
                <a:t>beschikbaar binnenkort</a:t>
              </a:r>
              <a:endParaRPr lang="en-GB" sz="1100" b="1" dirty="0">
                <a:solidFill>
                  <a:schemeClr val="bg1"/>
                </a:solidFill>
                <a:effectLst>
                  <a:outerShdw blurRad="38100" dist="38100" dir="2700000" algn="tl">
                    <a:srgbClr val="000000">
                      <a:alpha val="43137"/>
                    </a:srgbClr>
                  </a:outerShdw>
                </a:effectLst>
              </a:endParaRPr>
            </a:p>
          </p:txBody>
        </p:sp>
      </p:grpSp>
      <p:grpSp>
        <p:nvGrpSpPr>
          <p:cNvPr id="6" name="Group 5">
            <a:extLst>
              <a:ext uri="{FF2B5EF4-FFF2-40B4-BE49-F238E27FC236}">
                <a16:creationId xmlns="" xmlns:a16="http://schemas.microsoft.com/office/drawing/2014/main" id="{F32821C0-336E-4950-B3C7-265915BD669E}"/>
              </a:ext>
            </a:extLst>
          </p:cNvPr>
          <p:cNvGrpSpPr/>
          <p:nvPr/>
        </p:nvGrpSpPr>
        <p:grpSpPr>
          <a:xfrm>
            <a:off x="-13742" y="546752"/>
            <a:ext cx="1091281" cy="938396"/>
            <a:chOff x="-13742" y="546752"/>
            <a:chExt cx="1091281" cy="938396"/>
          </a:xfrm>
        </p:grpSpPr>
        <p:sp>
          <p:nvSpPr>
            <p:cNvPr id="2" name="Diagonal Stripe 1">
              <a:extLst>
                <a:ext uri="{FF2B5EF4-FFF2-40B4-BE49-F238E27FC236}">
                  <a16:creationId xmlns="" xmlns:a16="http://schemas.microsoft.com/office/drawing/2014/main" id="{C8E7983E-E31B-4952-AB44-8F23BE5E9E99}"/>
                </a:ext>
              </a:extLst>
            </p:cNvPr>
            <p:cNvSpPr/>
            <p:nvPr/>
          </p:nvSpPr>
          <p:spPr>
            <a:xfrm>
              <a:off x="0" y="546752"/>
              <a:ext cx="1077539" cy="938396"/>
            </a:xfrm>
            <a:prstGeom prst="diagStripe">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0" name="TextBox 69">
              <a:extLst>
                <a:ext uri="{FF2B5EF4-FFF2-40B4-BE49-F238E27FC236}">
                  <a16:creationId xmlns="" xmlns:a16="http://schemas.microsoft.com/office/drawing/2014/main" id="{4F99C9A1-F985-49C8-9276-066640A87D33}"/>
                </a:ext>
              </a:extLst>
            </p:cNvPr>
            <p:cNvSpPr txBox="1"/>
            <p:nvPr/>
          </p:nvSpPr>
          <p:spPr>
            <a:xfrm rot="19035392">
              <a:off x="-13742" y="732207"/>
              <a:ext cx="844953" cy="338554"/>
            </a:xfrm>
            <a:prstGeom prst="rect">
              <a:avLst/>
            </a:prstGeom>
            <a:noFill/>
          </p:spPr>
          <p:txBody>
            <a:bodyPr wrap="square" rtlCol="0">
              <a:spAutoFit/>
            </a:bodyPr>
            <a:lstStyle/>
            <a:p>
              <a:r>
                <a:rPr lang="en-GB" sz="16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16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spTree>
    <p:extLst>
      <p:ext uri="{BB962C8B-B14F-4D97-AF65-F5344CB8AC3E}">
        <p14:creationId xmlns:p14="http://schemas.microsoft.com/office/powerpoint/2010/main" val="3702351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biLevel thresh="75000"/>
          </a:blip>
          <a:stretch>
            <a:fillRect/>
          </a:stretch>
        </p:blipFill>
        <p:spPr>
          <a:xfrm>
            <a:off x="354380" y="5366636"/>
            <a:ext cx="4505308" cy="2128168"/>
          </a:xfrm>
          <a:prstGeom prst="rect">
            <a:avLst/>
          </a:prstGeom>
        </p:spPr>
      </p:pic>
      <p:pic>
        <p:nvPicPr>
          <p:cNvPr id="4251" name="Picture 155"/>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36041" t="23934" r="29365" b="29143"/>
          <a:stretch/>
        </p:blipFill>
        <p:spPr bwMode="auto">
          <a:xfrm>
            <a:off x="2418428" y="2065433"/>
            <a:ext cx="2347927" cy="1505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a:extLst>
              <a:ext uri="{FF2B5EF4-FFF2-40B4-BE49-F238E27FC236}">
                <a16:creationId xmlns="" xmlns:a16="http://schemas.microsoft.com/office/drawing/2014/main" id="{AB885C54-C735-438D-A6C4-C22075C106C8}"/>
              </a:ext>
            </a:extLst>
          </p:cNvPr>
          <p:cNvSpPr txBox="1"/>
          <p:nvPr/>
        </p:nvSpPr>
        <p:spPr>
          <a:xfrm>
            <a:off x="412327" y="4047809"/>
            <a:ext cx="4852030" cy="278166"/>
          </a:xfrm>
          <a:prstGeom prst="rect">
            <a:avLst/>
          </a:prstGeom>
          <a:noFill/>
        </p:spPr>
        <p:txBody>
          <a:bodyPr wrap="square" lIns="69736" tIns="34868" rIns="69736" bIns="34868" rtlCol="0">
            <a:spAutoFit/>
          </a:bodyPr>
          <a:lstStyle/>
          <a:p>
            <a:pPr algn="ctr">
              <a:lnSpc>
                <a:spcPct val="150000"/>
              </a:lnSpc>
              <a:buClr>
                <a:schemeClr val="tx1">
                  <a:lumMod val="50000"/>
                  <a:lumOff val="50000"/>
                </a:schemeClr>
              </a:buClr>
              <a:buSzPct val="140000"/>
            </a:pPr>
            <a:r>
              <a:rPr lang="en-GB" sz="900" dirty="0">
                <a:latin typeface="Century Gothic" panose="020B0502020202020204" pitchFamily="34" charset="0"/>
                <a:cs typeface="Arial" panose="020B0604020202020204" pitchFamily="34" charset="0"/>
              </a:rPr>
              <a:t>GSM-5</a:t>
            </a:r>
            <a:r>
              <a:rPr lang="en-GB" sz="900" b="1" dirty="0">
                <a:solidFill>
                  <a:srgbClr val="00B050"/>
                </a:solidFill>
                <a:latin typeface="Century Gothic" panose="020B0502020202020204" pitchFamily="34" charset="0"/>
                <a:cs typeface="Arial" panose="020B0604020202020204" pitchFamily="34" charset="0"/>
              </a:rPr>
              <a:t>XX</a:t>
            </a:r>
            <a:r>
              <a:rPr lang="en-GB" sz="900" dirty="0">
                <a:latin typeface="Century Gothic" panose="020B0502020202020204" pitchFamily="34" charset="0"/>
                <a:cs typeface="Arial" panose="020B0604020202020204" pitchFamily="34" charset="0"/>
              </a:rPr>
              <a:t> </a:t>
            </a:r>
            <a:r>
              <a:rPr lang="en-GB" sz="900" b="1" dirty="0">
                <a:solidFill>
                  <a:srgbClr val="0070C0"/>
                </a:solidFill>
                <a:latin typeface="Century Gothic" panose="020B0502020202020204" pitchFamily="34" charset="0"/>
                <a:cs typeface="Arial" panose="020B0604020202020204" pitchFamily="34" charset="0"/>
              </a:rPr>
              <a:t>N</a:t>
            </a:r>
            <a:r>
              <a:rPr lang="en-GB" sz="900" dirty="0">
                <a:latin typeface="Century Gothic" panose="020B0502020202020204" pitchFamily="34" charset="0"/>
                <a:cs typeface="Arial" panose="020B0604020202020204" pitchFamily="34" charset="0"/>
              </a:rPr>
              <a:t> / </a:t>
            </a:r>
            <a:r>
              <a:rPr lang="en-GB" sz="900" b="1" dirty="0">
                <a:solidFill>
                  <a:srgbClr val="7030A0"/>
                </a:solidFill>
                <a:latin typeface="Century Gothic" panose="020B0502020202020204" pitchFamily="34" charset="0"/>
                <a:cs typeface="Arial" panose="020B0604020202020204" pitchFamily="34" charset="0"/>
              </a:rPr>
              <a:t>YYY</a:t>
            </a:r>
          </a:p>
        </p:txBody>
      </p:sp>
      <p:sp>
        <p:nvSpPr>
          <p:cNvPr id="26" name="Rectangle 25">
            <a:extLst>
              <a:ext uri="{FF2B5EF4-FFF2-40B4-BE49-F238E27FC236}">
                <a16:creationId xmlns="" xmlns:a16="http://schemas.microsoft.com/office/drawing/2014/main" id="{8EE73CCC-EBF3-43C7-8748-CCC2DE03B9BA}"/>
              </a:ext>
            </a:extLst>
          </p:cNvPr>
          <p:cNvSpPr/>
          <p:nvPr/>
        </p:nvSpPr>
        <p:spPr>
          <a:xfrm>
            <a:off x="3368110" y="4488147"/>
            <a:ext cx="1959540" cy="931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900" dirty="0">
              <a:solidFill>
                <a:schemeClr val="tx1"/>
              </a:solidFill>
              <a:latin typeface="Century Gothic" panose="020B0502020202020204" pitchFamily="34" charset="0"/>
            </a:endParaRPr>
          </a:p>
          <a:p>
            <a:endParaRPr lang="en-GB" sz="900" dirty="0">
              <a:solidFill>
                <a:schemeClr val="tx1"/>
              </a:solidFill>
              <a:latin typeface="Century Gothic" panose="020B0502020202020204" pitchFamily="34" charset="0"/>
            </a:endParaRPr>
          </a:p>
          <a:p>
            <a:endParaRPr lang="en-GB" sz="900" dirty="0">
              <a:solidFill>
                <a:schemeClr val="tx1"/>
              </a:solidFill>
              <a:latin typeface="Century Gothic" panose="020B0502020202020204" pitchFamily="34" charset="0"/>
            </a:endParaRPr>
          </a:p>
          <a:p>
            <a:r>
              <a:rPr lang="en-GB" sz="900" dirty="0">
                <a:solidFill>
                  <a:schemeClr val="tx1"/>
                </a:solidFill>
                <a:latin typeface="Century Gothic" panose="020B0502020202020204" pitchFamily="34" charset="0"/>
              </a:rPr>
              <a:t>Niets = 2G model</a:t>
            </a:r>
          </a:p>
          <a:p>
            <a:r>
              <a:rPr lang="en-GB" sz="900" dirty="0">
                <a:solidFill>
                  <a:srgbClr val="7030A0"/>
                </a:solidFill>
                <a:latin typeface="Century Gothic" panose="020B0502020202020204" pitchFamily="34" charset="0"/>
              </a:rPr>
              <a:t>3GE</a:t>
            </a:r>
            <a:r>
              <a:rPr lang="en-GB" sz="900" dirty="0">
                <a:solidFill>
                  <a:schemeClr val="tx1"/>
                </a:solidFill>
                <a:latin typeface="Century Gothic" panose="020B0502020202020204" pitchFamily="34" charset="0"/>
              </a:rPr>
              <a:t> = Euro 2G / 3G model</a:t>
            </a:r>
          </a:p>
          <a:p>
            <a:r>
              <a:rPr lang="en-GB" sz="900" dirty="0">
                <a:solidFill>
                  <a:srgbClr val="7030A0"/>
                </a:solidFill>
                <a:latin typeface="Century Gothic" panose="020B0502020202020204" pitchFamily="34" charset="0"/>
              </a:rPr>
              <a:t>4GE</a:t>
            </a:r>
            <a:r>
              <a:rPr lang="en-GB" sz="900" dirty="0">
                <a:solidFill>
                  <a:schemeClr val="tx1"/>
                </a:solidFill>
                <a:latin typeface="Century Gothic" panose="020B0502020202020204" pitchFamily="34" charset="0"/>
              </a:rPr>
              <a:t> = Euro 2G / 4G model</a:t>
            </a:r>
          </a:p>
          <a:p>
            <a:r>
              <a:rPr lang="en-GB" sz="900" dirty="0">
                <a:solidFill>
                  <a:srgbClr val="7030A0"/>
                </a:solidFill>
                <a:latin typeface="Century Gothic" panose="020B0502020202020204" pitchFamily="34" charset="0"/>
              </a:rPr>
              <a:t>4GA</a:t>
            </a:r>
            <a:r>
              <a:rPr lang="en-GB" sz="900" dirty="0">
                <a:solidFill>
                  <a:schemeClr val="tx1"/>
                </a:solidFill>
                <a:latin typeface="Century Gothic" panose="020B0502020202020204" pitchFamily="34" charset="0"/>
              </a:rPr>
              <a:t> – USA 3G / 4G-model</a:t>
            </a:r>
          </a:p>
          <a:p>
            <a:r>
              <a:rPr lang="en-GB" sz="900" dirty="0">
                <a:solidFill>
                  <a:schemeClr val="tx1"/>
                </a:solidFill>
                <a:latin typeface="Century Gothic" panose="020B0502020202020204" pitchFamily="34" charset="0"/>
              </a:rPr>
              <a:t/>
            </a:r>
            <a:br>
              <a:rPr lang="en-GB" sz="900" dirty="0">
                <a:solidFill>
                  <a:schemeClr val="tx1"/>
                </a:solidFill>
                <a:latin typeface="Century Gothic" panose="020B0502020202020204" pitchFamily="34" charset="0"/>
              </a:rPr>
            </a:br>
            <a:endParaRPr lang="en-GB" sz="900" dirty="0">
              <a:solidFill>
                <a:schemeClr val="tx1"/>
              </a:solidFill>
              <a:latin typeface="Century Gothic" panose="020B0502020202020204" pitchFamily="34" charset="0"/>
            </a:endParaRPr>
          </a:p>
          <a:p>
            <a:r>
              <a:rPr lang="en-GB" sz="900" dirty="0">
                <a:solidFill>
                  <a:schemeClr val="tx1"/>
                </a:solidFill>
                <a:latin typeface="Century Gothic" panose="020B0502020202020204" pitchFamily="34" charset="0"/>
              </a:rPr>
              <a:t/>
            </a:r>
            <a:br>
              <a:rPr lang="en-GB" sz="900" dirty="0">
                <a:solidFill>
                  <a:schemeClr val="tx1"/>
                </a:solidFill>
                <a:latin typeface="Century Gothic" panose="020B0502020202020204" pitchFamily="34" charset="0"/>
              </a:rPr>
            </a:br>
            <a:endParaRPr lang="en-GB" sz="900" dirty="0">
              <a:solidFill>
                <a:schemeClr val="tx1"/>
              </a:solidFill>
              <a:latin typeface="Century Gothic" panose="020B0502020202020204" pitchFamily="34" charset="0"/>
            </a:endParaRPr>
          </a:p>
        </p:txBody>
      </p:sp>
      <p:cxnSp>
        <p:nvCxnSpPr>
          <p:cNvPr id="27" name="Connector: Elbow 26">
            <a:extLst>
              <a:ext uri="{FF2B5EF4-FFF2-40B4-BE49-F238E27FC236}">
                <a16:creationId xmlns="" xmlns:a16="http://schemas.microsoft.com/office/drawing/2014/main" id="{69C4EF3F-9F82-4C28-9BBB-32D61D86DE42}"/>
              </a:ext>
            </a:extLst>
          </p:cNvPr>
          <p:cNvCxnSpPr>
            <a:cxnSpLocks/>
          </p:cNvCxnSpPr>
          <p:nvPr/>
        </p:nvCxnSpPr>
        <p:spPr>
          <a:xfrm rot="16200000" flipH="1">
            <a:off x="3259669" y="4270429"/>
            <a:ext cx="335799" cy="329646"/>
          </a:xfrm>
          <a:prstGeom prst="bentConnector3">
            <a:avLst>
              <a:gd name="adj1"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 xmlns:a16="http://schemas.microsoft.com/office/drawing/2014/main" id="{3B525A77-7749-4527-B540-1ECA938E36DA}"/>
              </a:ext>
            </a:extLst>
          </p:cNvPr>
          <p:cNvCxnSpPr>
            <a:cxnSpLocks/>
          </p:cNvCxnSpPr>
          <p:nvPr/>
        </p:nvCxnSpPr>
        <p:spPr>
          <a:xfrm rot="5400000">
            <a:off x="2777305" y="4385898"/>
            <a:ext cx="283330" cy="47672"/>
          </a:xfrm>
          <a:prstGeom prst="bentConnector3">
            <a:avLst>
              <a:gd name="adj1"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 xmlns:a16="http://schemas.microsoft.com/office/drawing/2014/main" id="{B1DEC374-171F-4299-8FC3-E8C9301298DA}"/>
              </a:ext>
            </a:extLst>
          </p:cNvPr>
          <p:cNvSpPr/>
          <p:nvPr/>
        </p:nvSpPr>
        <p:spPr>
          <a:xfrm>
            <a:off x="2309230" y="4595790"/>
            <a:ext cx="1544977" cy="838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900" b="1" dirty="0">
                <a:solidFill>
                  <a:srgbClr val="0070C0"/>
                </a:solidFill>
                <a:latin typeface="Century Gothic" panose="020B0502020202020204" pitchFamily="34" charset="0"/>
              </a:rPr>
              <a:t>2 = </a:t>
            </a:r>
            <a:r>
              <a:rPr lang="nl-NL" sz="900" dirty="0">
                <a:solidFill>
                  <a:schemeClr val="tx1"/>
                </a:solidFill>
                <a:latin typeface="Century Gothic" panose="020B0502020202020204" pitchFamily="34" charset="0"/>
              </a:rPr>
              <a:t>twee knop</a:t>
            </a:r>
          </a:p>
          <a:p>
            <a:r>
              <a:rPr lang="nl-NL" sz="900" b="1" dirty="0">
                <a:solidFill>
                  <a:srgbClr val="0070C0"/>
                </a:solidFill>
                <a:latin typeface="Century Gothic" panose="020B0502020202020204" pitchFamily="34" charset="0"/>
              </a:rPr>
              <a:t>4 = </a:t>
            </a:r>
            <a:r>
              <a:rPr lang="nl-NL" sz="900" dirty="0">
                <a:solidFill>
                  <a:schemeClr val="tx1"/>
                </a:solidFill>
                <a:latin typeface="Century Gothic" panose="020B0502020202020204" pitchFamily="34" charset="0"/>
              </a:rPr>
              <a:t>vier knop</a:t>
            </a:r>
          </a:p>
          <a:p>
            <a:r>
              <a:rPr lang="nl-NL" sz="900" b="1" dirty="0">
                <a:solidFill>
                  <a:srgbClr val="0070C0"/>
                </a:solidFill>
                <a:latin typeface="Century Gothic" panose="020B0502020202020204" pitchFamily="34" charset="0"/>
              </a:rPr>
              <a:t>6 = </a:t>
            </a:r>
            <a:r>
              <a:rPr lang="nl-NL" sz="900" dirty="0">
                <a:solidFill>
                  <a:schemeClr val="tx1"/>
                </a:solidFill>
                <a:latin typeface="Century Gothic" panose="020B0502020202020204" pitchFamily="34" charset="0"/>
              </a:rPr>
              <a:t>zes knop</a:t>
            </a:r>
          </a:p>
          <a:p>
            <a:r>
              <a:rPr lang="nl-NL" sz="900" b="1" dirty="0">
                <a:solidFill>
                  <a:srgbClr val="0070C0"/>
                </a:solidFill>
                <a:latin typeface="Century Gothic" panose="020B0502020202020204" pitchFamily="34" charset="0"/>
              </a:rPr>
              <a:t>8 = </a:t>
            </a:r>
            <a:r>
              <a:rPr lang="nl-NL" sz="900" dirty="0">
                <a:solidFill>
                  <a:schemeClr val="tx1"/>
                </a:solidFill>
                <a:latin typeface="Century Gothic" panose="020B0502020202020204" pitchFamily="34" charset="0"/>
              </a:rPr>
              <a:t>acht knop</a:t>
            </a:r>
          </a:p>
          <a:p>
            <a:r>
              <a:rPr lang="nl-NL" sz="900" b="1" dirty="0">
                <a:solidFill>
                  <a:srgbClr val="0070C0"/>
                </a:solidFill>
                <a:latin typeface="Century Gothic" panose="020B0502020202020204" pitchFamily="34" charset="0"/>
              </a:rPr>
              <a:t>10 </a:t>
            </a:r>
            <a:r>
              <a:rPr lang="nl-NL" sz="900" b="1" dirty="0">
                <a:solidFill>
                  <a:schemeClr val="tx2"/>
                </a:solidFill>
                <a:latin typeface="Century Gothic" panose="020B0502020202020204" pitchFamily="34" charset="0"/>
              </a:rPr>
              <a:t>=</a:t>
            </a:r>
            <a:r>
              <a:rPr lang="nl-NL" sz="900" dirty="0">
                <a:solidFill>
                  <a:schemeClr val="tx1"/>
                </a:solidFill>
                <a:latin typeface="Century Gothic" panose="020B0502020202020204" pitchFamily="34" charset="0"/>
              </a:rPr>
              <a:t> tien knop</a:t>
            </a:r>
          </a:p>
          <a:p>
            <a:endParaRPr lang="en-GB" sz="900" dirty="0">
              <a:solidFill>
                <a:schemeClr val="tx1"/>
              </a:solidFill>
              <a:latin typeface="Century Gothic" panose="020B0502020202020204" pitchFamily="34" charset="0"/>
            </a:endParaRPr>
          </a:p>
        </p:txBody>
      </p:sp>
      <p:cxnSp>
        <p:nvCxnSpPr>
          <p:cNvPr id="39" name="Connector: Elbow 38">
            <a:extLst>
              <a:ext uri="{FF2B5EF4-FFF2-40B4-BE49-F238E27FC236}">
                <a16:creationId xmlns="" xmlns:a16="http://schemas.microsoft.com/office/drawing/2014/main" id="{BF14CC42-2A8B-4767-97CA-1D98772CDA72}"/>
              </a:ext>
            </a:extLst>
          </p:cNvPr>
          <p:cNvCxnSpPr>
            <a:cxnSpLocks/>
          </p:cNvCxnSpPr>
          <p:nvPr/>
        </p:nvCxnSpPr>
        <p:spPr>
          <a:xfrm rot="10800000" flipV="1">
            <a:off x="1128443" y="4460411"/>
            <a:ext cx="1462654" cy="115346"/>
          </a:xfrm>
          <a:prstGeom prst="bentConnector2">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 xmlns:a16="http://schemas.microsoft.com/office/drawing/2014/main" id="{51B12EC6-A15B-46BB-8C0E-8C02526E2975}"/>
              </a:ext>
            </a:extLst>
          </p:cNvPr>
          <p:cNvCxnSpPr>
            <a:cxnSpLocks/>
          </p:cNvCxnSpPr>
          <p:nvPr/>
        </p:nvCxnSpPr>
        <p:spPr>
          <a:xfrm rot="5400000">
            <a:off x="2571630" y="4272331"/>
            <a:ext cx="226979" cy="188043"/>
          </a:xfrm>
          <a:prstGeom prst="bentConnector3">
            <a:avLst>
              <a:gd name="adj1"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 xmlns:a16="http://schemas.microsoft.com/office/drawing/2014/main" id="{AF3C79F9-81CA-4AB7-B7A6-D43B83E124B1}"/>
              </a:ext>
            </a:extLst>
          </p:cNvPr>
          <p:cNvSpPr/>
          <p:nvPr/>
        </p:nvSpPr>
        <p:spPr>
          <a:xfrm>
            <a:off x="-6026" y="4583713"/>
            <a:ext cx="2300742" cy="838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900" b="1" dirty="0">
                <a:solidFill>
                  <a:srgbClr val="00B050"/>
                </a:solidFill>
                <a:latin typeface="Century Gothic" panose="020B0502020202020204" pitchFamily="34" charset="0"/>
              </a:rPr>
              <a:t>AS = </a:t>
            </a:r>
            <a:r>
              <a:rPr lang="en-GB" sz="900" dirty="0">
                <a:solidFill>
                  <a:schemeClr val="tx1"/>
                </a:solidFill>
                <a:latin typeface="Century Gothic" panose="020B0502020202020204" pitchFamily="34" charset="0"/>
              </a:rPr>
              <a:t>architectonische roestvast staal</a:t>
            </a:r>
          </a:p>
          <a:p>
            <a:pPr algn="r"/>
            <a:r>
              <a:rPr lang="en-GB" sz="900" b="1" dirty="0">
                <a:solidFill>
                  <a:srgbClr val="00B050"/>
                </a:solidFill>
                <a:latin typeface="Century Gothic" panose="020B0502020202020204" pitchFamily="34" charset="0"/>
              </a:rPr>
              <a:t>VRAGEN = </a:t>
            </a:r>
            <a:r>
              <a:rPr lang="en-GB" sz="900" dirty="0">
                <a:solidFill>
                  <a:schemeClr val="tx1"/>
                </a:solidFill>
                <a:latin typeface="Century Gothic" panose="020B0502020202020204" pitchFamily="34" charset="0"/>
              </a:rPr>
              <a:t>architectuur RVS &amp; toetsenbord</a:t>
            </a:r>
          </a:p>
          <a:p>
            <a:pPr algn="r"/>
            <a:r>
              <a:rPr lang="en-GB" sz="900" b="1" dirty="0">
                <a:solidFill>
                  <a:srgbClr val="00B050"/>
                </a:solidFill>
                <a:latin typeface="Century Gothic" panose="020B0502020202020204" pitchFamily="34" charset="0"/>
              </a:rPr>
              <a:t>HS = </a:t>
            </a:r>
            <a:r>
              <a:rPr lang="en-GB" sz="900" dirty="0">
                <a:solidFill>
                  <a:schemeClr val="tx1"/>
                </a:solidFill>
                <a:latin typeface="Century Gothic" panose="020B0502020202020204" pitchFamily="34" charset="0"/>
              </a:rPr>
              <a:t>Hooded RVS</a:t>
            </a:r>
          </a:p>
          <a:p>
            <a:pPr algn="r"/>
            <a:r>
              <a:rPr lang="en-GB" sz="900" b="1" dirty="0">
                <a:solidFill>
                  <a:srgbClr val="00B050"/>
                </a:solidFill>
                <a:latin typeface="Century Gothic" panose="020B0502020202020204" pitchFamily="34" charset="0"/>
              </a:rPr>
              <a:t>HSK = </a:t>
            </a:r>
            <a:r>
              <a:rPr lang="en-GB" sz="900" dirty="0">
                <a:solidFill>
                  <a:schemeClr val="tx1"/>
                </a:solidFill>
                <a:latin typeface="Century Gothic" panose="020B0502020202020204" pitchFamily="34" charset="0"/>
              </a:rPr>
              <a:t>klapmutsen RVS &amp; toetsenbord</a:t>
            </a:r>
          </a:p>
          <a:p>
            <a:pPr algn="r"/>
            <a:r>
              <a:rPr lang="en-GB" sz="900" b="1" dirty="0">
                <a:solidFill>
                  <a:srgbClr val="00B050"/>
                </a:solidFill>
                <a:latin typeface="Century Gothic" panose="020B0502020202020204" pitchFamily="34" charset="0"/>
              </a:rPr>
              <a:t/>
            </a:r>
            <a:br>
              <a:rPr lang="en-GB" sz="900" b="1" dirty="0">
                <a:solidFill>
                  <a:srgbClr val="00B050"/>
                </a:solidFill>
                <a:latin typeface="Century Gothic" panose="020B0502020202020204" pitchFamily="34" charset="0"/>
              </a:rPr>
            </a:br>
            <a:endParaRPr lang="en-GB" sz="900" dirty="0">
              <a:solidFill>
                <a:schemeClr val="tx1"/>
              </a:solidFill>
              <a:latin typeface="Century Gothic" panose="020B0502020202020204" pitchFamily="34" charset="0"/>
            </a:endParaRPr>
          </a:p>
        </p:txBody>
      </p:sp>
      <p:pic>
        <p:nvPicPr>
          <p:cNvPr id="4" name="Picture 3">
            <a:extLst>
              <a:ext uri="{FF2B5EF4-FFF2-40B4-BE49-F238E27FC236}">
                <a16:creationId xmlns="" xmlns:a16="http://schemas.microsoft.com/office/drawing/2014/main" id="{374B6556-C800-4EB3-BAFB-59C7CC0D88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3091" y="1937985"/>
            <a:ext cx="708737" cy="1636896"/>
          </a:xfrm>
          <a:prstGeom prst="rect">
            <a:avLst/>
          </a:prstGeom>
        </p:spPr>
      </p:pic>
      <p:grpSp>
        <p:nvGrpSpPr>
          <p:cNvPr id="17" name="Group 16">
            <a:extLst>
              <a:ext uri="{FF2B5EF4-FFF2-40B4-BE49-F238E27FC236}">
                <a16:creationId xmlns="" xmlns:a16="http://schemas.microsoft.com/office/drawing/2014/main" id="{B661DE75-34FA-4EBE-823F-81812EBB7012}"/>
              </a:ext>
            </a:extLst>
          </p:cNvPr>
          <p:cNvGrpSpPr/>
          <p:nvPr/>
        </p:nvGrpSpPr>
        <p:grpSpPr>
          <a:xfrm>
            <a:off x="433337" y="254810"/>
            <a:ext cx="4864341" cy="299372"/>
            <a:chOff x="433337" y="254810"/>
            <a:chExt cx="4864341" cy="299372"/>
          </a:xfrm>
        </p:grpSpPr>
        <p:pic>
          <p:nvPicPr>
            <p:cNvPr id="18" name="Picture 17">
              <a:extLst>
                <a:ext uri="{FF2B5EF4-FFF2-40B4-BE49-F238E27FC236}">
                  <a16:creationId xmlns="" xmlns:a16="http://schemas.microsoft.com/office/drawing/2014/main" id="{7F6CB372-8951-41A0-BC47-60A5F2951B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9" name="Straight Connector 18">
              <a:extLst>
                <a:ext uri="{FF2B5EF4-FFF2-40B4-BE49-F238E27FC236}">
                  <a16:creationId xmlns="" xmlns:a16="http://schemas.microsoft.com/office/drawing/2014/main" id="{906737AE-2682-4FFA-9592-5FA95BB7CCAD}"/>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 xmlns:a16="http://schemas.microsoft.com/office/drawing/2014/main" id="{E9D08A0F-4283-4BC1-875C-7378968F1112}"/>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CELLCOM PRIME</a:t>
              </a:r>
            </a:p>
          </p:txBody>
        </p:sp>
      </p:grpSp>
      <p:sp>
        <p:nvSpPr>
          <p:cNvPr id="28" name="TextBox 27">
            <a:extLst>
              <a:ext uri="{FF2B5EF4-FFF2-40B4-BE49-F238E27FC236}">
                <a16:creationId xmlns="" xmlns:a16="http://schemas.microsoft.com/office/drawing/2014/main" id="{859B59D2-9348-4BE5-9E57-E74F2D9DC568}"/>
              </a:ext>
            </a:extLst>
          </p:cNvPr>
          <p:cNvSpPr txBox="1"/>
          <p:nvPr/>
        </p:nvSpPr>
        <p:spPr>
          <a:xfrm>
            <a:off x="1048037" y="1331513"/>
            <a:ext cx="3291355" cy="472181"/>
          </a:xfrm>
          <a:prstGeom prst="rect">
            <a:avLst/>
          </a:prstGeom>
          <a:noFill/>
        </p:spPr>
        <p:txBody>
          <a:bodyPr wrap="square" rtlCol="0">
            <a:spAutoFit/>
          </a:bodyPr>
          <a:lstStyle/>
          <a:p>
            <a:pPr algn="ctr"/>
            <a:r>
              <a:rPr lang="en-GB" sz="1234" spc="453" dirty="0"/>
              <a:t>Multi knopsysteem</a:t>
            </a:r>
            <a:br>
              <a:rPr lang="en-GB" sz="1234" spc="453" dirty="0"/>
            </a:br>
            <a:endParaRPr lang="en-GB" sz="1234" spc="453" dirty="0"/>
          </a:p>
        </p:txBody>
      </p:sp>
      <p:sp>
        <p:nvSpPr>
          <p:cNvPr id="29" name="TextBox 28">
            <a:extLst>
              <a:ext uri="{FF2B5EF4-FFF2-40B4-BE49-F238E27FC236}">
                <a16:creationId xmlns="" xmlns:a16="http://schemas.microsoft.com/office/drawing/2014/main" id="{DAB8322F-BEA4-46AB-A774-6B679624836F}"/>
              </a:ext>
            </a:extLst>
          </p:cNvPr>
          <p:cNvSpPr txBox="1"/>
          <p:nvPr/>
        </p:nvSpPr>
        <p:spPr>
          <a:xfrm>
            <a:off x="1193578" y="879850"/>
            <a:ext cx="2937022" cy="584775"/>
          </a:xfrm>
          <a:prstGeom prst="rect">
            <a:avLst/>
          </a:prstGeom>
          <a:noFill/>
        </p:spPr>
        <p:txBody>
          <a:bodyPr wrap="none" rtlCol="0">
            <a:spAutoFit/>
          </a:bodyPr>
          <a:lstStyle/>
          <a:p>
            <a:pPr algn="ctr"/>
            <a:r>
              <a:rPr lang="en-GB" sz="3200" dirty="0">
                <a:effectLst>
                  <a:outerShdw blurRad="38100" dist="38100" dir="2700000" algn="tl">
                    <a:srgbClr val="000000">
                      <a:alpha val="43137"/>
                    </a:srgbClr>
                  </a:outerShdw>
                </a:effectLst>
                <a:latin typeface="Century Gothic" panose="020B0502020202020204" pitchFamily="34" charset="0"/>
              </a:rPr>
              <a:t>cellcom</a:t>
            </a:r>
            <a:r>
              <a:rPr lang="en-GB" sz="3200" dirty="0">
                <a:solidFill>
                  <a:srgbClr val="C00000"/>
                </a:solidFill>
                <a:effectLst>
                  <a:outerShdw blurRad="38100" dist="38100" dir="2700000" algn="tl">
                    <a:srgbClr val="000000">
                      <a:alpha val="43137"/>
                    </a:srgbClr>
                  </a:outerShdw>
                </a:effectLst>
                <a:latin typeface="Century Gothic" panose="020B0502020202020204" pitchFamily="34" charset="0"/>
              </a:rPr>
              <a:t>prime</a:t>
            </a:r>
            <a:endParaRPr lang="en-GB" sz="3200" dirty="0">
              <a:effectLst>
                <a:outerShdw blurRad="38100" dist="38100" dir="2700000" algn="tl">
                  <a:srgbClr val="000000">
                    <a:alpha val="43137"/>
                  </a:srgbClr>
                </a:outerShdw>
              </a:effectLst>
              <a:latin typeface="Century Gothic" panose="020B0502020202020204" pitchFamily="34" charset="0"/>
            </a:endParaRPr>
          </a:p>
        </p:txBody>
      </p:sp>
      <p:cxnSp>
        <p:nvCxnSpPr>
          <p:cNvPr id="34" name="Straight Connector 33">
            <a:extLst>
              <a:ext uri="{FF2B5EF4-FFF2-40B4-BE49-F238E27FC236}">
                <a16:creationId xmlns="" xmlns:a16="http://schemas.microsoft.com/office/drawing/2014/main" id="{2DC80578-02F0-4B28-9632-09A9B9F3BE11}"/>
              </a:ext>
            </a:extLst>
          </p:cNvPr>
          <p:cNvCxnSpPr>
            <a:cxnSpLocks/>
          </p:cNvCxnSpPr>
          <p:nvPr/>
        </p:nvCxnSpPr>
        <p:spPr>
          <a:xfrm>
            <a:off x="2618023" y="1993393"/>
            <a:ext cx="0" cy="181946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grpSp>
        <p:nvGrpSpPr>
          <p:cNvPr id="30" name="Group 29">
            <a:extLst>
              <a:ext uri="{FF2B5EF4-FFF2-40B4-BE49-F238E27FC236}">
                <a16:creationId xmlns="" xmlns:a16="http://schemas.microsoft.com/office/drawing/2014/main" id="{039B0FAE-6028-4BFF-BFEA-939D199BD8EE}"/>
              </a:ext>
            </a:extLst>
          </p:cNvPr>
          <p:cNvGrpSpPr/>
          <p:nvPr/>
        </p:nvGrpSpPr>
        <p:grpSpPr>
          <a:xfrm>
            <a:off x="433337" y="7209698"/>
            <a:ext cx="5045091" cy="233315"/>
            <a:chOff x="433337" y="7235825"/>
            <a:chExt cx="5045091" cy="233315"/>
          </a:xfrm>
        </p:grpSpPr>
        <p:cxnSp>
          <p:nvCxnSpPr>
            <p:cNvPr id="31" name="Straight Connector 30">
              <a:extLst>
                <a:ext uri="{FF2B5EF4-FFF2-40B4-BE49-F238E27FC236}">
                  <a16:creationId xmlns="" xmlns:a16="http://schemas.microsoft.com/office/drawing/2014/main" id="{E80C4236-E691-4439-B720-3BAAC64BA5EC}"/>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32" name="TextBox 31">
              <a:extLst>
                <a:ext uri="{FF2B5EF4-FFF2-40B4-BE49-F238E27FC236}">
                  <a16:creationId xmlns="" xmlns:a16="http://schemas.microsoft.com/office/drawing/2014/main" id="{A2676592-7F84-4400-B0C3-BB707A47D272}"/>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28</a:t>
              </a:r>
            </a:p>
          </p:txBody>
        </p:sp>
      </p:grpSp>
    </p:spTree>
    <p:extLst>
      <p:ext uri="{BB962C8B-B14F-4D97-AF65-F5344CB8AC3E}">
        <p14:creationId xmlns:p14="http://schemas.microsoft.com/office/powerpoint/2010/main" val="1093407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biLevel thresh="75000"/>
          </a:blip>
          <a:stretch>
            <a:fillRect/>
          </a:stretch>
        </p:blipFill>
        <p:spPr>
          <a:xfrm>
            <a:off x="876822" y="5499355"/>
            <a:ext cx="3639836" cy="1719345"/>
          </a:xfrm>
          <a:prstGeom prst="rect">
            <a:avLst/>
          </a:prstGeom>
        </p:spPr>
      </p:pic>
      <p:pic>
        <p:nvPicPr>
          <p:cNvPr id="5279" name="Picture 159"/>
          <p:cNvPicPr>
            <a:picLocks noChangeAspect="1" noChangeArrowheads="1"/>
          </p:cNvPicPr>
          <p:nvPr/>
        </p:nvPicPr>
        <p:blipFill rotWithShape="1">
          <a:blip r:embed="rId3" cstate="print">
            <a:biLevel thresh="75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0788" r="12014"/>
          <a:stretch/>
        </p:blipFill>
        <p:spPr bwMode="auto">
          <a:xfrm>
            <a:off x="2546840" y="1993393"/>
            <a:ext cx="2358945" cy="1937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a:extLst>
              <a:ext uri="{FF2B5EF4-FFF2-40B4-BE49-F238E27FC236}">
                <a16:creationId xmlns="" xmlns:a16="http://schemas.microsoft.com/office/drawing/2014/main" id="{3EE42264-AA17-4803-8C6F-F5ED66A5B900}"/>
              </a:ext>
            </a:extLst>
          </p:cNvPr>
          <p:cNvSpPr txBox="1"/>
          <p:nvPr/>
        </p:nvSpPr>
        <p:spPr>
          <a:xfrm>
            <a:off x="423948" y="4217550"/>
            <a:ext cx="4852030" cy="278166"/>
          </a:xfrm>
          <a:prstGeom prst="rect">
            <a:avLst/>
          </a:prstGeom>
          <a:noFill/>
        </p:spPr>
        <p:txBody>
          <a:bodyPr wrap="square" lIns="69736" tIns="34868" rIns="69736" bIns="34868" rtlCol="0">
            <a:spAutoFit/>
          </a:bodyPr>
          <a:lstStyle/>
          <a:p>
            <a:pPr algn="ctr">
              <a:lnSpc>
                <a:spcPct val="150000"/>
              </a:lnSpc>
              <a:buClr>
                <a:schemeClr val="tx1">
                  <a:lumMod val="50000"/>
                  <a:lumOff val="50000"/>
                </a:schemeClr>
              </a:buClr>
              <a:buSzPct val="140000"/>
            </a:pPr>
            <a:r>
              <a:rPr lang="en-GB" sz="900" dirty="0">
                <a:latin typeface="Century Gothic" panose="020B0502020202020204" pitchFamily="34" charset="0"/>
                <a:cs typeface="Arial" panose="020B0604020202020204" pitchFamily="34" charset="0"/>
              </a:rPr>
              <a:t>GSM-5</a:t>
            </a:r>
            <a:r>
              <a:rPr lang="en-GB" sz="900" b="1" dirty="0">
                <a:solidFill>
                  <a:srgbClr val="00B050"/>
                </a:solidFill>
                <a:latin typeface="Century Gothic" panose="020B0502020202020204" pitchFamily="34" charset="0"/>
                <a:cs typeface="Arial" panose="020B0604020202020204" pitchFamily="34" charset="0"/>
              </a:rPr>
              <a:t>XX</a:t>
            </a:r>
            <a:r>
              <a:rPr lang="en-GB" sz="900" dirty="0">
                <a:latin typeface="Century Gothic" panose="020B0502020202020204" pitchFamily="34" charset="0"/>
                <a:cs typeface="Arial" panose="020B0604020202020204" pitchFamily="34" charset="0"/>
              </a:rPr>
              <a:t> </a:t>
            </a:r>
            <a:r>
              <a:rPr lang="en-GB" sz="900" b="1" dirty="0">
                <a:solidFill>
                  <a:srgbClr val="0070C0"/>
                </a:solidFill>
                <a:latin typeface="Century Gothic" panose="020B0502020202020204" pitchFamily="34" charset="0"/>
                <a:cs typeface="Arial" panose="020B0604020202020204" pitchFamily="34" charset="0"/>
              </a:rPr>
              <a:t>N</a:t>
            </a:r>
            <a:r>
              <a:rPr lang="en-GB" sz="900" dirty="0">
                <a:latin typeface="Century Gothic" panose="020B0502020202020204" pitchFamily="34" charset="0"/>
                <a:cs typeface="Arial" panose="020B0604020202020204" pitchFamily="34" charset="0"/>
              </a:rPr>
              <a:t> / </a:t>
            </a:r>
            <a:r>
              <a:rPr lang="en-GB" sz="900" b="1" dirty="0">
                <a:solidFill>
                  <a:srgbClr val="7030A0"/>
                </a:solidFill>
                <a:latin typeface="Century Gothic" panose="020B0502020202020204" pitchFamily="34" charset="0"/>
                <a:cs typeface="Arial" panose="020B0604020202020204" pitchFamily="34" charset="0"/>
              </a:rPr>
              <a:t>YYY</a:t>
            </a:r>
          </a:p>
        </p:txBody>
      </p:sp>
      <p:sp>
        <p:nvSpPr>
          <p:cNvPr id="26" name="Rectangle 25">
            <a:extLst>
              <a:ext uri="{FF2B5EF4-FFF2-40B4-BE49-F238E27FC236}">
                <a16:creationId xmlns="" xmlns:a16="http://schemas.microsoft.com/office/drawing/2014/main" id="{F3ECA730-B861-4A3B-BC81-DF457E64928C}"/>
              </a:ext>
            </a:extLst>
          </p:cNvPr>
          <p:cNvSpPr/>
          <p:nvPr/>
        </p:nvSpPr>
        <p:spPr>
          <a:xfrm>
            <a:off x="3364114" y="4773757"/>
            <a:ext cx="1959540" cy="6948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900" dirty="0">
              <a:solidFill>
                <a:schemeClr val="tx1"/>
              </a:solidFill>
              <a:latin typeface="Century Gothic" panose="020B0502020202020204" pitchFamily="34" charset="0"/>
            </a:endParaRPr>
          </a:p>
          <a:p>
            <a:r>
              <a:rPr lang="en-GB" sz="900" dirty="0">
                <a:solidFill>
                  <a:schemeClr val="tx1"/>
                </a:solidFill>
                <a:latin typeface="Century Gothic" panose="020B0502020202020204" pitchFamily="34" charset="0"/>
              </a:rPr>
              <a:t>Niets = 2G model</a:t>
            </a:r>
          </a:p>
          <a:p>
            <a:r>
              <a:rPr lang="en-GB" sz="900" b="1" dirty="0">
                <a:solidFill>
                  <a:srgbClr val="7030A0"/>
                </a:solidFill>
                <a:latin typeface="Century Gothic" panose="020B0502020202020204" pitchFamily="34" charset="0"/>
              </a:rPr>
              <a:t>3GE</a:t>
            </a:r>
            <a:r>
              <a:rPr lang="en-GB" sz="900" dirty="0">
                <a:solidFill>
                  <a:schemeClr val="tx1"/>
                </a:solidFill>
                <a:latin typeface="Century Gothic" panose="020B0502020202020204" pitchFamily="34" charset="0"/>
              </a:rPr>
              <a:t> = Euro 2G / 3G model</a:t>
            </a:r>
          </a:p>
          <a:p>
            <a:r>
              <a:rPr lang="en-GB" sz="900" b="1" dirty="0">
                <a:solidFill>
                  <a:srgbClr val="7030A0"/>
                </a:solidFill>
                <a:latin typeface="Century Gothic" panose="020B0502020202020204" pitchFamily="34" charset="0"/>
              </a:rPr>
              <a:t>4GE</a:t>
            </a:r>
            <a:r>
              <a:rPr lang="en-GB" sz="900" dirty="0">
                <a:solidFill>
                  <a:schemeClr val="tx1"/>
                </a:solidFill>
                <a:latin typeface="Century Gothic" panose="020B0502020202020204" pitchFamily="34" charset="0"/>
              </a:rPr>
              <a:t> = Euro 2G / 4G model</a:t>
            </a:r>
          </a:p>
          <a:p>
            <a:r>
              <a:rPr lang="en-GB" sz="900" b="1" dirty="0">
                <a:solidFill>
                  <a:srgbClr val="7030A0"/>
                </a:solidFill>
                <a:latin typeface="Century Gothic" panose="020B0502020202020204" pitchFamily="34" charset="0"/>
              </a:rPr>
              <a:t>4GA</a:t>
            </a:r>
            <a:r>
              <a:rPr lang="en-GB" sz="900" dirty="0">
                <a:solidFill>
                  <a:schemeClr val="tx1"/>
                </a:solidFill>
                <a:latin typeface="Century Gothic" panose="020B0502020202020204" pitchFamily="34" charset="0"/>
              </a:rPr>
              <a:t> – USA 3G / 4G-model</a:t>
            </a:r>
          </a:p>
          <a:p>
            <a:r>
              <a:rPr lang="en-GB" sz="900" dirty="0">
                <a:solidFill>
                  <a:schemeClr val="tx1"/>
                </a:solidFill>
                <a:latin typeface="Century Gothic" panose="020B0502020202020204" pitchFamily="34" charset="0"/>
              </a:rPr>
              <a:t/>
            </a:r>
            <a:br>
              <a:rPr lang="en-GB" sz="900" dirty="0">
                <a:solidFill>
                  <a:schemeClr val="tx1"/>
                </a:solidFill>
                <a:latin typeface="Century Gothic" panose="020B0502020202020204" pitchFamily="34" charset="0"/>
              </a:rPr>
            </a:br>
            <a:endParaRPr lang="en-GB" sz="900" dirty="0">
              <a:solidFill>
                <a:schemeClr val="tx1"/>
              </a:solidFill>
              <a:latin typeface="Century Gothic" panose="020B0502020202020204" pitchFamily="34" charset="0"/>
            </a:endParaRPr>
          </a:p>
        </p:txBody>
      </p:sp>
      <p:cxnSp>
        <p:nvCxnSpPr>
          <p:cNvPr id="27" name="Connector: Elbow 26">
            <a:extLst>
              <a:ext uri="{FF2B5EF4-FFF2-40B4-BE49-F238E27FC236}">
                <a16:creationId xmlns="" xmlns:a16="http://schemas.microsoft.com/office/drawing/2014/main" id="{8AC31706-7846-4211-A599-96BD0429F357}"/>
              </a:ext>
            </a:extLst>
          </p:cNvPr>
          <p:cNvCxnSpPr>
            <a:cxnSpLocks/>
          </p:cNvCxnSpPr>
          <p:nvPr/>
        </p:nvCxnSpPr>
        <p:spPr>
          <a:xfrm rot="16200000" flipH="1">
            <a:off x="3255388" y="4432214"/>
            <a:ext cx="335799" cy="329646"/>
          </a:xfrm>
          <a:prstGeom prst="bentConnector3">
            <a:avLst>
              <a:gd name="adj1"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 xmlns:a16="http://schemas.microsoft.com/office/drawing/2014/main" id="{72C87968-41B7-4F84-8F2F-A6F4E7A0CB54}"/>
              </a:ext>
            </a:extLst>
          </p:cNvPr>
          <p:cNvCxnSpPr>
            <a:cxnSpLocks/>
          </p:cNvCxnSpPr>
          <p:nvPr/>
        </p:nvCxnSpPr>
        <p:spPr>
          <a:xfrm rot="5400000">
            <a:off x="2788926" y="4555639"/>
            <a:ext cx="283330" cy="47672"/>
          </a:xfrm>
          <a:prstGeom prst="bentConnector3">
            <a:avLst>
              <a:gd name="adj1"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 xmlns:a16="http://schemas.microsoft.com/office/drawing/2014/main" id="{8E26FD07-490B-4B82-82D6-20B492119081}"/>
              </a:ext>
            </a:extLst>
          </p:cNvPr>
          <p:cNvSpPr/>
          <p:nvPr/>
        </p:nvSpPr>
        <p:spPr>
          <a:xfrm>
            <a:off x="2304949" y="4757575"/>
            <a:ext cx="1544977" cy="838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900" b="1" dirty="0">
                <a:solidFill>
                  <a:srgbClr val="0070C0"/>
                </a:solidFill>
                <a:latin typeface="Century Gothic" panose="020B0502020202020204" pitchFamily="34" charset="0"/>
              </a:rPr>
              <a:t>2 = </a:t>
            </a:r>
            <a:r>
              <a:rPr lang="nl-NL" sz="900" dirty="0">
                <a:solidFill>
                  <a:schemeClr val="tx1"/>
                </a:solidFill>
                <a:latin typeface="Century Gothic" panose="020B0502020202020204" pitchFamily="34" charset="0"/>
              </a:rPr>
              <a:t>twee knop</a:t>
            </a:r>
          </a:p>
          <a:p>
            <a:r>
              <a:rPr lang="nl-NL" sz="900" b="1" dirty="0">
                <a:solidFill>
                  <a:srgbClr val="0070C0"/>
                </a:solidFill>
                <a:latin typeface="Century Gothic" panose="020B0502020202020204" pitchFamily="34" charset="0"/>
              </a:rPr>
              <a:t>4 = </a:t>
            </a:r>
            <a:r>
              <a:rPr lang="nl-NL" sz="900" dirty="0">
                <a:solidFill>
                  <a:schemeClr val="tx1"/>
                </a:solidFill>
                <a:latin typeface="Century Gothic" panose="020B0502020202020204" pitchFamily="34" charset="0"/>
              </a:rPr>
              <a:t>vier knop</a:t>
            </a:r>
          </a:p>
          <a:p>
            <a:r>
              <a:rPr lang="nl-NL" sz="900" b="1" dirty="0">
                <a:solidFill>
                  <a:srgbClr val="0070C0"/>
                </a:solidFill>
                <a:latin typeface="Century Gothic" panose="020B0502020202020204" pitchFamily="34" charset="0"/>
              </a:rPr>
              <a:t>6 = </a:t>
            </a:r>
            <a:r>
              <a:rPr lang="nl-NL" sz="900" dirty="0">
                <a:solidFill>
                  <a:schemeClr val="tx1"/>
                </a:solidFill>
                <a:latin typeface="Century Gothic" panose="020B0502020202020204" pitchFamily="34" charset="0"/>
              </a:rPr>
              <a:t>zes knop</a:t>
            </a:r>
          </a:p>
          <a:p>
            <a:r>
              <a:rPr lang="nl-NL" sz="900" b="1" dirty="0">
                <a:solidFill>
                  <a:srgbClr val="0070C0"/>
                </a:solidFill>
                <a:latin typeface="Century Gothic" panose="020B0502020202020204" pitchFamily="34" charset="0"/>
              </a:rPr>
              <a:t>8 = </a:t>
            </a:r>
            <a:r>
              <a:rPr lang="nl-NL" sz="900" dirty="0">
                <a:solidFill>
                  <a:schemeClr val="tx1"/>
                </a:solidFill>
                <a:latin typeface="Century Gothic" panose="020B0502020202020204" pitchFamily="34" charset="0"/>
              </a:rPr>
              <a:t>acht knop</a:t>
            </a:r>
          </a:p>
          <a:p>
            <a:r>
              <a:rPr lang="nl-NL" sz="900" b="1" dirty="0">
                <a:solidFill>
                  <a:srgbClr val="0070C0"/>
                </a:solidFill>
                <a:latin typeface="Century Gothic" panose="020B0502020202020204" pitchFamily="34" charset="0"/>
              </a:rPr>
              <a:t>10 </a:t>
            </a:r>
            <a:r>
              <a:rPr lang="nl-NL" sz="900" b="1" dirty="0">
                <a:solidFill>
                  <a:schemeClr val="tx2"/>
                </a:solidFill>
                <a:latin typeface="Century Gothic" panose="020B0502020202020204" pitchFamily="34" charset="0"/>
              </a:rPr>
              <a:t>=</a:t>
            </a:r>
            <a:r>
              <a:rPr lang="nl-NL" sz="900" dirty="0">
                <a:solidFill>
                  <a:schemeClr val="tx1"/>
                </a:solidFill>
                <a:latin typeface="Century Gothic" panose="020B0502020202020204" pitchFamily="34" charset="0"/>
              </a:rPr>
              <a:t> tien knop</a:t>
            </a:r>
          </a:p>
        </p:txBody>
      </p:sp>
      <p:cxnSp>
        <p:nvCxnSpPr>
          <p:cNvPr id="41" name="Connector: Elbow 40">
            <a:extLst>
              <a:ext uri="{FF2B5EF4-FFF2-40B4-BE49-F238E27FC236}">
                <a16:creationId xmlns="" xmlns:a16="http://schemas.microsoft.com/office/drawing/2014/main" id="{37DDB2C2-FCC3-4E39-B20B-363F6976D90A}"/>
              </a:ext>
            </a:extLst>
          </p:cNvPr>
          <p:cNvCxnSpPr>
            <a:cxnSpLocks/>
            <a:endCxn id="43" idx="0"/>
          </p:cNvCxnSpPr>
          <p:nvPr/>
        </p:nvCxnSpPr>
        <p:spPr>
          <a:xfrm rot="10800000" flipV="1">
            <a:off x="1140064" y="4630152"/>
            <a:ext cx="1462654" cy="115346"/>
          </a:xfrm>
          <a:prstGeom prst="bentConnector2">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 xmlns:a16="http://schemas.microsoft.com/office/drawing/2014/main" id="{9C69A98B-200F-404A-B4E1-B4A4AA1D0B2B}"/>
              </a:ext>
            </a:extLst>
          </p:cNvPr>
          <p:cNvCxnSpPr>
            <a:cxnSpLocks/>
          </p:cNvCxnSpPr>
          <p:nvPr/>
        </p:nvCxnSpPr>
        <p:spPr>
          <a:xfrm rot="5400000">
            <a:off x="2583251" y="4442072"/>
            <a:ext cx="226979" cy="188043"/>
          </a:xfrm>
          <a:prstGeom prst="bentConnector3">
            <a:avLst>
              <a:gd name="adj1"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 xmlns:a16="http://schemas.microsoft.com/office/drawing/2014/main" id="{6F1A6295-1433-4C5E-9FC0-B9EE81D1DC60}"/>
              </a:ext>
            </a:extLst>
          </p:cNvPr>
          <p:cNvSpPr/>
          <p:nvPr/>
        </p:nvSpPr>
        <p:spPr>
          <a:xfrm>
            <a:off x="-10307" y="4745498"/>
            <a:ext cx="2300742" cy="838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900" b="1" dirty="0">
                <a:solidFill>
                  <a:srgbClr val="00B050"/>
                </a:solidFill>
                <a:latin typeface="Century Gothic" panose="020B0502020202020204" pitchFamily="34" charset="0"/>
              </a:rPr>
              <a:t>AS = </a:t>
            </a:r>
            <a:r>
              <a:rPr lang="en-GB" sz="900" dirty="0">
                <a:solidFill>
                  <a:schemeClr val="tx1"/>
                </a:solidFill>
                <a:latin typeface="Century Gothic" panose="020B0502020202020204" pitchFamily="34" charset="0"/>
              </a:rPr>
              <a:t>architectonische roestvast staal</a:t>
            </a:r>
          </a:p>
          <a:p>
            <a:pPr algn="r"/>
            <a:r>
              <a:rPr lang="en-GB" sz="900" b="1" dirty="0">
                <a:solidFill>
                  <a:srgbClr val="00B050"/>
                </a:solidFill>
                <a:latin typeface="Century Gothic" panose="020B0502020202020204" pitchFamily="34" charset="0"/>
              </a:rPr>
              <a:t>VRAGEN = </a:t>
            </a:r>
            <a:r>
              <a:rPr lang="en-GB" sz="900" dirty="0">
                <a:solidFill>
                  <a:schemeClr val="tx1"/>
                </a:solidFill>
                <a:latin typeface="Century Gothic" panose="020B0502020202020204" pitchFamily="34" charset="0"/>
              </a:rPr>
              <a:t>architectuur RVS &amp; toetsenbord</a:t>
            </a:r>
          </a:p>
          <a:p>
            <a:pPr algn="r"/>
            <a:r>
              <a:rPr lang="en-GB" sz="900" b="1" dirty="0">
                <a:solidFill>
                  <a:srgbClr val="00B050"/>
                </a:solidFill>
                <a:latin typeface="Century Gothic" panose="020B0502020202020204" pitchFamily="34" charset="0"/>
              </a:rPr>
              <a:t>HS = </a:t>
            </a:r>
            <a:r>
              <a:rPr lang="en-GB" sz="900" dirty="0">
                <a:solidFill>
                  <a:schemeClr val="tx1"/>
                </a:solidFill>
                <a:latin typeface="Century Gothic" panose="020B0502020202020204" pitchFamily="34" charset="0"/>
              </a:rPr>
              <a:t>Hooded RVS</a:t>
            </a:r>
          </a:p>
          <a:p>
            <a:pPr algn="r"/>
            <a:r>
              <a:rPr lang="en-GB" sz="900" b="1" dirty="0">
                <a:solidFill>
                  <a:srgbClr val="00B050"/>
                </a:solidFill>
                <a:latin typeface="Century Gothic" panose="020B0502020202020204" pitchFamily="34" charset="0"/>
              </a:rPr>
              <a:t>HSK = </a:t>
            </a:r>
            <a:r>
              <a:rPr lang="en-GB" sz="900" dirty="0">
                <a:solidFill>
                  <a:schemeClr val="tx1"/>
                </a:solidFill>
                <a:latin typeface="Century Gothic" panose="020B0502020202020204" pitchFamily="34" charset="0"/>
              </a:rPr>
              <a:t>klapmutsen RVS &amp; toetsenbord</a:t>
            </a:r>
          </a:p>
          <a:p>
            <a:pPr algn="r"/>
            <a:endParaRPr lang="en-GB" sz="900" dirty="0">
              <a:solidFill>
                <a:schemeClr val="tx1"/>
              </a:solidFill>
              <a:latin typeface="Century Gothic" panose="020B0502020202020204" pitchFamily="34" charset="0"/>
            </a:endParaRPr>
          </a:p>
        </p:txBody>
      </p:sp>
      <p:pic>
        <p:nvPicPr>
          <p:cNvPr id="5" name="Picture 4">
            <a:extLst>
              <a:ext uri="{FF2B5EF4-FFF2-40B4-BE49-F238E27FC236}">
                <a16:creationId xmlns="" xmlns:a16="http://schemas.microsoft.com/office/drawing/2014/main" id="{79B7C8D3-7A46-4441-AD2B-5FD8D9CB16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6229" y="1946831"/>
            <a:ext cx="778579" cy="1833006"/>
          </a:xfrm>
          <a:prstGeom prst="rect">
            <a:avLst/>
          </a:prstGeom>
        </p:spPr>
      </p:pic>
      <p:grpSp>
        <p:nvGrpSpPr>
          <p:cNvPr id="17" name="Group 16">
            <a:extLst>
              <a:ext uri="{FF2B5EF4-FFF2-40B4-BE49-F238E27FC236}">
                <a16:creationId xmlns="" xmlns:a16="http://schemas.microsoft.com/office/drawing/2014/main" id="{77ED8961-4B5B-4857-8D88-AC7F8BAD80D3}"/>
              </a:ext>
            </a:extLst>
          </p:cNvPr>
          <p:cNvGrpSpPr/>
          <p:nvPr/>
        </p:nvGrpSpPr>
        <p:grpSpPr>
          <a:xfrm>
            <a:off x="433337" y="254810"/>
            <a:ext cx="4864341" cy="299372"/>
            <a:chOff x="433337" y="254810"/>
            <a:chExt cx="4864341" cy="299372"/>
          </a:xfrm>
        </p:grpSpPr>
        <p:pic>
          <p:nvPicPr>
            <p:cNvPr id="18" name="Picture 17">
              <a:extLst>
                <a:ext uri="{FF2B5EF4-FFF2-40B4-BE49-F238E27FC236}">
                  <a16:creationId xmlns="" xmlns:a16="http://schemas.microsoft.com/office/drawing/2014/main" id="{8A5494B5-77C1-4718-8DEA-EBBBECA294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9" name="Straight Connector 18">
              <a:extLst>
                <a:ext uri="{FF2B5EF4-FFF2-40B4-BE49-F238E27FC236}">
                  <a16:creationId xmlns="" xmlns:a16="http://schemas.microsoft.com/office/drawing/2014/main" id="{82E00E5A-DA0C-4B31-81EC-EAF3556BDEAB}"/>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 xmlns:a16="http://schemas.microsoft.com/office/drawing/2014/main" id="{3579303F-5DBA-433A-87B6-9B5D87E7C999}"/>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CELLCOM PRIME</a:t>
              </a:r>
            </a:p>
          </p:txBody>
        </p:sp>
      </p:grpSp>
      <p:sp>
        <p:nvSpPr>
          <p:cNvPr id="30" name="TextBox 29">
            <a:extLst>
              <a:ext uri="{FF2B5EF4-FFF2-40B4-BE49-F238E27FC236}">
                <a16:creationId xmlns="" xmlns:a16="http://schemas.microsoft.com/office/drawing/2014/main" id="{7A1AB2DF-54F4-4F0B-9ABF-1C77F8E50AB5}"/>
              </a:ext>
            </a:extLst>
          </p:cNvPr>
          <p:cNvSpPr txBox="1"/>
          <p:nvPr/>
        </p:nvSpPr>
        <p:spPr>
          <a:xfrm>
            <a:off x="1048037" y="1331513"/>
            <a:ext cx="3291355" cy="472181"/>
          </a:xfrm>
          <a:prstGeom prst="rect">
            <a:avLst/>
          </a:prstGeom>
          <a:noFill/>
        </p:spPr>
        <p:txBody>
          <a:bodyPr wrap="square" rtlCol="0">
            <a:spAutoFit/>
          </a:bodyPr>
          <a:lstStyle/>
          <a:p>
            <a:pPr algn="ctr"/>
            <a:r>
              <a:rPr lang="en-GB" sz="1234" spc="453" dirty="0"/>
              <a:t>Multi knopsysteem</a:t>
            </a:r>
            <a:br>
              <a:rPr lang="en-GB" sz="1234" spc="453" dirty="0"/>
            </a:br>
            <a:endParaRPr lang="en-GB" sz="1234" spc="453" dirty="0"/>
          </a:p>
        </p:txBody>
      </p:sp>
      <p:sp>
        <p:nvSpPr>
          <p:cNvPr id="31" name="TextBox 30">
            <a:extLst>
              <a:ext uri="{FF2B5EF4-FFF2-40B4-BE49-F238E27FC236}">
                <a16:creationId xmlns="" xmlns:a16="http://schemas.microsoft.com/office/drawing/2014/main" id="{648D7A28-D0EC-4756-B1F8-207EBF9EEE82}"/>
              </a:ext>
            </a:extLst>
          </p:cNvPr>
          <p:cNvSpPr txBox="1"/>
          <p:nvPr/>
        </p:nvSpPr>
        <p:spPr>
          <a:xfrm>
            <a:off x="1193578" y="879850"/>
            <a:ext cx="2937022" cy="584775"/>
          </a:xfrm>
          <a:prstGeom prst="rect">
            <a:avLst/>
          </a:prstGeom>
          <a:noFill/>
        </p:spPr>
        <p:txBody>
          <a:bodyPr wrap="none" rtlCol="0">
            <a:spAutoFit/>
          </a:bodyPr>
          <a:lstStyle/>
          <a:p>
            <a:pPr algn="ctr"/>
            <a:r>
              <a:rPr lang="en-GB" sz="3200" dirty="0">
                <a:effectLst>
                  <a:outerShdw blurRad="38100" dist="38100" dir="2700000" algn="tl">
                    <a:srgbClr val="000000">
                      <a:alpha val="43137"/>
                    </a:srgbClr>
                  </a:outerShdw>
                </a:effectLst>
                <a:latin typeface="Century Gothic" panose="020B0502020202020204" pitchFamily="34" charset="0"/>
              </a:rPr>
              <a:t>cellcom</a:t>
            </a:r>
            <a:r>
              <a:rPr lang="en-GB" sz="3200" dirty="0">
                <a:solidFill>
                  <a:srgbClr val="C00000"/>
                </a:solidFill>
                <a:effectLst>
                  <a:outerShdw blurRad="38100" dist="38100" dir="2700000" algn="tl">
                    <a:srgbClr val="000000">
                      <a:alpha val="43137"/>
                    </a:srgbClr>
                  </a:outerShdw>
                </a:effectLst>
                <a:latin typeface="Century Gothic" panose="020B0502020202020204" pitchFamily="34" charset="0"/>
              </a:rPr>
              <a:t>prime</a:t>
            </a:r>
            <a:endParaRPr lang="en-GB" sz="3200" dirty="0">
              <a:effectLst>
                <a:outerShdw blurRad="38100" dist="38100" dir="2700000" algn="tl">
                  <a:srgbClr val="000000">
                    <a:alpha val="43137"/>
                  </a:srgbClr>
                </a:outerShdw>
              </a:effectLst>
              <a:latin typeface="Century Gothic" panose="020B0502020202020204" pitchFamily="34" charset="0"/>
            </a:endParaRPr>
          </a:p>
        </p:txBody>
      </p:sp>
      <p:cxnSp>
        <p:nvCxnSpPr>
          <p:cNvPr id="32" name="Straight Connector 31">
            <a:extLst>
              <a:ext uri="{FF2B5EF4-FFF2-40B4-BE49-F238E27FC236}">
                <a16:creationId xmlns="" xmlns:a16="http://schemas.microsoft.com/office/drawing/2014/main" id="{9BC8FA6D-4B3B-427C-903A-32D530172861}"/>
              </a:ext>
            </a:extLst>
          </p:cNvPr>
          <p:cNvCxnSpPr>
            <a:cxnSpLocks/>
          </p:cNvCxnSpPr>
          <p:nvPr/>
        </p:nvCxnSpPr>
        <p:spPr>
          <a:xfrm>
            <a:off x="2618023" y="1993393"/>
            <a:ext cx="0" cy="181946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grpSp>
        <p:nvGrpSpPr>
          <p:cNvPr id="28" name="Group 27">
            <a:extLst>
              <a:ext uri="{FF2B5EF4-FFF2-40B4-BE49-F238E27FC236}">
                <a16:creationId xmlns="" xmlns:a16="http://schemas.microsoft.com/office/drawing/2014/main" id="{E634F149-16D7-4AF2-9CA1-144F32CA0C4F}"/>
              </a:ext>
            </a:extLst>
          </p:cNvPr>
          <p:cNvGrpSpPr/>
          <p:nvPr/>
        </p:nvGrpSpPr>
        <p:grpSpPr>
          <a:xfrm>
            <a:off x="-146132" y="7209698"/>
            <a:ext cx="5041982" cy="233315"/>
            <a:chOff x="-146132" y="7235825"/>
            <a:chExt cx="5041982" cy="233315"/>
          </a:xfrm>
        </p:grpSpPr>
        <p:cxnSp>
          <p:nvCxnSpPr>
            <p:cNvPr id="29" name="Straight Connector 28">
              <a:extLst>
                <a:ext uri="{FF2B5EF4-FFF2-40B4-BE49-F238E27FC236}">
                  <a16:creationId xmlns="" xmlns:a16="http://schemas.microsoft.com/office/drawing/2014/main" id="{7CB0E1DF-2C60-4055-84F0-AC54E2095DFF}"/>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33" name="TextBox 32">
              <a:extLst>
                <a:ext uri="{FF2B5EF4-FFF2-40B4-BE49-F238E27FC236}">
                  <a16:creationId xmlns="" xmlns:a16="http://schemas.microsoft.com/office/drawing/2014/main" id="{48058859-2D7F-4D66-927C-ED778C5B90B8}"/>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29</a:t>
              </a:r>
            </a:p>
          </p:txBody>
        </p:sp>
      </p:grpSp>
    </p:spTree>
    <p:extLst>
      <p:ext uri="{BB962C8B-B14F-4D97-AF65-F5344CB8AC3E}">
        <p14:creationId xmlns:p14="http://schemas.microsoft.com/office/powerpoint/2010/main" val="3103518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5333"/>
          <a:stretch/>
        </p:blipFill>
        <p:spPr bwMode="auto">
          <a:xfrm>
            <a:off x="1153005" y="5584863"/>
            <a:ext cx="3087469" cy="1499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biLevel thresh="75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720694" y="2143934"/>
            <a:ext cx="2319140" cy="1525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a:extLst>
              <a:ext uri="{FF2B5EF4-FFF2-40B4-BE49-F238E27FC236}">
                <a16:creationId xmlns="" xmlns:a16="http://schemas.microsoft.com/office/drawing/2014/main" id="{990B64CB-5A1B-4DA4-AFF9-85D7E687FF21}"/>
              </a:ext>
            </a:extLst>
          </p:cNvPr>
          <p:cNvSpPr txBox="1"/>
          <p:nvPr/>
        </p:nvSpPr>
        <p:spPr>
          <a:xfrm>
            <a:off x="423948" y="4217550"/>
            <a:ext cx="4852030" cy="278166"/>
          </a:xfrm>
          <a:prstGeom prst="rect">
            <a:avLst/>
          </a:prstGeom>
          <a:noFill/>
        </p:spPr>
        <p:txBody>
          <a:bodyPr wrap="square" lIns="69736" tIns="34868" rIns="69736" bIns="34868" rtlCol="0">
            <a:spAutoFit/>
          </a:bodyPr>
          <a:lstStyle/>
          <a:p>
            <a:pPr algn="ctr">
              <a:lnSpc>
                <a:spcPct val="150000"/>
              </a:lnSpc>
              <a:buClr>
                <a:schemeClr val="tx1">
                  <a:lumMod val="50000"/>
                  <a:lumOff val="50000"/>
                </a:schemeClr>
              </a:buClr>
              <a:buSzPct val="140000"/>
            </a:pPr>
            <a:r>
              <a:rPr lang="en-GB" sz="900" dirty="0">
                <a:latin typeface="Century Gothic" panose="020B0502020202020204" pitchFamily="34" charset="0"/>
                <a:cs typeface="Arial" panose="020B0604020202020204" pitchFamily="34" charset="0"/>
              </a:rPr>
              <a:t>GSM-5</a:t>
            </a:r>
            <a:r>
              <a:rPr lang="en-GB" sz="900" b="1" dirty="0">
                <a:solidFill>
                  <a:srgbClr val="00B050"/>
                </a:solidFill>
                <a:latin typeface="Century Gothic" panose="020B0502020202020204" pitchFamily="34" charset="0"/>
                <a:cs typeface="Arial" panose="020B0604020202020204" pitchFamily="34" charset="0"/>
              </a:rPr>
              <a:t>XX</a:t>
            </a:r>
            <a:r>
              <a:rPr lang="en-GB" sz="900" dirty="0">
                <a:latin typeface="Century Gothic" panose="020B0502020202020204" pitchFamily="34" charset="0"/>
                <a:cs typeface="Arial" panose="020B0604020202020204" pitchFamily="34" charset="0"/>
              </a:rPr>
              <a:t> </a:t>
            </a:r>
            <a:r>
              <a:rPr lang="en-GB" sz="900" b="1" dirty="0">
                <a:solidFill>
                  <a:srgbClr val="0070C0"/>
                </a:solidFill>
                <a:latin typeface="Century Gothic" panose="020B0502020202020204" pitchFamily="34" charset="0"/>
                <a:cs typeface="Arial" panose="020B0604020202020204" pitchFamily="34" charset="0"/>
              </a:rPr>
              <a:t>N</a:t>
            </a:r>
            <a:r>
              <a:rPr lang="en-GB" sz="900" dirty="0">
                <a:latin typeface="Century Gothic" panose="020B0502020202020204" pitchFamily="34" charset="0"/>
                <a:cs typeface="Arial" panose="020B0604020202020204" pitchFamily="34" charset="0"/>
              </a:rPr>
              <a:t> / </a:t>
            </a:r>
            <a:r>
              <a:rPr lang="en-GB" sz="900" b="1" dirty="0">
                <a:solidFill>
                  <a:srgbClr val="7030A0"/>
                </a:solidFill>
                <a:latin typeface="Century Gothic" panose="020B0502020202020204" pitchFamily="34" charset="0"/>
                <a:cs typeface="Arial" panose="020B0604020202020204" pitchFamily="34" charset="0"/>
              </a:rPr>
              <a:t>YYY</a:t>
            </a:r>
          </a:p>
        </p:txBody>
      </p:sp>
      <p:sp>
        <p:nvSpPr>
          <p:cNvPr id="28" name="Rectangle 27">
            <a:extLst>
              <a:ext uri="{FF2B5EF4-FFF2-40B4-BE49-F238E27FC236}">
                <a16:creationId xmlns="" xmlns:a16="http://schemas.microsoft.com/office/drawing/2014/main" id="{B21F7D6D-3E1D-48A2-AE38-FC9AA82453C3}"/>
              </a:ext>
            </a:extLst>
          </p:cNvPr>
          <p:cNvSpPr/>
          <p:nvPr/>
        </p:nvSpPr>
        <p:spPr>
          <a:xfrm>
            <a:off x="3364114" y="4773757"/>
            <a:ext cx="1959540" cy="6948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900" dirty="0">
              <a:solidFill>
                <a:schemeClr val="tx1"/>
              </a:solidFill>
              <a:latin typeface="Century Gothic" panose="020B0502020202020204" pitchFamily="34" charset="0"/>
            </a:endParaRPr>
          </a:p>
          <a:p>
            <a:endParaRPr lang="en-GB" sz="900" dirty="0">
              <a:solidFill>
                <a:schemeClr val="tx1"/>
              </a:solidFill>
              <a:latin typeface="Century Gothic" panose="020B0502020202020204" pitchFamily="34" charset="0"/>
            </a:endParaRPr>
          </a:p>
          <a:p>
            <a:r>
              <a:rPr lang="en-GB" sz="900" dirty="0">
                <a:solidFill>
                  <a:schemeClr val="tx1"/>
                </a:solidFill>
                <a:latin typeface="Century Gothic" panose="020B0502020202020204" pitchFamily="34" charset="0"/>
              </a:rPr>
              <a:t>Niets = 2G model</a:t>
            </a:r>
          </a:p>
          <a:p>
            <a:r>
              <a:rPr lang="en-GB" sz="900" b="1" dirty="0">
                <a:solidFill>
                  <a:srgbClr val="7030A0"/>
                </a:solidFill>
                <a:latin typeface="Century Gothic" panose="020B0502020202020204" pitchFamily="34" charset="0"/>
              </a:rPr>
              <a:t>3GE</a:t>
            </a:r>
            <a:r>
              <a:rPr lang="en-GB" sz="900" dirty="0">
                <a:solidFill>
                  <a:schemeClr val="tx1"/>
                </a:solidFill>
                <a:latin typeface="Century Gothic" panose="020B0502020202020204" pitchFamily="34" charset="0"/>
              </a:rPr>
              <a:t> = Euro 2G / 3G model</a:t>
            </a:r>
          </a:p>
          <a:p>
            <a:r>
              <a:rPr lang="en-GB" sz="900" b="1" dirty="0">
                <a:solidFill>
                  <a:srgbClr val="7030A0"/>
                </a:solidFill>
                <a:latin typeface="Century Gothic" panose="020B0502020202020204" pitchFamily="34" charset="0"/>
              </a:rPr>
              <a:t>4GE</a:t>
            </a:r>
            <a:r>
              <a:rPr lang="en-GB" sz="900" dirty="0">
                <a:solidFill>
                  <a:schemeClr val="tx1"/>
                </a:solidFill>
                <a:latin typeface="Century Gothic" panose="020B0502020202020204" pitchFamily="34" charset="0"/>
              </a:rPr>
              <a:t> = Euro 2G / 4G model</a:t>
            </a:r>
          </a:p>
          <a:p>
            <a:r>
              <a:rPr lang="en-GB" sz="900" b="1" dirty="0">
                <a:solidFill>
                  <a:srgbClr val="7030A0"/>
                </a:solidFill>
                <a:latin typeface="Century Gothic" panose="020B0502020202020204" pitchFamily="34" charset="0"/>
              </a:rPr>
              <a:t>4GA</a:t>
            </a:r>
            <a:r>
              <a:rPr lang="en-GB" sz="900" dirty="0">
                <a:solidFill>
                  <a:schemeClr val="tx1"/>
                </a:solidFill>
                <a:latin typeface="Century Gothic" panose="020B0502020202020204" pitchFamily="34" charset="0"/>
              </a:rPr>
              <a:t> – USA 3G / 4G-model</a:t>
            </a:r>
          </a:p>
          <a:p>
            <a:r>
              <a:rPr lang="en-GB" sz="900" dirty="0">
                <a:solidFill>
                  <a:schemeClr val="tx1"/>
                </a:solidFill>
                <a:latin typeface="Century Gothic" panose="020B0502020202020204" pitchFamily="34" charset="0"/>
              </a:rPr>
              <a:t/>
            </a:r>
            <a:br>
              <a:rPr lang="en-GB" sz="900" dirty="0">
                <a:solidFill>
                  <a:schemeClr val="tx1"/>
                </a:solidFill>
                <a:latin typeface="Century Gothic" panose="020B0502020202020204" pitchFamily="34" charset="0"/>
              </a:rPr>
            </a:br>
            <a:endParaRPr lang="en-GB" sz="900" dirty="0">
              <a:solidFill>
                <a:schemeClr val="tx1"/>
              </a:solidFill>
              <a:latin typeface="Century Gothic" panose="020B0502020202020204" pitchFamily="34" charset="0"/>
            </a:endParaRPr>
          </a:p>
        </p:txBody>
      </p:sp>
      <p:cxnSp>
        <p:nvCxnSpPr>
          <p:cNvPr id="29" name="Connector: Elbow 28">
            <a:extLst>
              <a:ext uri="{FF2B5EF4-FFF2-40B4-BE49-F238E27FC236}">
                <a16:creationId xmlns="" xmlns:a16="http://schemas.microsoft.com/office/drawing/2014/main" id="{AC450DC8-6D18-41D6-84FF-8BCA91DF3E45}"/>
              </a:ext>
            </a:extLst>
          </p:cNvPr>
          <p:cNvCxnSpPr>
            <a:cxnSpLocks/>
          </p:cNvCxnSpPr>
          <p:nvPr/>
        </p:nvCxnSpPr>
        <p:spPr>
          <a:xfrm rot="16200000" flipH="1">
            <a:off x="3255388" y="4432214"/>
            <a:ext cx="335799" cy="329646"/>
          </a:xfrm>
          <a:prstGeom prst="bentConnector3">
            <a:avLst>
              <a:gd name="adj1"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 xmlns:a16="http://schemas.microsoft.com/office/drawing/2014/main" id="{553FA105-66FB-4A54-918E-1DF769EC0450}"/>
              </a:ext>
            </a:extLst>
          </p:cNvPr>
          <p:cNvCxnSpPr>
            <a:cxnSpLocks/>
          </p:cNvCxnSpPr>
          <p:nvPr/>
        </p:nvCxnSpPr>
        <p:spPr>
          <a:xfrm rot="5400000">
            <a:off x="2788926" y="4555639"/>
            <a:ext cx="283330" cy="47672"/>
          </a:xfrm>
          <a:prstGeom prst="bentConnector3">
            <a:avLst>
              <a:gd name="adj1"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 xmlns:a16="http://schemas.microsoft.com/office/drawing/2014/main" id="{CBEEFB1C-9456-4AB6-99E8-6747FB648772}"/>
              </a:ext>
            </a:extLst>
          </p:cNvPr>
          <p:cNvSpPr/>
          <p:nvPr/>
        </p:nvSpPr>
        <p:spPr>
          <a:xfrm>
            <a:off x="2304949" y="4757575"/>
            <a:ext cx="1544977" cy="838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900" b="1" dirty="0">
                <a:solidFill>
                  <a:srgbClr val="0070C0"/>
                </a:solidFill>
                <a:latin typeface="Century Gothic" panose="020B0502020202020204" pitchFamily="34" charset="0"/>
              </a:rPr>
              <a:t>2 = </a:t>
            </a:r>
            <a:r>
              <a:rPr lang="nl-NL" sz="900" dirty="0">
                <a:solidFill>
                  <a:schemeClr val="tx1"/>
                </a:solidFill>
                <a:latin typeface="Century Gothic" panose="020B0502020202020204" pitchFamily="34" charset="0"/>
              </a:rPr>
              <a:t>twee knop</a:t>
            </a:r>
          </a:p>
          <a:p>
            <a:r>
              <a:rPr lang="nl-NL" sz="900" b="1" dirty="0">
                <a:solidFill>
                  <a:srgbClr val="0070C0"/>
                </a:solidFill>
                <a:latin typeface="Century Gothic" panose="020B0502020202020204" pitchFamily="34" charset="0"/>
              </a:rPr>
              <a:t>4 = </a:t>
            </a:r>
            <a:r>
              <a:rPr lang="nl-NL" sz="900" dirty="0">
                <a:solidFill>
                  <a:schemeClr val="tx1"/>
                </a:solidFill>
                <a:latin typeface="Century Gothic" panose="020B0502020202020204" pitchFamily="34" charset="0"/>
              </a:rPr>
              <a:t>vier knop</a:t>
            </a:r>
          </a:p>
          <a:p>
            <a:r>
              <a:rPr lang="nl-NL" sz="900" b="1" dirty="0">
                <a:solidFill>
                  <a:srgbClr val="0070C0"/>
                </a:solidFill>
                <a:latin typeface="Century Gothic" panose="020B0502020202020204" pitchFamily="34" charset="0"/>
              </a:rPr>
              <a:t>6 = </a:t>
            </a:r>
            <a:r>
              <a:rPr lang="nl-NL" sz="900" dirty="0">
                <a:solidFill>
                  <a:schemeClr val="tx1"/>
                </a:solidFill>
                <a:latin typeface="Century Gothic" panose="020B0502020202020204" pitchFamily="34" charset="0"/>
              </a:rPr>
              <a:t>zes knop</a:t>
            </a:r>
          </a:p>
          <a:p>
            <a:r>
              <a:rPr lang="nl-NL" sz="900" b="1" dirty="0">
                <a:solidFill>
                  <a:srgbClr val="0070C0"/>
                </a:solidFill>
                <a:latin typeface="Century Gothic" panose="020B0502020202020204" pitchFamily="34" charset="0"/>
              </a:rPr>
              <a:t>8 = </a:t>
            </a:r>
            <a:r>
              <a:rPr lang="nl-NL" sz="900" dirty="0">
                <a:solidFill>
                  <a:schemeClr val="tx1"/>
                </a:solidFill>
                <a:latin typeface="Century Gothic" panose="020B0502020202020204" pitchFamily="34" charset="0"/>
              </a:rPr>
              <a:t>acht knop</a:t>
            </a:r>
          </a:p>
          <a:p>
            <a:r>
              <a:rPr lang="nl-NL" sz="900" b="1" dirty="0">
                <a:solidFill>
                  <a:srgbClr val="0070C0"/>
                </a:solidFill>
                <a:latin typeface="Century Gothic" panose="020B0502020202020204" pitchFamily="34" charset="0"/>
              </a:rPr>
              <a:t>10 </a:t>
            </a:r>
            <a:r>
              <a:rPr lang="nl-NL" sz="900" b="1" dirty="0">
                <a:solidFill>
                  <a:schemeClr val="tx2"/>
                </a:solidFill>
                <a:latin typeface="Century Gothic" panose="020B0502020202020204" pitchFamily="34" charset="0"/>
              </a:rPr>
              <a:t>=</a:t>
            </a:r>
            <a:r>
              <a:rPr lang="nl-NL" sz="900" dirty="0">
                <a:solidFill>
                  <a:schemeClr val="tx1"/>
                </a:solidFill>
                <a:latin typeface="Century Gothic" panose="020B0502020202020204" pitchFamily="34" charset="0"/>
              </a:rPr>
              <a:t> tien knop</a:t>
            </a:r>
          </a:p>
        </p:txBody>
      </p:sp>
      <p:cxnSp>
        <p:nvCxnSpPr>
          <p:cNvPr id="38" name="Connector: Elbow 37">
            <a:extLst>
              <a:ext uri="{FF2B5EF4-FFF2-40B4-BE49-F238E27FC236}">
                <a16:creationId xmlns="" xmlns:a16="http://schemas.microsoft.com/office/drawing/2014/main" id="{182AA9BA-1203-4372-A0AD-1F35A88F52C0}"/>
              </a:ext>
            </a:extLst>
          </p:cNvPr>
          <p:cNvCxnSpPr>
            <a:cxnSpLocks/>
            <a:endCxn id="40" idx="0"/>
          </p:cNvCxnSpPr>
          <p:nvPr/>
        </p:nvCxnSpPr>
        <p:spPr>
          <a:xfrm rot="10800000" flipV="1">
            <a:off x="1140064" y="4630152"/>
            <a:ext cx="1462654" cy="115346"/>
          </a:xfrm>
          <a:prstGeom prst="bentConnector2">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 xmlns:a16="http://schemas.microsoft.com/office/drawing/2014/main" id="{08A8BDEA-AD24-47FE-974E-27592F6E5672}"/>
              </a:ext>
            </a:extLst>
          </p:cNvPr>
          <p:cNvCxnSpPr>
            <a:cxnSpLocks/>
          </p:cNvCxnSpPr>
          <p:nvPr/>
        </p:nvCxnSpPr>
        <p:spPr>
          <a:xfrm rot="5400000">
            <a:off x="2583251" y="4442072"/>
            <a:ext cx="226979" cy="188043"/>
          </a:xfrm>
          <a:prstGeom prst="bentConnector3">
            <a:avLst>
              <a:gd name="adj1"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 xmlns:a16="http://schemas.microsoft.com/office/drawing/2014/main" id="{0C0D7CBD-0A40-4FC3-9509-6C9E55E21EF0}"/>
              </a:ext>
            </a:extLst>
          </p:cNvPr>
          <p:cNvSpPr/>
          <p:nvPr/>
        </p:nvSpPr>
        <p:spPr>
          <a:xfrm>
            <a:off x="-10307" y="4745498"/>
            <a:ext cx="2300742" cy="838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900" b="1" dirty="0">
                <a:solidFill>
                  <a:srgbClr val="00B050"/>
                </a:solidFill>
                <a:latin typeface="Century Gothic" panose="020B0502020202020204" pitchFamily="34" charset="0"/>
              </a:rPr>
              <a:t>AS = </a:t>
            </a:r>
            <a:r>
              <a:rPr lang="en-GB" sz="900" dirty="0">
                <a:solidFill>
                  <a:schemeClr val="tx1"/>
                </a:solidFill>
                <a:latin typeface="Century Gothic" panose="020B0502020202020204" pitchFamily="34" charset="0"/>
              </a:rPr>
              <a:t>architectonische roestvast staal</a:t>
            </a:r>
          </a:p>
          <a:p>
            <a:pPr algn="r"/>
            <a:r>
              <a:rPr lang="en-GB" sz="900" b="1" dirty="0">
                <a:solidFill>
                  <a:srgbClr val="00B050"/>
                </a:solidFill>
                <a:latin typeface="Century Gothic" panose="020B0502020202020204" pitchFamily="34" charset="0"/>
              </a:rPr>
              <a:t>VRAGEN = </a:t>
            </a:r>
            <a:r>
              <a:rPr lang="en-GB" sz="900" dirty="0">
                <a:solidFill>
                  <a:schemeClr val="tx1"/>
                </a:solidFill>
                <a:latin typeface="Century Gothic" panose="020B0502020202020204" pitchFamily="34" charset="0"/>
              </a:rPr>
              <a:t>architectuur RVS &amp; toetsenbord</a:t>
            </a:r>
          </a:p>
          <a:p>
            <a:pPr algn="r"/>
            <a:r>
              <a:rPr lang="en-GB" sz="900" b="1" dirty="0">
                <a:solidFill>
                  <a:srgbClr val="00B050"/>
                </a:solidFill>
                <a:latin typeface="Century Gothic" panose="020B0502020202020204" pitchFamily="34" charset="0"/>
              </a:rPr>
              <a:t>HS = </a:t>
            </a:r>
            <a:r>
              <a:rPr lang="en-GB" sz="900" dirty="0">
                <a:solidFill>
                  <a:schemeClr val="tx1"/>
                </a:solidFill>
                <a:latin typeface="Century Gothic" panose="020B0502020202020204" pitchFamily="34" charset="0"/>
              </a:rPr>
              <a:t>Hooded RVS</a:t>
            </a:r>
          </a:p>
          <a:p>
            <a:pPr algn="r"/>
            <a:r>
              <a:rPr lang="en-GB" sz="900" b="1" dirty="0">
                <a:solidFill>
                  <a:srgbClr val="00B050"/>
                </a:solidFill>
                <a:latin typeface="Century Gothic" panose="020B0502020202020204" pitchFamily="34" charset="0"/>
              </a:rPr>
              <a:t>HSK = </a:t>
            </a:r>
            <a:r>
              <a:rPr lang="en-GB" sz="900" dirty="0">
                <a:solidFill>
                  <a:schemeClr val="tx1"/>
                </a:solidFill>
                <a:latin typeface="Century Gothic" panose="020B0502020202020204" pitchFamily="34" charset="0"/>
              </a:rPr>
              <a:t>klapmutsen RVS &amp; toetsenbord</a:t>
            </a:r>
          </a:p>
          <a:p>
            <a:pPr algn="r"/>
            <a:endParaRPr lang="en-GB" sz="900" dirty="0">
              <a:solidFill>
                <a:schemeClr val="tx1"/>
              </a:solidFill>
              <a:latin typeface="Century Gothic" panose="020B0502020202020204" pitchFamily="34" charset="0"/>
            </a:endParaRPr>
          </a:p>
        </p:txBody>
      </p:sp>
      <p:pic>
        <p:nvPicPr>
          <p:cNvPr id="4" name="Picture 3">
            <a:extLst>
              <a:ext uri="{FF2B5EF4-FFF2-40B4-BE49-F238E27FC236}">
                <a16:creationId xmlns="" xmlns:a16="http://schemas.microsoft.com/office/drawing/2014/main" id="{74339AE1-036A-4A1C-A1ED-81BE2E37C1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0133" y="1993393"/>
            <a:ext cx="919970" cy="1876018"/>
          </a:xfrm>
          <a:prstGeom prst="rect">
            <a:avLst/>
          </a:prstGeom>
        </p:spPr>
      </p:pic>
      <p:grpSp>
        <p:nvGrpSpPr>
          <p:cNvPr id="17" name="Group 16">
            <a:extLst>
              <a:ext uri="{FF2B5EF4-FFF2-40B4-BE49-F238E27FC236}">
                <a16:creationId xmlns="" xmlns:a16="http://schemas.microsoft.com/office/drawing/2014/main" id="{E85621BB-B71B-40C3-945D-ACB3FC84272B}"/>
              </a:ext>
            </a:extLst>
          </p:cNvPr>
          <p:cNvGrpSpPr/>
          <p:nvPr/>
        </p:nvGrpSpPr>
        <p:grpSpPr>
          <a:xfrm>
            <a:off x="433337" y="254810"/>
            <a:ext cx="4864341" cy="299372"/>
            <a:chOff x="433337" y="254810"/>
            <a:chExt cx="4864341" cy="299372"/>
          </a:xfrm>
        </p:grpSpPr>
        <p:pic>
          <p:nvPicPr>
            <p:cNvPr id="18" name="Picture 17">
              <a:extLst>
                <a:ext uri="{FF2B5EF4-FFF2-40B4-BE49-F238E27FC236}">
                  <a16:creationId xmlns="" xmlns:a16="http://schemas.microsoft.com/office/drawing/2014/main" id="{87EE1A06-F3EB-41E3-8E47-42B7639424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9" name="Straight Connector 18">
              <a:extLst>
                <a:ext uri="{FF2B5EF4-FFF2-40B4-BE49-F238E27FC236}">
                  <a16:creationId xmlns="" xmlns:a16="http://schemas.microsoft.com/office/drawing/2014/main" id="{ABF3E5E0-7A68-404C-B8F9-D968FFD39A2D}"/>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 xmlns:a16="http://schemas.microsoft.com/office/drawing/2014/main" id="{5DE0B428-567A-4A2E-9E3B-60CAB069FC7E}"/>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CELLCOM PRIME</a:t>
              </a:r>
            </a:p>
          </p:txBody>
        </p:sp>
      </p:grpSp>
      <p:sp>
        <p:nvSpPr>
          <p:cNvPr id="30" name="TextBox 29">
            <a:extLst>
              <a:ext uri="{FF2B5EF4-FFF2-40B4-BE49-F238E27FC236}">
                <a16:creationId xmlns="" xmlns:a16="http://schemas.microsoft.com/office/drawing/2014/main" id="{33FAAFD1-AD98-402D-B0C6-D9A78CEA0400}"/>
              </a:ext>
            </a:extLst>
          </p:cNvPr>
          <p:cNvSpPr txBox="1"/>
          <p:nvPr/>
        </p:nvSpPr>
        <p:spPr>
          <a:xfrm>
            <a:off x="1048037" y="1331513"/>
            <a:ext cx="3291355" cy="472181"/>
          </a:xfrm>
          <a:prstGeom prst="rect">
            <a:avLst/>
          </a:prstGeom>
          <a:noFill/>
        </p:spPr>
        <p:txBody>
          <a:bodyPr wrap="square" rtlCol="0">
            <a:spAutoFit/>
          </a:bodyPr>
          <a:lstStyle/>
          <a:p>
            <a:pPr algn="ctr"/>
            <a:r>
              <a:rPr lang="en-GB" sz="1234" spc="453" dirty="0"/>
              <a:t>Multi knopsysteem</a:t>
            </a:r>
            <a:br>
              <a:rPr lang="en-GB" sz="1234" spc="453" dirty="0"/>
            </a:br>
            <a:endParaRPr lang="en-GB" sz="1234" spc="453" dirty="0"/>
          </a:p>
        </p:txBody>
      </p:sp>
      <p:sp>
        <p:nvSpPr>
          <p:cNvPr id="31" name="TextBox 30">
            <a:extLst>
              <a:ext uri="{FF2B5EF4-FFF2-40B4-BE49-F238E27FC236}">
                <a16:creationId xmlns="" xmlns:a16="http://schemas.microsoft.com/office/drawing/2014/main" id="{93CB698E-7B90-4EDD-9DED-82A19A09E306}"/>
              </a:ext>
            </a:extLst>
          </p:cNvPr>
          <p:cNvSpPr txBox="1"/>
          <p:nvPr/>
        </p:nvSpPr>
        <p:spPr>
          <a:xfrm>
            <a:off x="1193578" y="879850"/>
            <a:ext cx="2937022" cy="584775"/>
          </a:xfrm>
          <a:prstGeom prst="rect">
            <a:avLst/>
          </a:prstGeom>
          <a:noFill/>
        </p:spPr>
        <p:txBody>
          <a:bodyPr wrap="none" rtlCol="0">
            <a:spAutoFit/>
          </a:bodyPr>
          <a:lstStyle/>
          <a:p>
            <a:pPr algn="ctr"/>
            <a:r>
              <a:rPr lang="en-GB" sz="3200" dirty="0">
                <a:effectLst>
                  <a:outerShdw blurRad="38100" dist="38100" dir="2700000" algn="tl">
                    <a:srgbClr val="000000">
                      <a:alpha val="43137"/>
                    </a:srgbClr>
                  </a:outerShdw>
                </a:effectLst>
                <a:latin typeface="Century Gothic" panose="020B0502020202020204" pitchFamily="34" charset="0"/>
              </a:rPr>
              <a:t>cellcom</a:t>
            </a:r>
            <a:r>
              <a:rPr lang="en-GB" sz="3200" dirty="0">
                <a:solidFill>
                  <a:srgbClr val="C00000"/>
                </a:solidFill>
                <a:effectLst>
                  <a:outerShdw blurRad="38100" dist="38100" dir="2700000" algn="tl">
                    <a:srgbClr val="000000">
                      <a:alpha val="43137"/>
                    </a:srgbClr>
                  </a:outerShdw>
                </a:effectLst>
                <a:latin typeface="Century Gothic" panose="020B0502020202020204" pitchFamily="34" charset="0"/>
              </a:rPr>
              <a:t>prime</a:t>
            </a:r>
            <a:endParaRPr lang="en-GB" sz="3200" dirty="0">
              <a:effectLst>
                <a:outerShdw blurRad="38100" dist="38100" dir="2700000" algn="tl">
                  <a:srgbClr val="000000">
                    <a:alpha val="43137"/>
                  </a:srgbClr>
                </a:outerShdw>
              </a:effectLst>
              <a:latin typeface="Century Gothic" panose="020B0502020202020204" pitchFamily="34" charset="0"/>
            </a:endParaRPr>
          </a:p>
        </p:txBody>
      </p:sp>
      <p:cxnSp>
        <p:nvCxnSpPr>
          <p:cNvPr id="32" name="Straight Connector 31">
            <a:extLst>
              <a:ext uri="{FF2B5EF4-FFF2-40B4-BE49-F238E27FC236}">
                <a16:creationId xmlns="" xmlns:a16="http://schemas.microsoft.com/office/drawing/2014/main" id="{8B4295B5-FE9A-4191-B4E4-A17D5E72B002}"/>
              </a:ext>
            </a:extLst>
          </p:cNvPr>
          <p:cNvCxnSpPr>
            <a:cxnSpLocks/>
          </p:cNvCxnSpPr>
          <p:nvPr/>
        </p:nvCxnSpPr>
        <p:spPr>
          <a:xfrm>
            <a:off x="2618023" y="1993393"/>
            <a:ext cx="0" cy="181946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grpSp>
        <p:nvGrpSpPr>
          <p:cNvPr id="25" name="Group 24">
            <a:extLst>
              <a:ext uri="{FF2B5EF4-FFF2-40B4-BE49-F238E27FC236}">
                <a16:creationId xmlns="" xmlns:a16="http://schemas.microsoft.com/office/drawing/2014/main" id="{DD12C338-9762-4901-A993-31BC14B65421}"/>
              </a:ext>
            </a:extLst>
          </p:cNvPr>
          <p:cNvGrpSpPr/>
          <p:nvPr/>
        </p:nvGrpSpPr>
        <p:grpSpPr>
          <a:xfrm>
            <a:off x="433337" y="7209698"/>
            <a:ext cx="5045091" cy="233315"/>
            <a:chOff x="433337" y="7235825"/>
            <a:chExt cx="5045091" cy="233315"/>
          </a:xfrm>
        </p:grpSpPr>
        <p:cxnSp>
          <p:nvCxnSpPr>
            <p:cNvPr id="26" name="Straight Connector 25">
              <a:extLst>
                <a:ext uri="{FF2B5EF4-FFF2-40B4-BE49-F238E27FC236}">
                  <a16:creationId xmlns="" xmlns:a16="http://schemas.microsoft.com/office/drawing/2014/main" id="{6285BD2B-E9DE-44E7-AFE3-F53615CD2EC6}"/>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33" name="TextBox 32">
              <a:extLst>
                <a:ext uri="{FF2B5EF4-FFF2-40B4-BE49-F238E27FC236}">
                  <a16:creationId xmlns="" xmlns:a16="http://schemas.microsoft.com/office/drawing/2014/main" id="{0BEE1EC7-FA74-4A65-B5D6-6715887A1D71}"/>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30</a:t>
              </a:r>
            </a:p>
          </p:txBody>
        </p:sp>
      </p:grpSp>
    </p:spTree>
    <p:extLst>
      <p:ext uri="{BB962C8B-B14F-4D97-AF65-F5344CB8AC3E}">
        <p14:creationId xmlns:p14="http://schemas.microsoft.com/office/powerpoint/2010/main" val="2400780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4062"/>
          <a:stretch/>
        </p:blipFill>
        <p:spPr bwMode="auto">
          <a:xfrm>
            <a:off x="1173096" y="5572224"/>
            <a:ext cx="2977983" cy="146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23456" r="21192" b="10438"/>
          <a:stretch/>
        </p:blipFill>
        <p:spPr bwMode="auto">
          <a:xfrm>
            <a:off x="2411009" y="1926133"/>
            <a:ext cx="2669350" cy="2041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a:extLst>
              <a:ext uri="{FF2B5EF4-FFF2-40B4-BE49-F238E27FC236}">
                <a16:creationId xmlns="" xmlns:a16="http://schemas.microsoft.com/office/drawing/2014/main" id="{14AE965E-5EEA-4A2F-A788-F77B3D29A319}"/>
              </a:ext>
            </a:extLst>
          </p:cNvPr>
          <p:cNvSpPr txBox="1"/>
          <p:nvPr/>
        </p:nvSpPr>
        <p:spPr>
          <a:xfrm>
            <a:off x="423948" y="4217550"/>
            <a:ext cx="4852030" cy="278166"/>
          </a:xfrm>
          <a:prstGeom prst="rect">
            <a:avLst/>
          </a:prstGeom>
          <a:noFill/>
        </p:spPr>
        <p:txBody>
          <a:bodyPr wrap="square" lIns="69736" tIns="34868" rIns="69736" bIns="34868" rtlCol="0">
            <a:spAutoFit/>
          </a:bodyPr>
          <a:lstStyle/>
          <a:p>
            <a:pPr algn="ctr">
              <a:lnSpc>
                <a:spcPct val="150000"/>
              </a:lnSpc>
              <a:buClr>
                <a:schemeClr val="tx1">
                  <a:lumMod val="50000"/>
                  <a:lumOff val="50000"/>
                </a:schemeClr>
              </a:buClr>
              <a:buSzPct val="140000"/>
            </a:pPr>
            <a:r>
              <a:rPr lang="en-GB" sz="900" dirty="0">
                <a:latin typeface="Century Gothic" panose="020B0502020202020204" pitchFamily="34" charset="0"/>
                <a:cs typeface="Arial" panose="020B0604020202020204" pitchFamily="34" charset="0"/>
              </a:rPr>
              <a:t>GSM-5</a:t>
            </a:r>
            <a:r>
              <a:rPr lang="en-GB" sz="900" b="1" dirty="0">
                <a:solidFill>
                  <a:srgbClr val="00B050"/>
                </a:solidFill>
                <a:latin typeface="Century Gothic" panose="020B0502020202020204" pitchFamily="34" charset="0"/>
                <a:cs typeface="Arial" panose="020B0604020202020204" pitchFamily="34" charset="0"/>
              </a:rPr>
              <a:t>XX</a:t>
            </a:r>
            <a:r>
              <a:rPr lang="en-GB" sz="900" dirty="0">
                <a:latin typeface="Century Gothic" panose="020B0502020202020204" pitchFamily="34" charset="0"/>
                <a:cs typeface="Arial" panose="020B0604020202020204" pitchFamily="34" charset="0"/>
              </a:rPr>
              <a:t> </a:t>
            </a:r>
            <a:r>
              <a:rPr lang="en-GB" sz="900" b="1" dirty="0">
                <a:solidFill>
                  <a:srgbClr val="0070C0"/>
                </a:solidFill>
                <a:latin typeface="Century Gothic" panose="020B0502020202020204" pitchFamily="34" charset="0"/>
                <a:cs typeface="Arial" panose="020B0604020202020204" pitchFamily="34" charset="0"/>
              </a:rPr>
              <a:t>N</a:t>
            </a:r>
            <a:r>
              <a:rPr lang="en-GB" sz="900" dirty="0">
                <a:latin typeface="Century Gothic" panose="020B0502020202020204" pitchFamily="34" charset="0"/>
                <a:cs typeface="Arial" panose="020B0604020202020204" pitchFamily="34" charset="0"/>
              </a:rPr>
              <a:t> / </a:t>
            </a:r>
            <a:r>
              <a:rPr lang="en-GB" sz="900" b="1" dirty="0">
                <a:solidFill>
                  <a:srgbClr val="7030A0"/>
                </a:solidFill>
                <a:latin typeface="Century Gothic" panose="020B0502020202020204" pitchFamily="34" charset="0"/>
                <a:cs typeface="Arial" panose="020B0604020202020204" pitchFamily="34" charset="0"/>
              </a:rPr>
              <a:t>YYY</a:t>
            </a:r>
          </a:p>
        </p:txBody>
      </p:sp>
      <p:sp>
        <p:nvSpPr>
          <p:cNvPr id="39" name="Rectangle 38">
            <a:extLst>
              <a:ext uri="{FF2B5EF4-FFF2-40B4-BE49-F238E27FC236}">
                <a16:creationId xmlns="" xmlns:a16="http://schemas.microsoft.com/office/drawing/2014/main" id="{B7EA6CC2-5AE7-4BAD-B9A0-654499ED2636}"/>
              </a:ext>
            </a:extLst>
          </p:cNvPr>
          <p:cNvSpPr/>
          <p:nvPr/>
        </p:nvSpPr>
        <p:spPr>
          <a:xfrm>
            <a:off x="3364114" y="4773757"/>
            <a:ext cx="1959540" cy="6948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dirty="0">
                <a:solidFill>
                  <a:schemeClr val="tx1"/>
                </a:solidFill>
                <a:latin typeface="Century Gothic" panose="020B0502020202020204" pitchFamily="34" charset="0"/>
              </a:rPr>
              <a:t>Niets = 2G model</a:t>
            </a:r>
          </a:p>
          <a:p>
            <a:r>
              <a:rPr lang="en-GB" sz="900" b="1" dirty="0">
                <a:solidFill>
                  <a:srgbClr val="7030A0"/>
                </a:solidFill>
                <a:latin typeface="Century Gothic" panose="020B0502020202020204" pitchFamily="34" charset="0"/>
              </a:rPr>
              <a:t>3GE</a:t>
            </a:r>
            <a:r>
              <a:rPr lang="en-GB" sz="900" dirty="0">
                <a:solidFill>
                  <a:schemeClr val="tx1"/>
                </a:solidFill>
                <a:latin typeface="Century Gothic" panose="020B0502020202020204" pitchFamily="34" charset="0"/>
              </a:rPr>
              <a:t> = Euro 2G / 3G model</a:t>
            </a:r>
          </a:p>
          <a:p>
            <a:r>
              <a:rPr lang="en-GB" sz="900" b="1" dirty="0">
                <a:solidFill>
                  <a:srgbClr val="7030A0"/>
                </a:solidFill>
                <a:latin typeface="Century Gothic" panose="020B0502020202020204" pitchFamily="34" charset="0"/>
              </a:rPr>
              <a:t>4GE</a:t>
            </a:r>
            <a:r>
              <a:rPr lang="en-GB" sz="900" dirty="0">
                <a:solidFill>
                  <a:schemeClr val="tx1"/>
                </a:solidFill>
                <a:latin typeface="Century Gothic" panose="020B0502020202020204" pitchFamily="34" charset="0"/>
              </a:rPr>
              <a:t> = Euro 2G / 4G model</a:t>
            </a:r>
          </a:p>
          <a:p>
            <a:r>
              <a:rPr lang="en-GB" sz="900" b="1" dirty="0">
                <a:solidFill>
                  <a:srgbClr val="7030A0"/>
                </a:solidFill>
                <a:latin typeface="Century Gothic" panose="020B0502020202020204" pitchFamily="34" charset="0"/>
              </a:rPr>
              <a:t>4GA</a:t>
            </a:r>
            <a:r>
              <a:rPr lang="en-GB" sz="900" dirty="0">
                <a:solidFill>
                  <a:schemeClr val="tx1"/>
                </a:solidFill>
                <a:latin typeface="Century Gothic" panose="020B0502020202020204" pitchFamily="34" charset="0"/>
              </a:rPr>
              <a:t> – USA 3G / 4G-model</a:t>
            </a:r>
          </a:p>
        </p:txBody>
      </p:sp>
      <p:cxnSp>
        <p:nvCxnSpPr>
          <p:cNvPr id="40" name="Connector: Elbow 39">
            <a:extLst>
              <a:ext uri="{FF2B5EF4-FFF2-40B4-BE49-F238E27FC236}">
                <a16:creationId xmlns="" xmlns:a16="http://schemas.microsoft.com/office/drawing/2014/main" id="{3BAE64F4-0864-4FC0-B623-1BEC9F40DFB6}"/>
              </a:ext>
            </a:extLst>
          </p:cNvPr>
          <p:cNvCxnSpPr>
            <a:cxnSpLocks/>
          </p:cNvCxnSpPr>
          <p:nvPr/>
        </p:nvCxnSpPr>
        <p:spPr>
          <a:xfrm rot="16200000" flipH="1">
            <a:off x="3255388" y="4432214"/>
            <a:ext cx="335799" cy="329646"/>
          </a:xfrm>
          <a:prstGeom prst="bentConnector3">
            <a:avLst>
              <a:gd name="adj1"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 xmlns:a16="http://schemas.microsoft.com/office/drawing/2014/main" id="{D663F0B9-4A2C-498B-B116-059EF3EB7C75}"/>
              </a:ext>
            </a:extLst>
          </p:cNvPr>
          <p:cNvCxnSpPr>
            <a:cxnSpLocks/>
          </p:cNvCxnSpPr>
          <p:nvPr/>
        </p:nvCxnSpPr>
        <p:spPr>
          <a:xfrm rot="5400000">
            <a:off x="2788926" y="4555639"/>
            <a:ext cx="283330" cy="47672"/>
          </a:xfrm>
          <a:prstGeom prst="bentConnector3">
            <a:avLst>
              <a:gd name="adj1"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 xmlns:a16="http://schemas.microsoft.com/office/drawing/2014/main" id="{10C7A84B-A62C-43F6-8461-F2F4889A8D20}"/>
              </a:ext>
            </a:extLst>
          </p:cNvPr>
          <p:cNvSpPr/>
          <p:nvPr/>
        </p:nvSpPr>
        <p:spPr>
          <a:xfrm>
            <a:off x="2304949" y="4757575"/>
            <a:ext cx="1544977" cy="838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900" b="1" dirty="0">
                <a:solidFill>
                  <a:srgbClr val="0070C0"/>
                </a:solidFill>
                <a:latin typeface="Century Gothic" panose="020B0502020202020204" pitchFamily="34" charset="0"/>
              </a:rPr>
              <a:t>2 = </a:t>
            </a:r>
            <a:r>
              <a:rPr lang="nl-NL" sz="900" dirty="0">
                <a:solidFill>
                  <a:schemeClr val="tx1"/>
                </a:solidFill>
                <a:latin typeface="Century Gothic" panose="020B0502020202020204" pitchFamily="34" charset="0"/>
              </a:rPr>
              <a:t>twee knop</a:t>
            </a:r>
          </a:p>
          <a:p>
            <a:r>
              <a:rPr lang="nl-NL" sz="900" b="1" dirty="0">
                <a:solidFill>
                  <a:srgbClr val="0070C0"/>
                </a:solidFill>
                <a:latin typeface="Century Gothic" panose="020B0502020202020204" pitchFamily="34" charset="0"/>
              </a:rPr>
              <a:t>4 = </a:t>
            </a:r>
            <a:r>
              <a:rPr lang="nl-NL" sz="900" dirty="0">
                <a:solidFill>
                  <a:schemeClr val="tx1"/>
                </a:solidFill>
                <a:latin typeface="Century Gothic" panose="020B0502020202020204" pitchFamily="34" charset="0"/>
              </a:rPr>
              <a:t>vier knop</a:t>
            </a:r>
          </a:p>
          <a:p>
            <a:r>
              <a:rPr lang="nl-NL" sz="900" b="1" dirty="0">
                <a:solidFill>
                  <a:srgbClr val="0070C0"/>
                </a:solidFill>
                <a:latin typeface="Century Gothic" panose="020B0502020202020204" pitchFamily="34" charset="0"/>
              </a:rPr>
              <a:t>6 = </a:t>
            </a:r>
            <a:r>
              <a:rPr lang="nl-NL" sz="900" dirty="0">
                <a:solidFill>
                  <a:schemeClr val="tx1"/>
                </a:solidFill>
                <a:latin typeface="Century Gothic" panose="020B0502020202020204" pitchFamily="34" charset="0"/>
              </a:rPr>
              <a:t>zes knop</a:t>
            </a:r>
          </a:p>
          <a:p>
            <a:r>
              <a:rPr lang="nl-NL" sz="900" b="1" dirty="0">
                <a:solidFill>
                  <a:srgbClr val="0070C0"/>
                </a:solidFill>
                <a:latin typeface="Century Gothic" panose="020B0502020202020204" pitchFamily="34" charset="0"/>
              </a:rPr>
              <a:t>8 = </a:t>
            </a:r>
            <a:r>
              <a:rPr lang="nl-NL" sz="900" dirty="0">
                <a:solidFill>
                  <a:schemeClr val="tx1"/>
                </a:solidFill>
                <a:latin typeface="Century Gothic" panose="020B0502020202020204" pitchFamily="34" charset="0"/>
              </a:rPr>
              <a:t>acht knop</a:t>
            </a:r>
          </a:p>
          <a:p>
            <a:r>
              <a:rPr lang="nl-NL" sz="900" b="1" dirty="0">
                <a:solidFill>
                  <a:srgbClr val="0070C0"/>
                </a:solidFill>
                <a:latin typeface="Century Gothic" panose="020B0502020202020204" pitchFamily="34" charset="0"/>
              </a:rPr>
              <a:t>10 </a:t>
            </a:r>
            <a:r>
              <a:rPr lang="nl-NL" sz="900" b="1" dirty="0">
                <a:solidFill>
                  <a:schemeClr val="tx2"/>
                </a:solidFill>
                <a:latin typeface="Century Gothic" panose="020B0502020202020204" pitchFamily="34" charset="0"/>
              </a:rPr>
              <a:t>=</a:t>
            </a:r>
            <a:r>
              <a:rPr lang="nl-NL" sz="900" dirty="0">
                <a:solidFill>
                  <a:schemeClr val="tx1"/>
                </a:solidFill>
                <a:latin typeface="Century Gothic" panose="020B0502020202020204" pitchFamily="34" charset="0"/>
              </a:rPr>
              <a:t> tien knop</a:t>
            </a:r>
          </a:p>
          <a:p>
            <a:endParaRPr lang="en-GB" sz="900" dirty="0">
              <a:solidFill>
                <a:schemeClr val="tx1"/>
              </a:solidFill>
              <a:latin typeface="Century Gothic" panose="020B0502020202020204" pitchFamily="34" charset="0"/>
            </a:endParaRPr>
          </a:p>
        </p:txBody>
      </p:sp>
      <p:cxnSp>
        <p:nvCxnSpPr>
          <p:cNvPr id="43" name="Connector: Elbow 42">
            <a:extLst>
              <a:ext uri="{FF2B5EF4-FFF2-40B4-BE49-F238E27FC236}">
                <a16:creationId xmlns="" xmlns:a16="http://schemas.microsoft.com/office/drawing/2014/main" id="{D4D64FAB-7263-47A0-8409-3539424AC2F5}"/>
              </a:ext>
            </a:extLst>
          </p:cNvPr>
          <p:cNvCxnSpPr>
            <a:cxnSpLocks/>
            <a:endCxn id="45" idx="0"/>
          </p:cNvCxnSpPr>
          <p:nvPr/>
        </p:nvCxnSpPr>
        <p:spPr>
          <a:xfrm rot="10800000" flipV="1">
            <a:off x="1140064" y="4630152"/>
            <a:ext cx="1462654" cy="115346"/>
          </a:xfrm>
          <a:prstGeom prst="bentConnector2">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 xmlns:a16="http://schemas.microsoft.com/office/drawing/2014/main" id="{91A0F6E3-98F3-46BA-8F52-CAA8BACFDF06}"/>
              </a:ext>
            </a:extLst>
          </p:cNvPr>
          <p:cNvCxnSpPr>
            <a:cxnSpLocks/>
          </p:cNvCxnSpPr>
          <p:nvPr/>
        </p:nvCxnSpPr>
        <p:spPr>
          <a:xfrm rot="5400000">
            <a:off x="2583251" y="4442072"/>
            <a:ext cx="226979" cy="188043"/>
          </a:xfrm>
          <a:prstGeom prst="bentConnector3">
            <a:avLst>
              <a:gd name="adj1"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 xmlns:a16="http://schemas.microsoft.com/office/drawing/2014/main" id="{04BCBFDC-7FA4-4FAE-96A8-223A85EAF9F5}"/>
              </a:ext>
            </a:extLst>
          </p:cNvPr>
          <p:cNvSpPr/>
          <p:nvPr/>
        </p:nvSpPr>
        <p:spPr>
          <a:xfrm>
            <a:off x="-10307" y="4745498"/>
            <a:ext cx="2300742" cy="838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900" b="1" dirty="0">
                <a:solidFill>
                  <a:srgbClr val="00B050"/>
                </a:solidFill>
                <a:latin typeface="Century Gothic" panose="020B0502020202020204" pitchFamily="34" charset="0"/>
              </a:rPr>
              <a:t>AS = </a:t>
            </a:r>
            <a:r>
              <a:rPr lang="en-GB" sz="900" dirty="0">
                <a:solidFill>
                  <a:schemeClr val="tx1"/>
                </a:solidFill>
                <a:latin typeface="Century Gothic" panose="020B0502020202020204" pitchFamily="34" charset="0"/>
              </a:rPr>
              <a:t>architectonische roestvast staal</a:t>
            </a:r>
          </a:p>
          <a:p>
            <a:pPr algn="r"/>
            <a:r>
              <a:rPr lang="en-GB" sz="900" b="1" dirty="0">
                <a:solidFill>
                  <a:srgbClr val="00B050"/>
                </a:solidFill>
                <a:latin typeface="Century Gothic" panose="020B0502020202020204" pitchFamily="34" charset="0"/>
              </a:rPr>
              <a:t>VRAGEN = </a:t>
            </a:r>
            <a:r>
              <a:rPr lang="en-GB" sz="900" dirty="0">
                <a:solidFill>
                  <a:schemeClr val="tx1"/>
                </a:solidFill>
                <a:latin typeface="Century Gothic" panose="020B0502020202020204" pitchFamily="34" charset="0"/>
              </a:rPr>
              <a:t>architectuur RVS &amp; toetsenbord</a:t>
            </a:r>
          </a:p>
          <a:p>
            <a:pPr algn="r"/>
            <a:r>
              <a:rPr lang="en-GB" sz="900" b="1" dirty="0">
                <a:solidFill>
                  <a:srgbClr val="00B050"/>
                </a:solidFill>
                <a:latin typeface="Century Gothic" panose="020B0502020202020204" pitchFamily="34" charset="0"/>
              </a:rPr>
              <a:t>HS = </a:t>
            </a:r>
            <a:r>
              <a:rPr lang="en-GB" sz="900" dirty="0">
                <a:solidFill>
                  <a:schemeClr val="tx1"/>
                </a:solidFill>
                <a:latin typeface="Century Gothic" panose="020B0502020202020204" pitchFamily="34" charset="0"/>
              </a:rPr>
              <a:t>Hooded RVS</a:t>
            </a:r>
          </a:p>
          <a:p>
            <a:pPr algn="r"/>
            <a:r>
              <a:rPr lang="en-GB" sz="900" b="1" dirty="0">
                <a:solidFill>
                  <a:srgbClr val="00B050"/>
                </a:solidFill>
                <a:latin typeface="Century Gothic" panose="020B0502020202020204" pitchFamily="34" charset="0"/>
              </a:rPr>
              <a:t>HSK = </a:t>
            </a:r>
            <a:r>
              <a:rPr lang="en-GB" sz="900" dirty="0">
                <a:solidFill>
                  <a:schemeClr val="tx1"/>
                </a:solidFill>
                <a:latin typeface="Century Gothic" panose="020B0502020202020204" pitchFamily="34" charset="0"/>
              </a:rPr>
              <a:t>klapmutsen RVS &amp; toetsenbord</a:t>
            </a:r>
          </a:p>
          <a:p>
            <a:pPr algn="r"/>
            <a:endParaRPr lang="en-GB" sz="900" dirty="0">
              <a:solidFill>
                <a:schemeClr val="tx1"/>
              </a:solidFill>
              <a:latin typeface="Century Gothic" panose="020B0502020202020204" pitchFamily="34" charset="0"/>
            </a:endParaRPr>
          </a:p>
        </p:txBody>
      </p:sp>
      <p:pic>
        <p:nvPicPr>
          <p:cNvPr id="4" name="Picture 3">
            <a:extLst>
              <a:ext uri="{FF2B5EF4-FFF2-40B4-BE49-F238E27FC236}">
                <a16:creationId xmlns="" xmlns:a16="http://schemas.microsoft.com/office/drawing/2014/main" id="{C0C9D56F-74F9-4E50-98BE-4E63375592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4871" y="2049794"/>
            <a:ext cx="748903" cy="1889715"/>
          </a:xfrm>
          <a:prstGeom prst="rect">
            <a:avLst/>
          </a:prstGeom>
        </p:spPr>
      </p:pic>
      <p:grpSp>
        <p:nvGrpSpPr>
          <p:cNvPr id="20" name="Group 19">
            <a:extLst>
              <a:ext uri="{FF2B5EF4-FFF2-40B4-BE49-F238E27FC236}">
                <a16:creationId xmlns="" xmlns:a16="http://schemas.microsoft.com/office/drawing/2014/main" id="{1DB74547-E6B9-494F-8BA8-C66D50A2D393}"/>
              </a:ext>
            </a:extLst>
          </p:cNvPr>
          <p:cNvGrpSpPr/>
          <p:nvPr/>
        </p:nvGrpSpPr>
        <p:grpSpPr>
          <a:xfrm>
            <a:off x="433337" y="254810"/>
            <a:ext cx="4864341" cy="299372"/>
            <a:chOff x="433337" y="254810"/>
            <a:chExt cx="4864341" cy="299372"/>
          </a:xfrm>
        </p:grpSpPr>
        <p:pic>
          <p:nvPicPr>
            <p:cNvPr id="21" name="Picture 20">
              <a:extLst>
                <a:ext uri="{FF2B5EF4-FFF2-40B4-BE49-F238E27FC236}">
                  <a16:creationId xmlns="" xmlns:a16="http://schemas.microsoft.com/office/drawing/2014/main" id="{59B01CA2-D9C0-41D5-95AB-AE5C092B76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22" name="Straight Connector 21">
              <a:extLst>
                <a:ext uri="{FF2B5EF4-FFF2-40B4-BE49-F238E27FC236}">
                  <a16:creationId xmlns="" xmlns:a16="http://schemas.microsoft.com/office/drawing/2014/main" id="{C414D60B-438C-458F-B397-0CE9C59C88B0}"/>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 xmlns:a16="http://schemas.microsoft.com/office/drawing/2014/main" id="{1C5972EC-2EF6-4CEE-B09A-F936387D2D8A}"/>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CELLCOM PRIME</a:t>
              </a:r>
            </a:p>
          </p:txBody>
        </p:sp>
      </p:grpSp>
      <p:sp>
        <p:nvSpPr>
          <p:cNvPr id="46" name="TextBox 45">
            <a:extLst>
              <a:ext uri="{FF2B5EF4-FFF2-40B4-BE49-F238E27FC236}">
                <a16:creationId xmlns="" xmlns:a16="http://schemas.microsoft.com/office/drawing/2014/main" id="{3AEE6190-7383-468F-8FF6-ECCD2B753A5A}"/>
              </a:ext>
            </a:extLst>
          </p:cNvPr>
          <p:cNvSpPr txBox="1"/>
          <p:nvPr/>
        </p:nvSpPr>
        <p:spPr>
          <a:xfrm>
            <a:off x="1048037" y="1331513"/>
            <a:ext cx="3291355" cy="472181"/>
          </a:xfrm>
          <a:prstGeom prst="rect">
            <a:avLst/>
          </a:prstGeom>
          <a:noFill/>
        </p:spPr>
        <p:txBody>
          <a:bodyPr wrap="square" rtlCol="0">
            <a:spAutoFit/>
          </a:bodyPr>
          <a:lstStyle/>
          <a:p>
            <a:pPr algn="ctr"/>
            <a:r>
              <a:rPr lang="en-GB" sz="1234" spc="453" dirty="0"/>
              <a:t>Multi knopsysteem</a:t>
            </a:r>
            <a:br>
              <a:rPr lang="en-GB" sz="1234" spc="453" dirty="0"/>
            </a:br>
            <a:endParaRPr lang="en-GB" sz="1234" spc="453" dirty="0"/>
          </a:p>
        </p:txBody>
      </p:sp>
      <p:sp>
        <p:nvSpPr>
          <p:cNvPr id="47" name="TextBox 46">
            <a:extLst>
              <a:ext uri="{FF2B5EF4-FFF2-40B4-BE49-F238E27FC236}">
                <a16:creationId xmlns="" xmlns:a16="http://schemas.microsoft.com/office/drawing/2014/main" id="{6797DAE8-DA5D-4D5B-BC4A-AC106D8A1E05}"/>
              </a:ext>
            </a:extLst>
          </p:cNvPr>
          <p:cNvSpPr txBox="1"/>
          <p:nvPr/>
        </p:nvSpPr>
        <p:spPr>
          <a:xfrm>
            <a:off x="1193578" y="879850"/>
            <a:ext cx="2937022" cy="584775"/>
          </a:xfrm>
          <a:prstGeom prst="rect">
            <a:avLst/>
          </a:prstGeom>
          <a:noFill/>
        </p:spPr>
        <p:txBody>
          <a:bodyPr wrap="none" rtlCol="0">
            <a:spAutoFit/>
          </a:bodyPr>
          <a:lstStyle/>
          <a:p>
            <a:pPr algn="ctr"/>
            <a:r>
              <a:rPr lang="en-GB" sz="3200" dirty="0">
                <a:effectLst>
                  <a:outerShdw blurRad="38100" dist="38100" dir="2700000" algn="tl">
                    <a:srgbClr val="000000">
                      <a:alpha val="43137"/>
                    </a:srgbClr>
                  </a:outerShdw>
                </a:effectLst>
                <a:latin typeface="Century Gothic" panose="020B0502020202020204" pitchFamily="34" charset="0"/>
              </a:rPr>
              <a:t>cellcom</a:t>
            </a:r>
            <a:r>
              <a:rPr lang="en-GB" sz="3200" dirty="0">
                <a:solidFill>
                  <a:srgbClr val="C00000"/>
                </a:solidFill>
                <a:effectLst>
                  <a:outerShdw blurRad="38100" dist="38100" dir="2700000" algn="tl">
                    <a:srgbClr val="000000">
                      <a:alpha val="43137"/>
                    </a:srgbClr>
                  </a:outerShdw>
                </a:effectLst>
                <a:latin typeface="Century Gothic" panose="020B0502020202020204" pitchFamily="34" charset="0"/>
              </a:rPr>
              <a:t>prime</a:t>
            </a:r>
            <a:endParaRPr lang="en-GB" sz="3200" dirty="0">
              <a:effectLst>
                <a:outerShdw blurRad="38100" dist="38100" dir="2700000" algn="tl">
                  <a:srgbClr val="000000">
                    <a:alpha val="43137"/>
                  </a:srgbClr>
                </a:outerShdw>
              </a:effectLst>
              <a:latin typeface="Century Gothic" panose="020B0502020202020204" pitchFamily="34" charset="0"/>
            </a:endParaRPr>
          </a:p>
        </p:txBody>
      </p:sp>
      <p:cxnSp>
        <p:nvCxnSpPr>
          <p:cNvPr id="48" name="Straight Connector 47">
            <a:extLst>
              <a:ext uri="{FF2B5EF4-FFF2-40B4-BE49-F238E27FC236}">
                <a16:creationId xmlns="" xmlns:a16="http://schemas.microsoft.com/office/drawing/2014/main" id="{BD124A4D-BEC9-451D-B3B7-D716982A3706}"/>
              </a:ext>
            </a:extLst>
          </p:cNvPr>
          <p:cNvCxnSpPr>
            <a:cxnSpLocks/>
          </p:cNvCxnSpPr>
          <p:nvPr/>
        </p:nvCxnSpPr>
        <p:spPr>
          <a:xfrm>
            <a:off x="2618023" y="1993393"/>
            <a:ext cx="0" cy="181946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grpSp>
        <p:nvGrpSpPr>
          <p:cNvPr id="27" name="Group 26">
            <a:extLst>
              <a:ext uri="{FF2B5EF4-FFF2-40B4-BE49-F238E27FC236}">
                <a16:creationId xmlns="" xmlns:a16="http://schemas.microsoft.com/office/drawing/2014/main" id="{09BA1BC4-2A7E-440E-BE2B-0E948F9197C2}"/>
              </a:ext>
            </a:extLst>
          </p:cNvPr>
          <p:cNvGrpSpPr/>
          <p:nvPr/>
        </p:nvGrpSpPr>
        <p:grpSpPr>
          <a:xfrm>
            <a:off x="-146132" y="7209698"/>
            <a:ext cx="5041982" cy="233315"/>
            <a:chOff x="-146132" y="7235825"/>
            <a:chExt cx="5041982" cy="233315"/>
          </a:xfrm>
        </p:grpSpPr>
        <p:cxnSp>
          <p:nvCxnSpPr>
            <p:cNvPr id="28" name="Straight Connector 27">
              <a:extLst>
                <a:ext uri="{FF2B5EF4-FFF2-40B4-BE49-F238E27FC236}">
                  <a16:creationId xmlns="" xmlns:a16="http://schemas.microsoft.com/office/drawing/2014/main" id="{7AB804FE-A702-4136-85E6-462228706205}"/>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 xmlns:a16="http://schemas.microsoft.com/office/drawing/2014/main" id="{E2A5119E-9EB6-441D-89E3-40EA0D45B43D}"/>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31</a:t>
              </a:r>
            </a:p>
          </p:txBody>
        </p:sp>
      </p:grpSp>
    </p:spTree>
    <p:extLst>
      <p:ext uri="{BB962C8B-B14F-4D97-AF65-F5344CB8AC3E}">
        <p14:creationId xmlns:p14="http://schemas.microsoft.com/office/powerpoint/2010/main" val="2480136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646AE97-7CDA-41CC-BBE7-B1854F987F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340" t="39751" r="8378" b="4104"/>
          <a:stretch/>
        </p:blipFill>
        <p:spPr>
          <a:xfrm>
            <a:off x="0" y="1456531"/>
            <a:ext cx="5327650" cy="4646611"/>
          </a:xfrm>
          <a:prstGeom prst="rect">
            <a:avLst/>
          </a:prstGeom>
        </p:spPr>
      </p:pic>
      <p:grpSp>
        <p:nvGrpSpPr>
          <p:cNvPr id="10" name="Group 9">
            <a:extLst>
              <a:ext uri="{FF2B5EF4-FFF2-40B4-BE49-F238E27FC236}">
                <a16:creationId xmlns="" xmlns:a16="http://schemas.microsoft.com/office/drawing/2014/main" id="{941BC15F-B3DB-4AB6-A939-E51039F5F886}"/>
              </a:ext>
            </a:extLst>
          </p:cNvPr>
          <p:cNvGrpSpPr/>
          <p:nvPr/>
        </p:nvGrpSpPr>
        <p:grpSpPr>
          <a:xfrm>
            <a:off x="0" y="1292520"/>
            <a:ext cx="5327649" cy="82006"/>
            <a:chOff x="0" y="1093605"/>
            <a:chExt cx="5327649" cy="82006"/>
          </a:xfrm>
        </p:grpSpPr>
        <p:cxnSp>
          <p:nvCxnSpPr>
            <p:cNvPr id="11" name="Straight Connector 10">
              <a:extLst>
                <a:ext uri="{FF2B5EF4-FFF2-40B4-BE49-F238E27FC236}">
                  <a16:creationId xmlns="" xmlns:a16="http://schemas.microsoft.com/office/drawing/2014/main" id="{5157BE47-EEBE-48AC-8C1B-25BB4DC78997}"/>
                </a:ext>
              </a:extLst>
            </p:cNvPr>
            <p:cNvCxnSpPr>
              <a:cxnSpLocks/>
            </p:cNvCxnSpPr>
            <p:nvPr/>
          </p:nvCxnSpPr>
          <p:spPr>
            <a:xfrm>
              <a:off x="0" y="1175611"/>
              <a:ext cx="4462513" cy="0"/>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 xmlns:a16="http://schemas.microsoft.com/office/drawing/2014/main" id="{4C31F417-12F7-4246-AE4D-B8EBE7F100D7}"/>
                </a:ext>
              </a:extLst>
            </p:cNvPr>
            <p:cNvCxnSpPr>
              <a:cxnSpLocks/>
            </p:cNvCxnSpPr>
            <p:nvPr/>
          </p:nvCxnSpPr>
          <p:spPr>
            <a:xfrm>
              <a:off x="4592751" y="1175611"/>
              <a:ext cx="734898" cy="0"/>
            </a:xfrm>
            <a:prstGeom prst="line">
              <a:avLst/>
            </a:prstGeom>
            <a:ln w="63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 xmlns:a16="http://schemas.microsoft.com/office/drawing/2014/main" id="{1FD35FD0-5967-4E2F-844C-6A473314173E}"/>
                </a:ext>
              </a:extLst>
            </p:cNvPr>
            <p:cNvCxnSpPr>
              <a:cxnSpLocks/>
            </p:cNvCxnSpPr>
            <p:nvPr/>
          </p:nvCxnSpPr>
          <p:spPr>
            <a:xfrm>
              <a:off x="865136" y="1093605"/>
              <a:ext cx="4462513" cy="0"/>
            </a:xfrm>
            <a:prstGeom prst="line">
              <a:avLst/>
            </a:prstGeom>
            <a:ln w="952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 xmlns:a16="http://schemas.microsoft.com/office/drawing/2014/main" id="{FEBB635B-EBD3-41F0-8F34-ECA2659701B2}"/>
                </a:ext>
              </a:extLst>
            </p:cNvPr>
            <p:cNvCxnSpPr>
              <a:cxnSpLocks/>
            </p:cNvCxnSpPr>
            <p:nvPr/>
          </p:nvCxnSpPr>
          <p:spPr>
            <a:xfrm>
              <a:off x="0" y="1093605"/>
              <a:ext cx="734898" cy="0"/>
            </a:xfrm>
            <a:prstGeom prst="line">
              <a:avLst/>
            </a:prstGeom>
            <a:ln w="6350">
              <a:solidFill>
                <a:srgbClr val="A6A6A6"/>
              </a:solidFill>
            </a:ln>
          </p:spPr>
          <p:style>
            <a:lnRef idx="1">
              <a:schemeClr val="accent2"/>
            </a:lnRef>
            <a:fillRef idx="0">
              <a:schemeClr val="accent2"/>
            </a:fillRef>
            <a:effectRef idx="0">
              <a:schemeClr val="accent2"/>
            </a:effectRef>
            <a:fontRef idx="minor">
              <a:schemeClr val="tx1"/>
            </a:fontRef>
          </p:style>
        </p:cxnSp>
      </p:grpSp>
      <p:grpSp>
        <p:nvGrpSpPr>
          <p:cNvPr id="15" name="Group 14">
            <a:extLst>
              <a:ext uri="{FF2B5EF4-FFF2-40B4-BE49-F238E27FC236}">
                <a16:creationId xmlns="" xmlns:a16="http://schemas.microsoft.com/office/drawing/2014/main" id="{4A7B9460-59C4-439C-A852-84BFAE1080C2}"/>
              </a:ext>
            </a:extLst>
          </p:cNvPr>
          <p:cNvGrpSpPr/>
          <p:nvPr/>
        </p:nvGrpSpPr>
        <p:grpSpPr>
          <a:xfrm rot="10800000">
            <a:off x="0" y="6185146"/>
            <a:ext cx="5327649" cy="82006"/>
            <a:chOff x="0" y="1093605"/>
            <a:chExt cx="5327649" cy="82006"/>
          </a:xfrm>
        </p:grpSpPr>
        <p:cxnSp>
          <p:nvCxnSpPr>
            <p:cNvPr id="16" name="Straight Connector 15">
              <a:extLst>
                <a:ext uri="{FF2B5EF4-FFF2-40B4-BE49-F238E27FC236}">
                  <a16:creationId xmlns="" xmlns:a16="http://schemas.microsoft.com/office/drawing/2014/main" id="{BB5E17B5-C78C-4C00-8C90-93A59B3F1F70}"/>
                </a:ext>
              </a:extLst>
            </p:cNvPr>
            <p:cNvCxnSpPr>
              <a:cxnSpLocks/>
            </p:cNvCxnSpPr>
            <p:nvPr/>
          </p:nvCxnSpPr>
          <p:spPr>
            <a:xfrm>
              <a:off x="0" y="1175611"/>
              <a:ext cx="4462513" cy="0"/>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 xmlns:a16="http://schemas.microsoft.com/office/drawing/2014/main" id="{2A2E8EEC-3016-42C6-844A-9BF9696D5526}"/>
                </a:ext>
              </a:extLst>
            </p:cNvPr>
            <p:cNvCxnSpPr>
              <a:cxnSpLocks/>
            </p:cNvCxnSpPr>
            <p:nvPr/>
          </p:nvCxnSpPr>
          <p:spPr>
            <a:xfrm>
              <a:off x="4592751" y="1175611"/>
              <a:ext cx="734898" cy="0"/>
            </a:xfrm>
            <a:prstGeom prst="line">
              <a:avLst/>
            </a:prstGeom>
            <a:ln w="63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 xmlns:a16="http://schemas.microsoft.com/office/drawing/2014/main" id="{909769E9-0D06-48B8-9186-B4C2FD20058E}"/>
                </a:ext>
              </a:extLst>
            </p:cNvPr>
            <p:cNvCxnSpPr>
              <a:cxnSpLocks/>
            </p:cNvCxnSpPr>
            <p:nvPr/>
          </p:nvCxnSpPr>
          <p:spPr>
            <a:xfrm>
              <a:off x="865136" y="1093605"/>
              <a:ext cx="4462513" cy="0"/>
            </a:xfrm>
            <a:prstGeom prst="line">
              <a:avLst/>
            </a:prstGeom>
            <a:ln w="952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 xmlns:a16="http://schemas.microsoft.com/office/drawing/2014/main" id="{588FDD8B-2598-4506-9330-961161CF4C06}"/>
                </a:ext>
              </a:extLst>
            </p:cNvPr>
            <p:cNvCxnSpPr>
              <a:cxnSpLocks/>
            </p:cNvCxnSpPr>
            <p:nvPr/>
          </p:nvCxnSpPr>
          <p:spPr>
            <a:xfrm>
              <a:off x="0" y="1093605"/>
              <a:ext cx="734898" cy="0"/>
            </a:xfrm>
            <a:prstGeom prst="line">
              <a:avLst/>
            </a:prstGeom>
            <a:ln w="6350">
              <a:solidFill>
                <a:srgbClr val="A6A6A6"/>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525920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4"/>
          <p:cNvSpPr txBox="1">
            <a:spLocks noChangeArrowheads="1"/>
          </p:cNvSpPr>
          <p:nvPr/>
        </p:nvSpPr>
        <p:spPr bwMode="auto">
          <a:xfrm>
            <a:off x="1374917" y="1120061"/>
            <a:ext cx="2585226" cy="439749"/>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736" tIns="34868" rIns="69736" bIns="34868" numCol="1" anchor="t" anchorCtr="0" compatLnSpc="1">
            <a:prstTxWarp prst="textNoShape">
              <a:avLst/>
            </a:prstTxWarp>
            <a:spAutoFit/>
          </a:bodyPr>
          <a:lstStyle/>
          <a:p>
            <a:pPr algn="ctr" fontAlgn="base">
              <a:spcBef>
                <a:spcPct val="0"/>
              </a:spcBef>
              <a:spcAft>
                <a:spcPts val="763"/>
              </a:spcAft>
            </a:pPr>
            <a:r>
              <a:rPr lang="en-GB" sz="2400" spc="458" dirty="0">
                <a:latin typeface="Roboto"/>
              </a:rPr>
              <a:t>MultiCOM</a:t>
            </a:r>
          </a:p>
        </p:txBody>
      </p:sp>
      <p:sp>
        <p:nvSpPr>
          <p:cNvPr id="82" name="TextBox 81"/>
          <p:cNvSpPr txBox="1"/>
          <p:nvPr/>
        </p:nvSpPr>
        <p:spPr>
          <a:xfrm>
            <a:off x="673387" y="4988380"/>
            <a:ext cx="4485653" cy="2078339"/>
          </a:xfrm>
          <a:prstGeom prst="rect">
            <a:avLst/>
          </a:prstGeom>
          <a:noFill/>
        </p:spPr>
        <p:txBody>
          <a:bodyPr wrap="square" lIns="69736" tIns="34868" rIns="69736" bIns="34868" rtlCol="0">
            <a:spAutoFit/>
          </a:bodyPr>
          <a:lstStyle/>
          <a:p>
            <a:pPr marL="171450" indent="-171450">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Multi appartement / multi resident draadloze GSM intercom.</a:t>
            </a:r>
          </a:p>
          <a:p>
            <a:pPr marL="171450" indent="-171450">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Roept op tot 3 nummers per appartement.</a:t>
            </a:r>
          </a:p>
          <a:p>
            <a:pPr marL="171450" indent="-171450">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Tot 500 appartementen kunnen worden opgeslagen in de eenheid.</a:t>
            </a:r>
          </a:p>
          <a:p>
            <a:pPr marL="171450" indent="-171450">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2 relaisuitgangen.</a:t>
            </a:r>
          </a:p>
          <a:p>
            <a:pPr marL="171450" indent="-171450">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Programmeerbaar door smstekst, USB PC link of op het scherm met toetsenbord.</a:t>
            </a:r>
          </a:p>
          <a:p>
            <a:pPr marL="171450" indent="-171450">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Al roestvrij staalbouw.</a:t>
            </a:r>
          </a:p>
          <a:p>
            <a:pPr marL="171450" indent="-171450">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Gehard acryl LCD beschermer van het scherm.</a:t>
            </a:r>
          </a:p>
          <a:p>
            <a:pPr marL="171450" indent="-171450">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Portret wall mount stijl en voetstuk mount stijlen beschikbaar.</a:t>
            </a:r>
          </a:p>
          <a:p>
            <a:pPr marL="171450" indent="-171450">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Beide modellen met hoge veiligheid belangrijke toegang voordeur.</a:t>
            </a:r>
          </a:p>
          <a:p>
            <a:pPr marL="171450" indent="-171450">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Gebouwd in "puck" stijl antenne op voetstuk versie.</a:t>
            </a:r>
          </a:p>
          <a:p>
            <a:pPr marL="171450" indent="-171450">
              <a:lnSpc>
                <a:spcPct val="150000"/>
              </a:lnSpc>
              <a:buClr>
                <a:srgbClr val="C00000"/>
              </a:buClr>
              <a:buSzPct val="140000"/>
              <a:buFont typeface="Century Gothic" panose="020B0502020202020204" pitchFamily="34" charset="0"/>
              <a:buChar char="―"/>
            </a:pPr>
            <a:endParaRPr lang="en-GB" sz="800" dirty="0">
              <a:latin typeface="Century Gothic" panose="020B0502020202020204" pitchFamily="34" charset="0"/>
            </a:endParaRPr>
          </a:p>
        </p:txBody>
      </p:sp>
      <p:sp>
        <p:nvSpPr>
          <p:cNvPr id="18" name="TextBox 17"/>
          <p:cNvSpPr txBox="1"/>
          <p:nvPr/>
        </p:nvSpPr>
        <p:spPr>
          <a:xfrm>
            <a:off x="346941" y="4339234"/>
            <a:ext cx="1366265" cy="513615"/>
          </a:xfrm>
          <a:prstGeom prst="rect">
            <a:avLst/>
          </a:prstGeom>
          <a:noFill/>
        </p:spPr>
        <p:txBody>
          <a:bodyPr wrap="square" lIns="69736" tIns="34868" rIns="69736" bIns="34868" rtlCol="0">
            <a:spAutoFit/>
          </a:bodyPr>
          <a:lstStyle/>
          <a:p>
            <a:pPr algn="ctr"/>
            <a:r>
              <a:rPr lang="nl-NL" sz="720" spc="229" dirty="0">
                <a:latin typeface="Century Gothic" panose="020B0502020202020204" pitchFamily="34" charset="0"/>
              </a:rPr>
              <a:t>Model van de berg van de muur</a:t>
            </a:r>
            <a:br>
              <a:rPr lang="nl-NL" sz="720" spc="229" dirty="0">
                <a:latin typeface="Century Gothic" panose="020B0502020202020204" pitchFamily="34" charset="0"/>
              </a:rPr>
            </a:br>
            <a:endParaRPr lang="en-GB" sz="720" spc="229" dirty="0">
              <a:latin typeface="Century Gothic" panose="020B0502020202020204" pitchFamily="34" charset="0"/>
            </a:endParaRPr>
          </a:p>
        </p:txBody>
      </p:sp>
      <p:sp>
        <p:nvSpPr>
          <p:cNvPr id="23" name="TextBox 22"/>
          <p:cNvSpPr txBox="1"/>
          <p:nvPr/>
        </p:nvSpPr>
        <p:spPr>
          <a:xfrm>
            <a:off x="1128978" y="1606476"/>
            <a:ext cx="3069693" cy="640188"/>
          </a:xfrm>
          <a:prstGeom prst="rect">
            <a:avLst/>
          </a:prstGeom>
          <a:noFill/>
        </p:spPr>
        <p:txBody>
          <a:bodyPr wrap="square" lIns="69736" tIns="34868" rIns="69736" bIns="34868" rtlCol="0">
            <a:spAutoFit/>
          </a:bodyPr>
          <a:lstStyle/>
          <a:p>
            <a:pPr algn="ctr"/>
            <a:r>
              <a:rPr lang="en-GB" sz="1234" spc="458" dirty="0">
                <a:effectLst>
                  <a:outerShdw blurRad="38100" dist="38100" dir="2700000" algn="tl">
                    <a:srgbClr val="000000">
                      <a:alpha val="43137"/>
                    </a:srgbClr>
                  </a:outerShdw>
                </a:effectLst>
                <a:latin typeface="Roboto Lt"/>
              </a:rPr>
              <a:t>Multi-familie Intercom</a:t>
            </a:r>
          </a:p>
          <a:p>
            <a:pPr algn="ctr"/>
            <a:r>
              <a:rPr lang="en-GB" sz="1234" spc="458" dirty="0">
                <a:effectLst>
                  <a:outerShdw blurRad="38100" dist="38100" dir="2700000" algn="tl">
                    <a:srgbClr val="000000">
                      <a:alpha val="43137"/>
                    </a:srgbClr>
                  </a:outerShdw>
                </a:effectLst>
                <a:latin typeface="Roboto Lt"/>
              </a:rPr>
              <a:t/>
            </a:r>
            <a:br>
              <a:rPr lang="en-GB" sz="1234" spc="458" dirty="0">
                <a:effectLst>
                  <a:outerShdw blurRad="38100" dist="38100" dir="2700000" algn="tl">
                    <a:srgbClr val="000000">
                      <a:alpha val="43137"/>
                    </a:srgbClr>
                  </a:outerShdw>
                </a:effectLst>
                <a:latin typeface="Roboto Lt"/>
              </a:rPr>
            </a:br>
            <a:endParaRPr lang="en-GB" sz="1234" spc="458" dirty="0">
              <a:effectLst>
                <a:outerShdw blurRad="38100" dist="38100" dir="2700000" algn="tl">
                  <a:srgbClr val="000000">
                    <a:alpha val="43137"/>
                  </a:srgbClr>
                </a:outerShdw>
              </a:effectLst>
              <a:latin typeface="Roboto Lt"/>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4686" r="21748"/>
          <a:stretch/>
        </p:blipFill>
        <p:spPr>
          <a:xfrm>
            <a:off x="169005" y="1843637"/>
            <a:ext cx="1887636" cy="2471188"/>
          </a:xfrm>
          <a:prstGeom prst="rect">
            <a:avLst/>
          </a:prstGeom>
        </p:spPr>
      </p:pic>
      <p:sp>
        <p:nvSpPr>
          <p:cNvPr id="19" name="TextBox 18"/>
          <p:cNvSpPr txBox="1"/>
          <p:nvPr/>
        </p:nvSpPr>
        <p:spPr>
          <a:xfrm>
            <a:off x="2741351" y="2905840"/>
            <a:ext cx="2409283" cy="402816"/>
          </a:xfrm>
          <a:prstGeom prst="rect">
            <a:avLst/>
          </a:prstGeom>
          <a:noFill/>
        </p:spPr>
        <p:txBody>
          <a:bodyPr wrap="square" lIns="69736" tIns="34868" rIns="69736" bIns="34868" rtlCol="0">
            <a:spAutoFit/>
          </a:bodyPr>
          <a:lstStyle/>
          <a:p>
            <a:pPr algn="ctr"/>
            <a:r>
              <a:rPr lang="en-GB" sz="720" spc="229" dirty="0">
                <a:latin typeface="Century Gothic" panose="020B0502020202020204" pitchFamily="34" charset="0"/>
              </a:rPr>
              <a:t>Sokkel / post mount model</a:t>
            </a:r>
          </a:p>
          <a:p>
            <a:pPr algn="ctr"/>
            <a:r>
              <a:rPr lang="en-GB" sz="720" spc="229" dirty="0">
                <a:latin typeface="Century Gothic" panose="020B0502020202020204" pitchFamily="34" charset="0"/>
              </a:rPr>
              <a:t/>
            </a:r>
            <a:br>
              <a:rPr lang="en-GB" sz="720" spc="229" dirty="0">
                <a:latin typeface="Century Gothic" panose="020B0502020202020204" pitchFamily="34" charset="0"/>
              </a:rPr>
            </a:br>
            <a:endParaRPr lang="en-GB" sz="720" spc="229" dirty="0">
              <a:latin typeface="Century Gothic" panose="020B0502020202020204" pitchFamily="34" charset="0"/>
            </a:endParaRPr>
          </a:p>
        </p:txBody>
      </p:sp>
      <p:pic>
        <p:nvPicPr>
          <p:cNvPr id="5" name="Picture 4">
            <a:extLst>
              <a:ext uri="{FF2B5EF4-FFF2-40B4-BE49-F238E27FC236}">
                <a16:creationId xmlns="" xmlns:a16="http://schemas.microsoft.com/office/drawing/2014/main" id="{BA097C77-0DD2-464E-8814-63312F25D8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4454" y="3128863"/>
            <a:ext cx="2210841" cy="1723986"/>
          </a:xfrm>
          <a:prstGeom prst="rect">
            <a:avLst/>
          </a:prstGeom>
        </p:spPr>
      </p:pic>
      <p:pic>
        <p:nvPicPr>
          <p:cNvPr id="24" name="Picture 23">
            <a:extLst>
              <a:ext uri="{FF2B5EF4-FFF2-40B4-BE49-F238E27FC236}">
                <a16:creationId xmlns="" xmlns:a16="http://schemas.microsoft.com/office/drawing/2014/main" id="{1DE0184B-874E-4E0D-9286-E2BF8BBCC0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7759" y="2879177"/>
            <a:ext cx="1044069" cy="1896725"/>
          </a:xfrm>
          <a:prstGeom prst="rect">
            <a:avLst/>
          </a:prstGeom>
        </p:spPr>
      </p:pic>
      <p:grpSp>
        <p:nvGrpSpPr>
          <p:cNvPr id="17" name="Group 16">
            <a:extLst>
              <a:ext uri="{FF2B5EF4-FFF2-40B4-BE49-F238E27FC236}">
                <a16:creationId xmlns="" xmlns:a16="http://schemas.microsoft.com/office/drawing/2014/main" id="{133DCEC4-3D44-4123-859B-6DC83A7D2D6C}"/>
              </a:ext>
            </a:extLst>
          </p:cNvPr>
          <p:cNvGrpSpPr/>
          <p:nvPr/>
        </p:nvGrpSpPr>
        <p:grpSpPr>
          <a:xfrm>
            <a:off x="433337" y="254810"/>
            <a:ext cx="4864341" cy="299372"/>
            <a:chOff x="433337" y="254810"/>
            <a:chExt cx="4864341" cy="299372"/>
          </a:xfrm>
        </p:grpSpPr>
        <p:pic>
          <p:nvPicPr>
            <p:cNvPr id="20" name="Picture 19">
              <a:extLst>
                <a:ext uri="{FF2B5EF4-FFF2-40B4-BE49-F238E27FC236}">
                  <a16:creationId xmlns="" xmlns:a16="http://schemas.microsoft.com/office/drawing/2014/main" id="{88F2BCFE-B9CB-4F24-A551-704208CB68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21" name="Straight Connector 20">
              <a:extLst>
                <a:ext uri="{FF2B5EF4-FFF2-40B4-BE49-F238E27FC236}">
                  <a16:creationId xmlns="" xmlns:a16="http://schemas.microsoft.com/office/drawing/2014/main" id="{9D462E6F-2C9D-4266-AA8D-424D036BCE53}"/>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 xmlns:a16="http://schemas.microsoft.com/office/drawing/2014/main" id="{919FE85C-ECDE-4B90-9433-DED49D75F0C6}"/>
                </a:ext>
              </a:extLst>
            </p:cNvPr>
            <p:cNvSpPr txBox="1"/>
            <p:nvPr/>
          </p:nvSpPr>
          <p:spPr>
            <a:xfrm>
              <a:off x="3951798" y="338738"/>
              <a:ext cx="1345880" cy="215444"/>
            </a:xfrm>
            <a:prstGeom prst="rect">
              <a:avLst/>
            </a:prstGeom>
            <a:noFill/>
          </p:spPr>
          <p:txBody>
            <a:bodyPr wrap="square" rtlCol="0">
              <a:spAutoFit/>
            </a:bodyPr>
            <a:lstStyle/>
            <a:p>
              <a:pPr algn="ctr"/>
              <a:r>
                <a:rPr lang="en-GB" sz="800" dirty="0">
                  <a:latin typeface="Roboto Lt" pitchFamily="2" charset="0"/>
                  <a:ea typeface="Roboto Lt" pitchFamily="2" charset="0"/>
                </a:rPr>
                <a:t>MULTICOM</a:t>
              </a:r>
            </a:p>
          </p:txBody>
        </p:sp>
      </p:grpSp>
      <p:pic>
        <p:nvPicPr>
          <p:cNvPr id="30" name="Picture 10" descr="Image result for wireless">
            <a:extLst>
              <a:ext uri="{FF2B5EF4-FFF2-40B4-BE49-F238E27FC236}">
                <a16:creationId xmlns="" xmlns:a16="http://schemas.microsoft.com/office/drawing/2014/main" id="{3E760A22-D313-4E6E-A5CD-8C255ED9C27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3869866">
            <a:off x="1797699" y="2545867"/>
            <a:ext cx="527673" cy="38836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 xmlns:a16="http://schemas.microsoft.com/office/drawing/2014/main" id="{D0691A04-AA86-4F6D-ACB6-0AF4FDB1FF8C}"/>
              </a:ext>
            </a:extLst>
          </p:cNvPr>
          <p:cNvSpPr txBox="1"/>
          <p:nvPr/>
        </p:nvSpPr>
        <p:spPr>
          <a:xfrm>
            <a:off x="1992715" y="2277830"/>
            <a:ext cx="659113" cy="265907"/>
          </a:xfrm>
          <a:prstGeom prst="rect">
            <a:avLst/>
          </a:prstGeom>
          <a:noFill/>
        </p:spPr>
        <p:txBody>
          <a:bodyPr wrap="square" rtlCol="0">
            <a:spAutoFit/>
          </a:bodyPr>
          <a:lstStyle/>
          <a:p>
            <a:pPr algn="ctr"/>
            <a:r>
              <a:rPr lang="en-GB" sz="750" dirty="0">
                <a:latin typeface="Century Gothic" panose="020B0502020202020204" pitchFamily="34" charset="0"/>
              </a:rPr>
              <a:t>GSM</a:t>
            </a:r>
          </a:p>
          <a:p>
            <a:pPr algn="ctr"/>
            <a:endParaRPr lang="en-GB" sz="378" dirty="0">
              <a:latin typeface="Century Gothic" panose="020B0502020202020204" pitchFamily="34" charset="0"/>
            </a:endParaRPr>
          </a:p>
        </p:txBody>
      </p:sp>
      <p:cxnSp>
        <p:nvCxnSpPr>
          <p:cNvPr id="34" name="Straight Connector 33">
            <a:extLst>
              <a:ext uri="{FF2B5EF4-FFF2-40B4-BE49-F238E27FC236}">
                <a16:creationId xmlns="" xmlns:a16="http://schemas.microsoft.com/office/drawing/2014/main" id="{87B495A3-0CDF-41AB-B462-8613CA521670}"/>
              </a:ext>
            </a:extLst>
          </p:cNvPr>
          <p:cNvCxnSpPr>
            <a:cxnSpLocks/>
          </p:cNvCxnSpPr>
          <p:nvPr/>
        </p:nvCxnSpPr>
        <p:spPr>
          <a:xfrm flipH="1">
            <a:off x="2161867" y="2459432"/>
            <a:ext cx="128718" cy="116088"/>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 xmlns:a16="http://schemas.microsoft.com/office/drawing/2014/main" id="{47BAB418-1B9C-4B3B-B0E7-9A23641822DA}"/>
              </a:ext>
            </a:extLst>
          </p:cNvPr>
          <p:cNvCxnSpPr/>
          <p:nvPr/>
        </p:nvCxnSpPr>
        <p:spPr>
          <a:xfrm>
            <a:off x="2741351" y="2991971"/>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 xmlns:a16="http://schemas.microsoft.com/office/drawing/2014/main" id="{E2B86DD9-ED65-431A-B7D2-CFB2865DBA53}"/>
              </a:ext>
            </a:extLst>
          </p:cNvPr>
          <p:cNvCxnSpPr/>
          <p:nvPr/>
        </p:nvCxnSpPr>
        <p:spPr>
          <a:xfrm>
            <a:off x="374858" y="4436561"/>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pic>
        <p:nvPicPr>
          <p:cNvPr id="33" name="Picture 32">
            <a:extLst>
              <a:ext uri="{FF2B5EF4-FFF2-40B4-BE49-F238E27FC236}">
                <a16:creationId xmlns="" xmlns:a16="http://schemas.microsoft.com/office/drawing/2014/main" id="{0253457A-5E6D-4D48-A4FF-AA623FF0A90C}"/>
              </a:ext>
            </a:extLst>
          </p:cNvPr>
          <p:cNvPicPr>
            <a:picLocks noChangeAspect="1"/>
          </p:cNvPicPr>
          <p:nvPr/>
        </p:nvPicPr>
        <p:blipFill>
          <a:blip r:embed="rId8" cstate="print"/>
          <a:stretch>
            <a:fillRect/>
          </a:stretch>
        </p:blipFill>
        <p:spPr>
          <a:xfrm>
            <a:off x="2094848" y="3235387"/>
            <a:ext cx="511092" cy="647212"/>
          </a:xfrm>
          <a:prstGeom prst="rect">
            <a:avLst/>
          </a:prstGeom>
        </p:spPr>
      </p:pic>
      <p:grpSp>
        <p:nvGrpSpPr>
          <p:cNvPr id="40" name="Group 39">
            <a:extLst>
              <a:ext uri="{FF2B5EF4-FFF2-40B4-BE49-F238E27FC236}">
                <a16:creationId xmlns="" xmlns:a16="http://schemas.microsoft.com/office/drawing/2014/main" id="{407BFFD2-1CB4-4B23-9CC7-984FC584535B}"/>
              </a:ext>
            </a:extLst>
          </p:cNvPr>
          <p:cNvGrpSpPr/>
          <p:nvPr/>
        </p:nvGrpSpPr>
        <p:grpSpPr>
          <a:xfrm>
            <a:off x="-146132" y="7209698"/>
            <a:ext cx="5041982" cy="233315"/>
            <a:chOff x="-146132" y="7235825"/>
            <a:chExt cx="5041982" cy="233315"/>
          </a:xfrm>
        </p:grpSpPr>
        <p:cxnSp>
          <p:nvCxnSpPr>
            <p:cNvPr id="41" name="Straight Connector 40">
              <a:extLst>
                <a:ext uri="{FF2B5EF4-FFF2-40B4-BE49-F238E27FC236}">
                  <a16:creationId xmlns="" xmlns:a16="http://schemas.microsoft.com/office/drawing/2014/main" id="{C0B0B89B-E71D-4803-8916-08C2CC0DEBA0}"/>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42" name="TextBox 41">
              <a:extLst>
                <a:ext uri="{FF2B5EF4-FFF2-40B4-BE49-F238E27FC236}">
                  <a16:creationId xmlns="" xmlns:a16="http://schemas.microsoft.com/office/drawing/2014/main" id="{5DBF2CB3-4466-4AC5-9B9C-9A02557DB9CD}"/>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32</a:t>
              </a:r>
            </a:p>
          </p:txBody>
        </p:sp>
      </p:grpSp>
    </p:spTree>
    <p:extLst>
      <p:ext uri="{BB962C8B-B14F-4D97-AF65-F5344CB8AC3E}">
        <p14:creationId xmlns:p14="http://schemas.microsoft.com/office/powerpoint/2010/main" val="3616599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10" descr="Image result for wireless">
            <a:extLst>
              <a:ext uri="{FF2B5EF4-FFF2-40B4-BE49-F238E27FC236}">
                <a16:creationId xmlns="" xmlns:a16="http://schemas.microsoft.com/office/drawing/2014/main" id="{7EBAED4E-4A77-4EE2-98A7-46E30733D7A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5959958">
            <a:off x="2070495" y="4442403"/>
            <a:ext cx="371387" cy="2733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rotWithShape="1">
          <a:blip r:embed="rId4">
            <a:lum bright="17000"/>
            <a:extLst>
              <a:ext uri="{28A0092B-C50C-407E-A947-70E740481C1C}">
                <a14:useLocalDpi xmlns:a14="http://schemas.microsoft.com/office/drawing/2010/main" val="0"/>
              </a:ext>
            </a:extLst>
          </a:blip>
          <a:srcRect t="78419" r="52165"/>
          <a:stretch/>
        </p:blipFill>
        <p:spPr bwMode="auto">
          <a:xfrm>
            <a:off x="1397303" y="4173043"/>
            <a:ext cx="764548" cy="850335"/>
          </a:xfrm>
          <a:prstGeom prst="rect">
            <a:avLst/>
          </a:prstGeom>
          <a:noFill/>
          <a:ln w="9525">
            <a:noFill/>
            <a:miter lim="800000"/>
            <a:headEnd/>
            <a:tailEnd/>
          </a:ln>
          <a:effectLst/>
          <a:scene3d>
            <a:camera prst="perspectiveLeft"/>
            <a:lightRig rig="threePt" dir="t"/>
          </a:scene3d>
          <a:extLst/>
        </p:spPr>
      </p:pic>
      <p:pic>
        <p:nvPicPr>
          <p:cNvPr id="94"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Lst>
          </a:blip>
          <a:srcRect/>
          <a:stretch>
            <a:fillRect/>
          </a:stretch>
        </p:blipFill>
        <p:spPr bwMode="auto">
          <a:xfrm>
            <a:off x="3454842" y="3987141"/>
            <a:ext cx="636358" cy="586995"/>
          </a:xfrm>
          <a:prstGeom prst="rect">
            <a:avLst/>
          </a:prstGeom>
          <a:noFill/>
          <a:ln w="9525">
            <a:noFill/>
            <a:miter lim="800000"/>
            <a:headEnd/>
            <a:tailEnd/>
          </a:ln>
        </p:spPr>
      </p:pic>
      <p:sp>
        <p:nvSpPr>
          <p:cNvPr id="20" name="TextBox 19"/>
          <p:cNvSpPr txBox="1"/>
          <p:nvPr/>
        </p:nvSpPr>
        <p:spPr>
          <a:xfrm>
            <a:off x="243980" y="5468221"/>
            <a:ext cx="5083670" cy="1363079"/>
          </a:xfrm>
          <a:prstGeom prst="rect">
            <a:avLst/>
          </a:prstGeom>
          <a:noFill/>
        </p:spPr>
        <p:txBody>
          <a:bodyPr wrap="square" lIns="69736" tIns="34868" rIns="69736" bIns="34868" rtlCol="0">
            <a:spAutoFit/>
          </a:bodyPr>
          <a:lstStyle/>
          <a:p>
            <a:pPr marL="171450" indent="-171450">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Digitale map en display, gebruikers kunnen schuiven namen of bellen door appartement nummer.</a:t>
            </a:r>
          </a:p>
          <a:p>
            <a:pPr marL="171450" indent="-171450">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Aanpasbare welkomstscherm bericht en instructies.</a:t>
            </a:r>
          </a:p>
          <a:p>
            <a:pPr marL="171450" indent="-171450">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Gebruikers gesprek van hun telefoon, druk op * poorten te openen!</a:t>
            </a:r>
          </a:p>
          <a:p>
            <a:pPr marL="171450" indent="-171450">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Toetsenbord kan ook worden gebruikt als 4-6 cijferige toegang controle toetsenbord.</a:t>
            </a:r>
          </a:p>
          <a:p>
            <a:pPr marL="171450" indent="-171450">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2 jaar garantie van de fabrikanten.</a:t>
            </a:r>
            <a:br>
              <a:rPr lang="nl-NL" sz="800" dirty="0">
                <a:latin typeface="Century Gothic" panose="020B0502020202020204" pitchFamily="34" charset="0"/>
              </a:rPr>
            </a:br>
            <a:endParaRPr lang="en-GB" sz="800" dirty="0">
              <a:latin typeface="Century Gothic" panose="020B0502020202020204" pitchFamily="34" charset="0"/>
            </a:endParaRPr>
          </a:p>
        </p:txBody>
      </p:sp>
      <p:sp>
        <p:nvSpPr>
          <p:cNvPr id="22" name="Text Box 4"/>
          <p:cNvSpPr txBox="1">
            <a:spLocks noChangeArrowheads="1"/>
          </p:cNvSpPr>
          <p:nvPr/>
        </p:nvSpPr>
        <p:spPr bwMode="auto">
          <a:xfrm>
            <a:off x="1368997" y="882368"/>
            <a:ext cx="2585226" cy="439749"/>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736" tIns="34868" rIns="69736" bIns="34868" numCol="1" anchor="t" anchorCtr="0" compatLnSpc="1">
            <a:prstTxWarp prst="textNoShape">
              <a:avLst/>
            </a:prstTxWarp>
            <a:spAutoFit/>
          </a:bodyPr>
          <a:lstStyle/>
          <a:p>
            <a:pPr algn="ctr" fontAlgn="base">
              <a:spcBef>
                <a:spcPct val="0"/>
              </a:spcBef>
              <a:spcAft>
                <a:spcPts val="763"/>
              </a:spcAft>
            </a:pPr>
            <a:r>
              <a:rPr lang="en-GB" sz="2400" spc="458" dirty="0">
                <a:latin typeface="Roboto"/>
              </a:rPr>
              <a:t>MultiCOM</a:t>
            </a:r>
          </a:p>
        </p:txBody>
      </p:sp>
      <p:sp>
        <p:nvSpPr>
          <p:cNvPr id="23" name="TextBox 22"/>
          <p:cNvSpPr txBox="1"/>
          <p:nvPr/>
        </p:nvSpPr>
        <p:spPr>
          <a:xfrm>
            <a:off x="736252" y="1365098"/>
            <a:ext cx="3899530" cy="532082"/>
          </a:xfrm>
          <a:prstGeom prst="rect">
            <a:avLst/>
          </a:prstGeom>
          <a:noFill/>
        </p:spPr>
        <p:txBody>
          <a:bodyPr wrap="square" lIns="69736" tIns="34868" rIns="69736" bIns="34868" rtlCol="0">
            <a:spAutoFit/>
          </a:bodyPr>
          <a:lstStyle/>
          <a:p>
            <a:pPr algn="ctr"/>
            <a:r>
              <a:rPr lang="en-GB" sz="1000" spc="458" dirty="0">
                <a:latin typeface="Roboto Lt"/>
              </a:rPr>
              <a:t>Multi appartement Intercom</a:t>
            </a:r>
          </a:p>
          <a:p>
            <a:pPr algn="ctr"/>
            <a:r>
              <a:rPr lang="en-GB" sz="1000" spc="458" dirty="0">
                <a:latin typeface="Roboto Lt"/>
              </a:rPr>
              <a:t/>
            </a:r>
            <a:br>
              <a:rPr lang="en-GB" sz="1000" spc="458" dirty="0">
                <a:latin typeface="Roboto Lt"/>
              </a:rPr>
            </a:br>
            <a:endParaRPr lang="en-GB" sz="1000" spc="458" dirty="0">
              <a:latin typeface="Roboto Lt"/>
            </a:endParaRPr>
          </a:p>
        </p:txBody>
      </p:sp>
      <p:sp>
        <p:nvSpPr>
          <p:cNvPr id="42" name="TextBox 41"/>
          <p:cNvSpPr txBox="1"/>
          <p:nvPr/>
        </p:nvSpPr>
        <p:spPr>
          <a:xfrm>
            <a:off x="2340023" y="4611430"/>
            <a:ext cx="863809" cy="439749"/>
          </a:xfrm>
          <a:prstGeom prst="rect">
            <a:avLst/>
          </a:prstGeom>
          <a:noFill/>
        </p:spPr>
        <p:txBody>
          <a:bodyPr wrap="square" lIns="69736" tIns="34868" rIns="69736" bIns="34868" rtlCol="0">
            <a:spAutoFit/>
          </a:bodyPr>
          <a:lstStyle/>
          <a:p>
            <a:pPr algn="ctr"/>
            <a:r>
              <a:rPr lang="en-GB" sz="800" dirty="0">
                <a:latin typeface="Century Gothic" panose="020B0502020202020204" pitchFamily="34" charset="0"/>
              </a:rPr>
              <a:t>GSM signaal</a:t>
            </a:r>
          </a:p>
          <a:p>
            <a:pPr algn="ctr"/>
            <a:r>
              <a:rPr lang="en-GB" sz="800" dirty="0">
                <a:latin typeface="Century Gothic" panose="020B0502020202020204" pitchFamily="34" charset="0"/>
              </a:rPr>
              <a:t/>
            </a:r>
            <a:br>
              <a:rPr lang="en-GB" sz="800" dirty="0">
                <a:latin typeface="Century Gothic" panose="020B0502020202020204" pitchFamily="34" charset="0"/>
              </a:rPr>
            </a:br>
            <a:endParaRPr lang="en-GB" sz="800" dirty="0">
              <a:latin typeface="Century Gothic" panose="020B0502020202020204" pitchFamily="34" charset="0"/>
            </a:endParaRPr>
          </a:p>
        </p:txBody>
      </p:sp>
      <p:grpSp>
        <p:nvGrpSpPr>
          <p:cNvPr id="3" name="Group 2"/>
          <p:cNvGrpSpPr/>
          <p:nvPr/>
        </p:nvGrpSpPr>
        <p:grpSpPr>
          <a:xfrm>
            <a:off x="4248274" y="1694395"/>
            <a:ext cx="1055185" cy="2697620"/>
            <a:chOff x="5643145" y="2130361"/>
            <a:chExt cx="2197156" cy="4958715"/>
          </a:xfrm>
        </p:grpSpPr>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2560" y="2423447"/>
              <a:ext cx="575730" cy="912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6308290" y="2649769"/>
              <a:ext cx="416412" cy="681024"/>
              <a:chOff x="5652547" y="3799684"/>
              <a:chExt cx="1493075" cy="2348702"/>
            </a:xfrm>
          </p:grpSpPr>
          <p:pic>
            <p:nvPicPr>
              <p:cNvPr id="27" name="Picture 2" descr="X:\AES Distribution Server\001 Web design\133988-iphone3g.jpg"/>
              <p:cNvPicPr>
                <a:picLocks noChangeAspect="1" noChangeArrowheads="1"/>
              </p:cNvPicPr>
              <p:nvPr/>
            </p:nvPicPr>
            <p:blipFill>
              <a:blip r:embed="rId8" cstate="print"/>
              <a:srcRect b="17253"/>
              <a:stretch>
                <a:fillRect/>
              </a:stretch>
            </p:blipFill>
            <p:spPr bwMode="auto">
              <a:xfrm>
                <a:off x="5652547" y="3799684"/>
                <a:ext cx="1493075" cy="2348702"/>
              </a:xfrm>
              <a:prstGeom prst="rect">
                <a:avLst/>
              </a:prstGeom>
              <a:noFill/>
            </p:spPr>
          </p:pic>
          <p:pic>
            <p:nvPicPr>
              <p:cNvPr id="28" name="Picture 3" descr="X:\AES Distribution Server\001 Web design\frontgate.jpg"/>
              <p:cNvPicPr>
                <a:picLocks noChangeAspect="1" noChangeArrowheads="1"/>
              </p:cNvPicPr>
              <p:nvPr/>
            </p:nvPicPr>
            <p:blipFill>
              <a:blip r:embed="rId9" cstate="print"/>
              <a:srcRect/>
              <a:stretch>
                <a:fillRect/>
              </a:stretch>
            </p:blipFill>
            <p:spPr bwMode="auto">
              <a:xfrm>
                <a:off x="5927214" y="4285460"/>
                <a:ext cx="973109" cy="1485899"/>
              </a:xfrm>
              <a:prstGeom prst="rect">
                <a:avLst/>
              </a:prstGeom>
              <a:noFill/>
            </p:spPr>
          </p:pic>
        </p:grpSp>
        <p:sp>
          <p:nvSpPr>
            <p:cNvPr id="32" name="TextBox 31"/>
            <p:cNvSpPr txBox="1"/>
            <p:nvPr/>
          </p:nvSpPr>
          <p:spPr>
            <a:xfrm>
              <a:off x="5706110" y="2130361"/>
              <a:ext cx="2134191" cy="569073"/>
            </a:xfrm>
            <a:prstGeom prst="rect">
              <a:avLst/>
            </a:prstGeom>
            <a:noFill/>
          </p:spPr>
          <p:txBody>
            <a:bodyPr wrap="square" lIns="69736" tIns="34868" rIns="69736" bIns="34868" rtlCol="0">
              <a:spAutoFit/>
            </a:bodyPr>
            <a:lstStyle/>
            <a:p>
              <a:r>
                <a:rPr lang="en-GB" sz="754" dirty="0"/>
                <a:t>Appartement 1</a:t>
              </a:r>
              <a:br>
                <a:rPr lang="en-GB" sz="754" dirty="0"/>
              </a:br>
              <a:endParaRPr lang="en-GB" sz="754" dirty="0"/>
            </a:p>
          </p:txBody>
        </p:sp>
        <p:grpSp>
          <p:nvGrpSpPr>
            <p:cNvPr id="38" name="Group 37"/>
            <p:cNvGrpSpPr/>
            <p:nvPr/>
          </p:nvGrpSpPr>
          <p:grpSpPr>
            <a:xfrm>
              <a:off x="6724701" y="2665535"/>
              <a:ext cx="416412" cy="681024"/>
              <a:chOff x="5652547" y="3799684"/>
              <a:chExt cx="1493075" cy="2348702"/>
            </a:xfrm>
          </p:grpSpPr>
          <p:pic>
            <p:nvPicPr>
              <p:cNvPr id="40" name="Picture 2" descr="X:\AES Distribution Server\001 Web design\133988-iphone3g.jpg"/>
              <p:cNvPicPr>
                <a:picLocks noChangeAspect="1" noChangeArrowheads="1"/>
              </p:cNvPicPr>
              <p:nvPr/>
            </p:nvPicPr>
            <p:blipFill>
              <a:blip r:embed="rId8" cstate="print"/>
              <a:srcRect b="17253"/>
              <a:stretch>
                <a:fillRect/>
              </a:stretch>
            </p:blipFill>
            <p:spPr bwMode="auto">
              <a:xfrm>
                <a:off x="5652547" y="3799684"/>
                <a:ext cx="1493075" cy="2348702"/>
              </a:xfrm>
              <a:prstGeom prst="rect">
                <a:avLst/>
              </a:prstGeom>
              <a:noFill/>
            </p:spPr>
          </p:pic>
          <p:pic>
            <p:nvPicPr>
              <p:cNvPr id="41" name="Picture 3" descr="X:\AES Distribution Server\001 Web design\frontgate.jpg"/>
              <p:cNvPicPr>
                <a:picLocks noChangeAspect="1" noChangeArrowheads="1"/>
              </p:cNvPicPr>
              <p:nvPr/>
            </p:nvPicPr>
            <p:blipFill>
              <a:blip r:embed="rId9" cstate="print"/>
              <a:srcRect/>
              <a:stretch>
                <a:fillRect/>
              </a:stretch>
            </p:blipFill>
            <p:spPr bwMode="auto">
              <a:xfrm>
                <a:off x="5927214" y="4285460"/>
                <a:ext cx="973109" cy="1485899"/>
              </a:xfrm>
              <a:prstGeom prst="rect">
                <a:avLst/>
              </a:prstGeom>
              <a:noFill/>
            </p:spPr>
          </p:pic>
        </p:grpSp>
        <p:pic>
          <p:nvPicPr>
            <p:cNvPr id="4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2560" y="3656709"/>
              <a:ext cx="575730" cy="912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4" name="Group 43"/>
            <p:cNvGrpSpPr/>
            <p:nvPr/>
          </p:nvGrpSpPr>
          <p:grpSpPr>
            <a:xfrm>
              <a:off x="6308290" y="3883031"/>
              <a:ext cx="416412" cy="681024"/>
              <a:chOff x="5652547" y="3799684"/>
              <a:chExt cx="1493075" cy="2348702"/>
            </a:xfrm>
          </p:grpSpPr>
          <p:pic>
            <p:nvPicPr>
              <p:cNvPr id="45" name="Picture 2" descr="X:\AES Distribution Server\001 Web design\133988-iphone3g.jpg"/>
              <p:cNvPicPr>
                <a:picLocks noChangeAspect="1" noChangeArrowheads="1"/>
              </p:cNvPicPr>
              <p:nvPr/>
            </p:nvPicPr>
            <p:blipFill>
              <a:blip r:embed="rId8" cstate="print"/>
              <a:srcRect b="17253"/>
              <a:stretch>
                <a:fillRect/>
              </a:stretch>
            </p:blipFill>
            <p:spPr bwMode="auto">
              <a:xfrm>
                <a:off x="5652547" y="3799684"/>
                <a:ext cx="1493075" cy="2348702"/>
              </a:xfrm>
              <a:prstGeom prst="rect">
                <a:avLst/>
              </a:prstGeom>
              <a:noFill/>
            </p:spPr>
          </p:pic>
          <p:pic>
            <p:nvPicPr>
              <p:cNvPr id="46" name="Picture 3" descr="X:\AES Distribution Server\001 Web design\frontgate.jpg"/>
              <p:cNvPicPr>
                <a:picLocks noChangeAspect="1" noChangeArrowheads="1"/>
              </p:cNvPicPr>
              <p:nvPr/>
            </p:nvPicPr>
            <p:blipFill>
              <a:blip r:embed="rId9" cstate="print"/>
              <a:srcRect/>
              <a:stretch>
                <a:fillRect/>
              </a:stretch>
            </p:blipFill>
            <p:spPr bwMode="auto">
              <a:xfrm>
                <a:off x="5927214" y="4285460"/>
                <a:ext cx="973109" cy="1485899"/>
              </a:xfrm>
              <a:prstGeom prst="rect">
                <a:avLst/>
              </a:prstGeom>
              <a:noFill/>
            </p:spPr>
          </p:pic>
        </p:grpSp>
        <p:grpSp>
          <p:nvGrpSpPr>
            <p:cNvPr id="47" name="Group 46"/>
            <p:cNvGrpSpPr/>
            <p:nvPr/>
          </p:nvGrpSpPr>
          <p:grpSpPr>
            <a:xfrm>
              <a:off x="6724701" y="3898797"/>
              <a:ext cx="416412" cy="681024"/>
              <a:chOff x="5652547" y="3799684"/>
              <a:chExt cx="1493075" cy="2348702"/>
            </a:xfrm>
          </p:grpSpPr>
          <p:pic>
            <p:nvPicPr>
              <p:cNvPr id="48" name="Picture 2" descr="X:\AES Distribution Server\001 Web design\133988-iphone3g.jpg"/>
              <p:cNvPicPr>
                <a:picLocks noChangeAspect="1" noChangeArrowheads="1"/>
              </p:cNvPicPr>
              <p:nvPr/>
            </p:nvPicPr>
            <p:blipFill>
              <a:blip r:embed="rId8" cstate="print"/>
              <a:srcRect b="17253"/>
              <a:stretch>
                <a:fillRect/>
              </a:stretch>
            </p:blipFill>
            <p:spPr bwMode="auto">
              <a:xfrm>
                <a:off x="5652547" y="3799684"/>
                <a:ext cx="1493075" cy="2348702"/>
              </a:xfrm>
              <a:prstGeom prst="rect">
                <a:avLst/>
              </a:prstGeom>
              <a:noFill/>
            </p:spPr>
          </p:pic>
          <p:pic>
            <p:nvPicPr>
              <p:cNvPr id="49" name="Picture 3" descr="X:\AES Distribution Server\001 Web design\frontgate.jpg"/>
              <p:cNvPicPr>
                <a:picLocks noChangeAspect="1" noChangeArrowheads="1"/>
              </p:cNvPicPr>
              <p:nvPr/>
            </p:nvPicPr>
            <p:blipFill>
              <a:blip r:embed="rId9" cstate="print"/>
              <a:srcRect/>
              <a:stretch>
                <a:fillRect/>
              </a:stretch>
            </p:blipFill>
            <p:spPr bwMode="auto">
              <a:xfrm>
                <a:off x="5927214" y="4285460"/>
                <a:ext cx="973109" cy="1485899"/>
              </a:xfrm>
              <a:prstGeom prst="rect">
                <a:avLst/>
              </a:prstGeom>
              <a:noFill/>
            </p:spPr>
          </p:pic>
        </p:grpSp>
        <p:pic>
          <p:nvPicPr>
            <p:cNvPr id="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2560" y="4915376"/>
              <a:ext cx="575730" cy="912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1" name="Group 50"/>
            <p:cNvGrpSpPr/>
            <p:nvPr/>
          </p:nvGrpSpPr>
          <p:grpSpPr>
            <a:xfrm>
              <a:off x="6308290" y="5141699"/>
              <a:ext cx="416412" cy="681024"/>
              <a:chOff x="5652547" y="3799684"/>
              <a:chExt cx="1493075" cy="2348702"/>
            </a:xfrm>
          </p:grpSpPr>
          <p:pic>
            <p:nvPicPr>
              <p:cNvPr id="52" name="Picture 2" descr="X:\AES Distribution Server\001 Web design\133988-iphone3g.jpg"/>
              <p:cNvPicPr>
                <a:picLocks noChangeAspect="1" noChangeArrowheads="1"/>
              </p:cNvPicPr>
              <p:nvPr/>
            </p:nvPicPr>
            <p:blipFill>
              <a:blip r:embed="rId8" cstate="print"/>
              <a:srcRect b="17253"/>
              <a:stretch>
                <a:fillRect/>
              </a:stretch>
            </p:blipFill>
            <p:spPr bwMode="auto">
              <a:xfrm>
                <a:off x="5652547" y="3799684"/>
                <a:ext cx="1493075" cy="2348702"/>
              </a:xfrm>
              <a:prstGeom prst="rect">
                <a:avLst/>
              </a:prstGeom>
              <a:noFill/>
            </p:spPr>
          </p:pic>
          <p:pic>
            <p:nvPicPr>
              <p:cNvPr id="53" name="Picture 3" descr="X:\AES Distribution Server\001 Web design\frontgate.jpg"/>
              <p:cNvPicPr>
                <a:picLocks noChangeAspect="1" noChangeArrowheads="1"/>
              </p:cNvPicPr>
              <p:nvPr/>
            </p:nvPicPr>
            <p:blipFill>
              <a:blip r:embed="rId9" cstate="print"/>
              <a:srcRect/>
              <a:stretch>
                <a:fillRect/>
              </a:stretch>
            </p:blipFill>
            <p:spPr bwMode="auto">
              <a:xfrm>
                <a:off x="5927214" y="4285460"/>
                <a:ext cx="973109" cy="1485899"/>
              </a:xfrm>
              <a:prstGeom prst="rect">
                <a:avLst/>
              </a:prstGeom>
              <a:noFill/>
            </p:spPr>
          </p:pic>
        </p:grpSp>
        <p:grpSp>
          <p:nvGrpSpPr>
            <p:cNvPr id="54" name="Group 53"/>
            <p:cNvGrpSpPr/>
            <p:nvPr/>
          </p:nvGrpSpPr>
          <p:grpSpPr>
            <a:xfrm>
              <a:off x="6724701" y="5157464"/>
              <a:ext cx="416412" cy="681024"/>
              <a:chOff x="5652547" y="3799684"/>
              <a:chExt cx="1493075" cy="2348702"/>
            </a:xfrm>
          </p:grpSpPr>
          <p:pic>
            <p:nvPicPr>
              <p:cNvPr id="55" name="Picture 2" descr="X:\AES Distribution Server\001 Web design\133988-iphone3g.jpg"/>
              <p:cNvPicPr>
                <a:picLocks noChangeAspect="1" noChangeArrowheads="1"/>
              </p:cNvPicPr>
              <p:nvPr/>
            </p:nvPicPr>
            <p:blipFill>
              <a:blip r:embed="rId8" cstate="print"/>
              <a:srcRect b="17253"/>
              <a:stretch>
                <a:fillRect/>
              </a:stretch>
            </p:blipFill>
            <p:spPr bwMode="auto">
              <a:xfrm>
                <a:off x="5652547" y="3799684"/>
                <a:ext cx="1493075" cy="2348702"/>
              </a:xfrm>
              <a:prstGeom prst="rect">
                <a:avLst/>
              </a:prstGeom>
              <a:noFill/>
            </p:spPr>
          </p:pic>
          <p:pic>
            <p:nvPicPr>
              <p:cNvPr id="56" name="Picture 3" descr="X:\AES Distribution Server\001 Web design\frontgate.jpg"/>
              <p:cNvPicPr>
                <a:picLocks noChangeAspect="1" noChangeArrowheads="1"/>
              </p:cNvPicPr>
              <p:nvPr/>
            </p:nvPicPr>
            <p:blipFill>
              <a:blip r:embed="rId9" cstate="print"/>
              <a:srcRect/>
              <a:stretch>
                <a:fillRect/>
              </a:stretch>
            </p:blipFill>
            <p:spPr bwMode="auto">
              <a:xfrm>
                <a:off x="5927214" y="4285460"/>
                <a:ext cx="973109" cy="1485899"/>
              </a:xfrm>
              <a:prstGeom prst="rect">
                <a:avLst/>
              </a:prstGeom>
              <a:noFill/>
            </p:spPr>
          </p:pic>
        </p:grpSp>
        <p:pic>
          <p:nvPicPr>
            <p:cNvPr id="57"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32559" y="6165964"/>
              <a:ext cx="575730" cy="912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8" name="Group 57"/>
            <p:cNvGrpSpPr/>
            <p:nvPr/>
          </p:nvGrpSpPr>
          <p:grpSpPr>
            <a:xfrm>
              <a:off x="6308288" y="6392285"/>
              <a:ext cx="416412" cy="681024"/>
              <a:chOff x="5652547" y="3799684"/>
              <a:chExt cx="1493075" cy="2348702"/>
            </a:xfrm>
          </p:grpSpPr>
          <p:pic>
            <p:nvPicPr>
              <p:cNvPr id="59" name="Picture 2" descr="X:\AES Distribution Server\001 Web design\133988-iphone3g.jpg"/>
              <p:cNvPicPr>
                <a:picLocks noChangeAspect="1" noChangeArrowheads="1"/>
              </p:cNvPicPr>
              <p:nvPr/>
            </p:nvPicPr>
            <p:blipFill>
              <a:blip r:embed="rId8" cstate="print"/>
              <a:srcRect b="17253"/>
              <a:stretch>
                <a:fillRect/>
              </a:stretch>
            </p:blipFill>
            <p:spPr bwMode="auto">
              <a:xfrm>
                <a:off x="5652547" y="3799684"/>
                <a:ext cx="1493075" cy="2348702"/>
              </a:xfrm>
              <a:prstGeom prst="rect">
                <a:avLst/>
              </a:prstGeom>
              <a:noFill/>
            </p:spPr>
          </p:pic>
          <p:pic>
            <p:nvPicPr>
              <p:cNvPr id="60" name="Picture 3" descr="X:\AES Distribution Server\001 Web design\frontgate.jpg"/>
              <p:cNvPicPr>
                <a:picLocks noChangeAspect="1" noChangeArrowheads="1"/>
              </p:cNvPicPr>
              <p:nvPr/>
            </p:nvPicPr>
            <p:blipFill>
              <a:blip r:embed="rId9" cstate="print"/>
              <a:srcRect/>
              <a:stretch>
                <a:fillRect/>
              </a:stretch>
            </p:blipFill>
            <p:spPr bwMode="auto">
              <a:xfrm>
                <a:off x="5927214" y="4285460"/>
                <a:ext cx="973109" cy="1485899"/>
              </a:xfrm>
              <a:prstGeom prst="rect">
                <a:avLst/>
              </a:prstGeom>
              <a:noFill/>
            </p:spPr>
          </p:pic>
        </p:grpSp>
        <p:grpSp>
          <p:nvGrpSpPr>
            <p:cNvPr id="61" name="Group 60"/>
            <p:cNvGrpSpPr/>
            <p:nvPr/>
          </p:nvGrpSpPr>
          <p:grpSpPr>
            <a:xfrm>
              <a:off x="6724700" y="6408052"/>
              <a:ext cx="416412" cy="681024"/>
              <a:chOff x="5652547" y="3799684"/>
              <a:chExt cx="1493075" cy="2348702"/>
            </a:xfrm>
          </p:grpSpPr>
          <p:pic>
            <p:nvPicPr>
              <p:cNvPr id="62" name="Picture 2" descr="X:\AES Distribution Server\001 Web design\133988-iphone3g.jpg"/>
              <p:cNvPicPr>
                <a:picLocks noChangeAspect="1" noChangeArrowheads="1"/>
              </p:cNvPicPr>
              <p:nvPr/>
            </p:nvPicPr>
            <p:blipFill>
              <a:blip r:embed="rId8" cstate="print"/>
              <a:srcRect b="17253"/>
              <a:stretch>
                <a:fillRect/>
              </a:stretch>
            </p:blipFill>
            <p:spPr bwMode="auto">
              <a:xfrm>
                <a:off x="5652547" y="3799684"/>
                <a:ext cx="1493075" cy="2348702"/>
              </a:xfrm>
              <a:prstGeom prst="rect">
                <a:avLst/>
              </a:prstGeom>
              <a:noFill/>
            </p:spPr>
          </p:pic>
          <p:pic>
            <p:nvPicPr>
              <p:cNvPr id="63" name="Picture 3" descr="X:\AES Distribution Server\001 Web design\frontgate.jpg"/>
              <p:cNvPicPr>
                <a:picLocks noChangeAspect="1" noChangeArrowheads="1"/>
              </p:cNvPicPr>
              <p:nvPr/>
            </p:nvPicPr>
            <p:blipFill>
              <a:blip r:embed="rId9" cstate="print"/>
              <a:srcRect/>
              <a:stretch>
                <a:fillRect/>
              </a:stretch>
            </p:blipFill>
            <p:spPr bwMode="auto">
              <a:xfrm>
                <a:off x="5927214" y="4285460"/>
                <a:ext cx="973109" cy="1485899"/>
              </a:xfrm>
              <a:prstGeom prst="rect">
                <a:avLst/>
              </a:prstGeom>
              <a:noFill/>
            </p:spPr>
          </p:pic>
        </p:grpSp>
        <p:sp>
          <p:nvSpPr>
            <p:cNvPr id="64" name="TextBox 63"/>
            <p:cNvSpPr txBox="1"/>
            <p:nvPr/>
          </p:nvSpPr>
          <p:spPr>
            <a:xfrm>
              <a:off x="5732561" y="3358310"/>
              <a:ext cx="2049198" cy="569073"/>
            </a:xfrm>
            <a:prstGeom prst="rect">
              <a:avLst/>
            </a:prstGeom>
            <a:noFill/>
          </p:spPr>
          <p:txBody>
            <a:bodyPr wrap="square" lIns="69736" tIns="34868" rIns="69736" bIns="34868" rtlCol="0">
              <a:spAutoFit/>
            </a:bodyPr>
            <a:lstStyle/>
            <a:p>
              <a:r>
                <a:rPr lang="en-GB" sz="754" dirty="0"/>
                <a:t>Appartement 2</a:t>
              </a:r>
              <a:br>
                <a:rPr lang="en-GB" sz="754" dirty="0"/>
              </a:br>
              <a:endParaRPr lang="en-GB" sz="754" dirty="0"/>
            </a:p>
          </p:txBody>
        </p:sp>
        <p:sp>
          <p:nvSpPr>
            <p:cNvPr id="65" name="TextBox 64"/>
            <p:cNvSpPr txBox="1"/>
            <p:nvPr/>
          </p:nvSpPr>
          <p:spPr>
            <a:xfrm>
              <a:off x="5732561" y="4616976"/>
              <a:ext cx="2049198" cy="569073"/>
            </a:xfrm>
            <a:prstGeom prst="rect">
              <a:avLst/>
            </a:prstGeom>
            <a:noFill/>
          </p:spPr>
          <p:txBody>
            <a:bodyPr wrap="square" lIns="69736" tIns="34868" rIns="69736" bIns="34868" rtlCol="0">
              <a:spAutoFit/>
            </a:bodyPr>
            <a:lstStyle/>
            <a:p>
              <a:r>
                <a:rPr lang="en-GB" sz="754" dirty="0"/>
                <a:t>Appartement 3</a:t>
              </a:r>
              <a:br>
                <a:rPr lang="en-GB" sz="754" dirty="0"/>
              </a:br>
              <a:endParaRPr lang="en-GB" sz="754" dirty="0"/>
            </a:p>
          </p:txBody>
        </p:sp>
        <p:sp>
          <p:nvSpPr>
            <p:cNvPr id="66" name="TextBox 65"/>
            <p:cNvSpPr txBox="1"/>
            <p:nvPr/>
          </p:nvSpPr>
          <p:spPr>
            <a:xfrm>
              <a:off x="5643145" y="5895243"/>
              <a:ext cx="2138614" cy="982778"/>
            </a:xfrm>
            <a:prstGeom prst="rect">
              <a:avLst/>
            </a:prstGeom>
            <a:noFill/>
          </p:spPr>
          <p:txBody>
            <a:bodyPr wrap="square" lIns="69736" tIns="34868" rIns="69736" bIns="34868" rtlCol="0">
              <a:spAutoFit/>
            </a:bodyPr>
            <a:lstStyle/>
            <a:p>
              <a:r>
                <a:rPr lang="en-GB" sz="754" dirty="0"/>
                <a:t>Maximaal 500 appartementen</a:t>
              </a:r>
            </a:p>
            <a:p>
              <a:r>
                <a:rPr lang="en-GB" sz="754" dirty="0"/>
                <a:t/>
              </a:r>
              <a:br>
                <a:rPr lang="en-GB" sz="754" dirty="0"/>
              </a:br>
              <a:endParaRPr lang="en-GB" sz="754" dirty="0"/>
            </a:p>
          </p:txBody>
        </p:sp>
      </p:grpSp>
      <p:cxnSp>
        <p:nvCxnSpPr>
          <p:cNvPr id="68" name="Elbow Connector 67"/>
          <p:cNvCxnSpPr/>
          <p:nvPr/>
        </p:nvCxnSpPr>
        <p:spPr>
          <a:xfrm flipV="1">
            <a:off x="3335870" y="2304820"/>
            <a:ext cx="974943" cy="224143"/>
          </a:xfrm>
          <a:prstGeom prst="bentConnector3">
            <a:avLst>
              <a:gd name="adj1" fmla="val 62903"/>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69" name="Elbow Connector 68"/>
          <p:cNvCxnSpPr>
            <a:cxnSpLocks/>
          </p:cNvCxnSpPr>
          <p:nvPr/>
        </p:nvCxnSpPr>
        <p:spPr>
          <a:xfrm>
            <a:off x="3385366" y="2793666"/>
            <a:ext cx="925447" cy="93109"/>
          </a:xfrm>
          <a:prstGeom prst="bentConnector3">
            <a:avLst>
              <a:gd name="adj1" fmla="val 50000"/>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70" name="Elbow Connector 69"/>
          <p:cNvCxnSpPr>
            <a:cxnSpLocks/>
          </p:cNvCxnSpPr>
          <p:nvPr/>
        </p:nvCxnSpPr>
        <p:spPr>
          <a:xfrm>
            <a:off x="3356283" y="3058154"/>
            <a:ext cx="954530" cy="146497"/>
          </a:xfrm>
          <a:prstGeom prst="bentConnector3">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74" name="Elbow Connector 73"/>
          <p:cNvCxnSpPr>
            <a:cxnSpLocks/>
          </p:cNvCxnSpPr>
          <p:nvPr/>
        </p:nvCxnSpPr>
        <p:spPr>
          <a:xfrm>
            <a:off x="1036447" y="4501817"/>
            <a:ext cx="826285" cy="276623"/>
          </a:xfrm>
          <a:prstGeom prst="bentConnector3">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95" name="TextBox 94"/>
          <p:cNvSpPr txBox="1"/>
          <p:nvPr/>
        </p:nvSpPr>
        <p:spPr>
          <a:xfrm>
            <a:off x="3296094" y="4618619"/>
            <a:ext cx="1508386" cy="439749"/>
          </a:xfrm>
          <a:prstGeom prst="rect">
            <a:avLst/>
          </a:prstGeom>
          <a:noFill/>
        </p:spPr>
        <p:txBody>
          <a:bodyPr wrap="square" lIns="69736" tIns="34868" rIns="69736" bIns="34868" rtlCol="0">
            <a:spAutoFit/>
          </a:bodyPr>
          <a:lstStyle/>
          <a:p>
            <a:r>
              <a:rPr lang="en-GB" sz="800" dirty="0">
                <a:latin typeface="Century Gothic" panose="020B0502020202020204" pitchFamily="34" charset="0"/>
              </a:rPr>
              <a:t>GSM-mast</a:t>
            </a:r>
          </a:p>
          <a:p>
            <a:r>
              <a:rPr lang="en-GB" sz="800" dirty="0">
                <a:latin typeface="Century Gothic" panose="020B0502020202020204" pitchFamily="34" charset="0"/>
              </a:rPr>
              <a:t/>
            </a:r>
            <a:br>
              <a:rPr lang="en-GB" sz="800" dirty="0">
                <a:latin typeface="Century Gothic" panose="020B0502020202020204" pitchFamily="34" charset="0"/>
              </a:rPr>
            </a:br>
            <a:endParaRPr lang="en-GB" sz="800" dirty="0">
              <a:latin typeface="Century Gothic" panose="020B0502020202020204" pitchFamily="34" charset="0"/>
            </a:endParaRPr>
          </a:p>
        </p:txBody>
      </p:sp>
      <p:sp>
        <p:nvSpPr>
          <p:cNvPr id="71" name="TextBox 70"/>
          <p:cNvSpPr txBox="1"/>
          <p:nvPr/>
        </p:nvSpPr>
        <p:spPr>
          <a:xfrm>
            <a:off x="0" y="4783277"/>
            <a:ext cx="1323793" cy="685970"/>
          </a:xfrm>
          <a:prstGeom prst="rect">
            <a:avLst/>
          </a:prstGeom>
          <a:noFill/>
        </p:spPr>
        <p:txBody>
          <a:bodyPr wrap="square" lIns="69736" tIns="34868" rIns="69736" bIns="34868" rtlCol="0">
            <a:spAutoFit/>
          </a:bodyPr>
          <a:lstStyle/>
          <a:p>
            <a:pPr algn="ctr"/>
            <a:r>
              <a:rPr lang="en-GB" sz="800" dirty="0">
                <a:latin typeface="Century Gothic" panose="020B0502020202020204" pitchFamily="34" charset="0"/>
              </a:rPr>
              <a:t>Digital paneel maximaal 500 appartementen bellen!</a:t>
            </a:r>
          </a:p>
          <a:p>
            <a:pPr algn="ctr"/>
            <a:r>
              <a:rPr lang="en-GB" sz="800" dirty="0">
                <a:latin typeface="Century Gothic" panose="020B0502020202020204" pitchFamily="34" charset="0"/>
              </a:rPr>
              <a:t/>
            </a:r>
            <a:br>
              <a:rPr lang="en-GB" sz="800" dirty="0">
                <a:latin typeface="Century Gothic" panose="020B0502020202020204" pitchFamily="34" charset="0"/>
              </a:rPr>
            </a:br>
            <a:endParaRPr lang="en-GB" sz="800" dirty="0">
              <a:latin typeface="Century Gothic" panose="020B0502020202020204" pitchFamily="34" charset="0"/>
            </a:endParaRPr>
          </a:p>
        </p:txBody>
      </p:sp>
      <p:pic>
        <p:nvPicPr>
          <p:cNvPr id="72"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3400" y="2425624"/>
            <a:ext cx="200127" cy="368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TextBox 72"/>
          <p:cNvSpPr txBox="1"/>
          <p:nvPr/>
        </p:nvSpPr>
        <p:spPr>
          <a:xfrm>
            <a:off x="156364" y="2109652"/>
            <a:ext cx="872897" cy="534647"/>
          </a:xfrm>
          <a:prstGeom prst="rect">
            <a:avLst/>
          </a:prstGeom>
          <a:noFill/>
        </p:spPr>
        <p:txBody>
          <a:bodyPr wrap="square" lIns="69736" tIns="34868" rIns="69736" bIns="34868" rtlCol="0">
            <a:spAutoFit/>
          </a:bodyPr>
          <a:lstStyle/>
          <a:p>
            <a:pPr algn="ctr"/>
            <a:r>
              <a:rPr lang="en-GB" sz="754" dirty="0">
                <a:latin typeface="Century Gothic" panose="020B0502020202020204" pitchFamily="34" charset="0"/>
              </a:rPr>
              <a:t>SIM-kaart binnen</a:t>
            </a:r>
          </a:p>
          <a:p>
            <a:pPr algn="ctr"/>
            <a:r>
              <a:rPr lang="en-GB" sz="754" dirty="0">
                <a:latin typeface="Century Gothic" panose="020B0502020202020204" pitchFamily="34" charset="0"/>
              </a:rPr>
              <a:t/>
            </a:r>
            <a:br>
              <a:rPr lang="en-GB" sz="754" dirty="0">
                <a:latin typeface="Century Gothic" panose="020B0502020202020204" pitchFamily="34" charset="0"/>
              </a:rPr>
            </a:br>
            <a:endParaRPr lang="en-GB" sz="754" dirty="0">
              <a:latin typeface="Century Gothic" panose="020B0502020202020204" pitchFamily="34" charset="0"/>
            </a:endParaRPr>
          </a:p>
        </p:txBody>
      </p:sp>
      <p:cxnSp>
        <p:nvCxnSpPr>
          <p:cNvPr id="75" name="Elbow Connector 74"/>
          <p:cNvCxnSpPr/>
          <p:nvPr/>
        </p:nvCxnSpPr>
        <p:spPr>
          <a:xfrm rot="16200000" flipH="1">
            <a:off x="402807" y="2872763"/>
            <a:ext cx="357864" cy="138913"/>
          </a:xfrm>
          <a:prstGeom prst="bentConnector3">
            <a:avLst>
              <a:gd name="adj1" fmla="val 50000"/>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nvGrpSpPr>
          <p:cNvPr id="76" name="Group 75">
            <a:extLst>
              <a:ext uri="{FF2B5EF4-FFF2-40B4-BE49-F238E27FC236}">
                <a16:creationId xmlns="" xmlns:a16="http://schemas.microsoft.com/office/drawing/2014/main" id="{C49DB01B-E202-4F45-B2FB-FF21AEF16742}"/>
              </a:ext>
            </a:extLst>
          </p:cNvPr>
          <p:cNvGrpSpPr/>
          <p:nvPr/>
        </p:nvGrpSpPr>
        <p:grpSpPr>
          <a:xfrm>
            <a:off x="433337" y="254810"/>
            <a:ext cx="4864341" cy="299372"/>
            <a:chOff x="433337" y="254810"/>
            <a:chExt cx="4864341" cy="299372"/>
          </a:xfrm>
        </p:grpSpPr>
        <p:pic>
          <p:nvPicPr>
            <p:cNvPr id="77" name="Picture 76">
              <a:extLst>
                <a:ext uri="{FF2B5EF4-FFF2-40B4-BE49-F238E27FC236}">
                  <a16:creationId xmlns="" xmlns:a16="http://schemas.microsoft.com/office/drawing/2014/main" id="{A1E07787-FFA0-4395-83CC-64460B3577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78" name="Straight Connector 77">
              <a:extLst>
                <a:ext uri="{FF2B5EF4-FFF2-40B4-BE49-F238E27FC236}">
                  <a16:creationId xmlns="" xmlns:a16="http://schemas.microsoft.com/office/drawing/2014/main" id="{EB6A50C9-ACA2-403C-B12C-12A142377530}"/>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79" name="TextBox 78">
              <a:extLst>
                <a:ext uri="{FF2B5EF4-FFF2-40B4-BE49-F238E27FC236}">
                  <a16:creationId xmlns="" xmlns:a16="http://schemas.microsoft.com/office/drawing/2014/main" id="{6FD15929-AE1D-4CFC-A601-9F4662A1DD17}"/>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MULTICOM</a:t>
              </a:r>
            </a:p>
          </p:txBody>
        </p:sp>
      </p:grpSp>
      <p:pic>
        <p:nvPicPr>
          <p:cNvPr id="11" name="Picture 10">
            <a:extLst>
              <a:ext uri="{FF2B5EF4-FFF2-40B4-BE49-F238E27FC236}">
                <a16:creationId xmlns="" xmlns:a16="http://schemas.microsoft.com/office/drawing/2014/main" id="{0081CC51-9B46-4ADA-815F-12C2D3B2A2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192036" y="1504950"/>
            <a:ext cx="2939148" cy="2832457"/>
          </a:xfrm>
          <a:prstGeom prst="rect">
            <a:avLst/>
          </a:prstGeom>
        </p:spPr>
      </p:pic>
      <p:pic>
        <p:nvPicPr>
          <p:cNvPr id="4" name="Picture 3"/>
          <p:cNvPicPr>
            <a:picLocks noChangeAspect="1"/>
          </p:cNvPicPr>
          <p:nvPr/>
        </p:nvPicPr>
        <p:blipFill rotWithShape="1">
          <a:blip r:embed="rId14" cstate="print">
            <a:extLst>
              <a:ext uri="{28A0092B-C50C-407E-A947-70E740481C1C}">
                <a14:useLocalDpi xmlns:a14="http://schemas.microsoft.com/office/drawing/2010/main" val="0"/>
              </a:ext>
            </a:extLst>
          </a:blip>
          <a:srcRect l="34473" r="23256"/>
          <a:stretch/>
        </p:blipFill>
        <p:spPr>
          <a:xfrm>
            <a:off x="55444" y="2759402"/>
            <a:ext cx="1376499" cy="2170919"/>
          </a:xfrm>
          <a:prstGeom prst="rect">
            <a:avLst/>
          </a:prstGeom>
        </p:spPr>
      </p:pic>
      <p:cxnSp>
        <p:nvCxnSpPr>
          <p:cNvPr id="67" name="Elbow Connector 66"/>
          <p:cNvCxnSpPr>
            <a:cxnSpLocks/>
            <a:endCxn id="66" idx="1"/>
          </p:cNvCxnSpPr>
          <p:nvPr/>
        </p:nvCxnSpPr>
        <p:spPr>
          <a:xfrm rot="16200000" flipH="1">
            <a:off x="3514707" y="3276307"/>
            <a:ext cx="757235" cy="709900"/>
          </a:xfrm>
          <a:prstGeom prst="bentConnector2">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nvGrpSpPr>
          <p:cNvPr id="85" name="Group 84">
            <a:extLst>
              <a:ext uri="{FF2B5EF4-FFF2-40B4-BE49-F238E27FC236}">
                <a16:creationId xmlns="" xmlns:a16="http://schemas.microsoft.com/office/drawing/2014/main" id="{29D02F0C-60FC-4908-8545-87F4DF26B775}"/>
              </a:ext>
            </a:extLst>
          </p:cNvPr>
          <p:cNvGrpSpPr/>
          <p:nvPr/>
        </p:nvGrpSpPr>
        <p:grpSpPr>
          <a:xfrm>
            <a:off x="433337" y="7209698"/>
            <a:ext cx="5045091" cy="233315"/>
            <a:chOff x="433337" y="7235825"/>
            <a:chExt cx="5045091" cy="233315"/>
          </a:xfrm>
        </p:grpSpPr>
        <p:cxnSp>
          <p:nvCxnSpPr>
            <p:cNvPr id="86" name="Straight Connector 85">
              <a:extLst>
                <a:ext uri="{FF2B5EF4-FFF2-40B4-BE49-F238E27FC236}">
                  <a16:creationId xmlns="" xmlns:a16="http://schemas.microsoft.com/office/drawing/2014/main" id="{FEA6BFB3-C033-44E0-BB26-9E2DA2B0982C}"/>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87" name="TextBox 86">
              <a:extLst>
                <a:ext uri="{FF2B5EF4-FFF2-40B4-BE49-F238E27FC236}">
                  <a16:creationId xmlns="" xmlns:a16="http://schemas.microsoft.com/office/drawing/2014/main" id="{CEC010C6-3F4E-4A6C-BF16-601872E3C36B}"/>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33</a:t>
              </a:r>
            </a:p>
          </p:txBody>
        </p:sp>
      </p:grpSp>
    </p:spTree>
    <p:extLst>
      <p:ext uri="{BB962C8B-B14F-4D97-AF65-F5344CB8AC3E}">
        <p14:creationId xmlns:p14="http://schemas.microsoft.com/office/powerpoint/2010/main" val="1252778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a:extLst>
              <a:ext uri="{FF2B5EF4-FFF2-40B4-BE49-F238E27FC236}">
                <a16:creationId xmlns="" xmlns:a16="http://schemas.microsoft.com/office/drawing/2014/main" id="{44EAD1DA-BE1B-4147-9E65-824562EC558F}"/>
              </a:ext>
            </a:extLst>
          </p:cNvPr>
          <p:cNvCxnSpPr>
            <a:cxnSpLocks/>
          </p:cNvCxnSpPr>
          <p:nvPr/>
        </p:nvCxnSpPr>
        <p:spPr>
          <a:xfrm>
            <a:off x="4294981" y="5408862"/>
            <a:ext cx="0" cy="515249"/>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pic>
        <p:nvPicPr>
          <p:cNvPr id="2061" name="Picture 2060">
            <a:extLst>
              <a:ext uri="{FF2B5EF4-FFF2-40B4-BE49-F238E27FC236}">
                <a16:creationId xmlns="" xmlns:a16="http://schemas.microsoft.com/office/drawing/2014/main" id="{5F7B4CEF-1A54-48A3-AC28-7DB60D1FDB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08186"/>
            <a:ext cx="5327650" cy="2760781"/>
          </a:xfrm>
          <a:prstGeom prst="rect">
            <a:avLst/>
          </a:prstGeom>
        </p:spPr>
      </p:pic>
      <p:sp>
        <p:nvSpPr>
          <p:cNvPr id="7" name="Rectangle: Diagonal Corners Snipped 6">
            <a:extLst>
              <a:ext uri="{FF2B5EF4-FFF2-40B4-BE49-F238E27FC236}">
                <a16:creationId xmlns="" xmlns:a16="http://schemas.microsoft.com/office/drawing/2014/main" id="{7A67E0C5-1502-4A59-A47B-0BD64C7493A3}"/>
              </a:ext>
            </a:extLst>
          </p:cNvPr>
          <p:cNvSpPr/>
          <p:nvPr/>
        </p:nvSpPr>
        <p:spPr>
          <a:xfrm>
            <a:off x="4228714" y="2194767"/>
            <a:ext cx="918051" cy="901423"/>
          </a:xfrm>
          <a:custGeom>
            <a:avLst/>
            <a:gdLst>
              <a:gd name="connsiteX0" fmla="*/ 0 w 909343"/>
              <a:gd name="connsiteY0" fmla="*/ 0 h 1093012"/>
              <a:gd name="connsiteX1" fmla="*/ 757783 w 909343"/>
              <a:gd name="connsiteY1" fmla="*/ 0 h 1093012"/>
              <a:gd name="connsiteX2" fmla="*/ 909343 w 909343"/>
              <a:gd name="connsiteY2" fmla="*/ 151560 h 1093012"/>
              <a:gd name="connsiteX3" fmla="*/ 909343 w 909343"/>
              <a:gd name="connsiteY3" fmla="*/ 1093012 h 1093012"/>
              <a:gd name="connsiteX4" fmla="*/ 909343 w 909343"/>
              <a:gd name="connsiteY4" fmla="*/ 1093012 h 1093012"/>
              <a:gd name="connsiteX5" fmla="*/ 151560 w 909343"/>
              <a:gd name="connsiteY5" fmla="*/ 1093012 h 1093012"/>
              <a:gd name="connsiteX6" fmla="*/ 0 w 909343"/>
              <a:gd name="connsiteY6" fmla="*/ 941452 h 1093012"/>
              <a:gd name="connsiteX7" fmla="*/ 0 w 909343"/>
              <a:gd name="connsiteY7" fmla="*/ 0 h 1093012"/>
              <a:gd name="connsiteX0" fmla="*/ 0 w 909343"/>
              <a:gd name="connsiteY0" fmla="*/ 0 h 1093012"/>
              <a:gd name="connsiteX1" fmla="*/ 740366 w 909343"/>
              <a:gd name="connsiteY1" fmla="*/ 209006 h 1093012"/>
              <a:gd name="connsiteX2" fmla="*/ 909343 w 909343"/>
              <a:gd name="connsiteY2" fmla="*/ 151560 h 1093012"/>
              <a:gd name="connsiteX3" fmla="*/ 909343 w 909343"/>
              <a:gd name="connsiteY3" fmla="*/ 1093012 h 1093012"/>
              <a:gd name="connsiteX4" fmla="*/ 909343 w 909343"/>
              <a:gd name="connsiteY4" fmla="*/ 1093012 h 1093012"/>
              <a:gd name="connsiteX5" fmla="*/ 151560 w 909343"/>
              <a:gd name="connsiteY5" fmla="*/ 1093012 h 1093012"/>
              <a:gd name="connsiteX6" fmla="*/ 0 w 909343"/>
              <a:gd name="connsiteY6" fmla="*/ 941452 h 1093012"/>
              <a:gd name="connsiteX7" fmla="*/ 0 w 909343"/>
              <a:gd name="connsiteY7" fmla="*/ 0 h 1093012"/>
              <a:gd name="connsiteX0" fmla="*/ 0 w 918051"/>
              <a:gd name="connsiteY0" fmla="*/ 0 h 1093012"/>
              <a:gd name="connsiteX1" fmla="*/ 740366 w 918051"/>
              <a:gd name="connsiteY1" fmla="*/ 209006 h 1093012"/>
              <a:gd name="connsiteX2" fmla="*/ 918051 w 918051"/>
              <a:gd name="connsiteY2" fmla="*/ 212520 h 1093012"/>
              <a:gd name="connsiteX3" fmla="*/ 909343 w 918051"/>
              <a:gd name="connsiteY3" fmla="*/ 1093012 h 1093012"/>
              <a:gd name="connsiteX4" fmla="*/ 909343 w 918051"/>
              <a:gd name="connsiteY4" fmla="*/ 1093012 h 1093012"/>
              <a:gd name="connsiteX5" fmla="*/ 151560 w 918051"/>
              <a:gd name="connsiteY5" fmla="*/ 1093012 h 1093012"/>
              <a:gd name="connsiteX6" fmla="*/ 0 w 918051"/>
              <a:gd name="connsiteY6" fmla="*/ 941452 h 1093012"/>
              <a:gd name="connsiteX7" fmla="*/ 0 w 918051"/>
              <a:gd name="connsiteY7" fmla="*/ 0 h 1093012"/>
              <a:gd name="connsiteX0" fmla="*/ 8709 w 918051"/>
              <a:gd name="connsiteY0" fmla="*/ 0 h 901423"/>
              <a:gd name="connsiteX1" fmla="*/ 740366 w 918051"/>
              <a:gd name="connsiteY1" fmla="*/ 17417 h 901423"/>
              <a:gd name="connsiteX2" fmla="*/ 918051 w 918051"/>
              <a:gd name="connsiteY2" fmla="*/ 20931 h 901423"/>
              <a:gd name="connsiteX3" fmla="*/ 909343 w 918051"/>
              <a:gd name="connsiteY3" fmla="*/ 901423 h 901423"/>
              <a:gd name="connsiteX4" fmla="*/ 909343 w 918051"/>
              <a:gd name="connsiteY4" fmla="*/ 901423 h 901423"/>
              <a:gd name="connsiteX5" fmla="*/ 151560 w 918051"/>
              <a:gd name="connsiteY5" fmla="*/ 901423 h 901423"/>
              <a:gd name="connsiteX6" fmla="*/ 0 w 918051"/>
              <a:gd name="connsiteY6" fmla="*/ 749863 h 901423"/>
              <a:gd name="connsiteX7" fmla="*/ 8709 w 918051"/>
              <a:gd name="connsiteY7" fmla="*/ 0 h 901423"/>
              <a:gd name="connsiteX0" fmla="*/ 8709 w 918051"/>
              <a:gd name="connsiteY0" fmla="*/ 0 h 901423"/>
              <a:gd name="connsiteX1" fmla="*/ 740366 w 918051"/>
              <a:gd name="connsiteY1" fmla="*/ 17417 h 901423"/>
              <a:gd name="connsiteX2" fmla="*/ 918051 w 918051"/>
              <a:gd name="connsiteY2" fmla="*/ 3514 h 901423"/>
              <a:gd name="connsiteX3" fmla="*/ 909343 w 918051"/>
              <a:gd name="connsiteY3" fmla="*/ 901423 h 901423"/>
              <a:gd name="connsiteX4" fmla="*/ 909343 w 918051"/>
              <a:gd name="connsiteY4" fmla="*/ 901423 h 901423"/>
              <a:gd name="connsiteX5" fmla="*/ 151560 w 918051"/>
              <a:gd name="connsiteY5" fmla="*/ 901423 h 901423"/>
              <a:gd name="connsiteX6" fmla="*/ 0 w 918051"/>
              <a:gd name="connsiteY6" fmla="*/ 749863 h 901423"/>
              <a:gd name="connsiteX7" fmla="*/ 8709 w 918051"/>
              <a:gd name="connsiteY7" fmla="*/ 0 h 90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8051" h="901423">
                <a:moveTo>
                  <a:pt x="8709" y="0"/>
                </a:moveTo>
                <a:lnTo>
                  <a:pt x="740366" y="17417"/>
                </a:lnTo>
                <a:lnTo>
                  <a:pt x="918051" y="3514"/>
                </a:lnTo>
                <a:cubicBezTo>
                  <a:pt x="915148" y="297011"/>
                  <a:pt x="912246" y="607926"/>
                  <a:pt x="909343" y="901423"/>
                </a:cubicBezTo>
                <a:lnTo>
                  <a:pt x="909343" y="901423"/>
                </a:lnTo>
                <a:lnTo>
                  <a:pt x="151560" y="901423"/>
                </a:lnTo>
                <a:lnTo>
                  <a:pt x="0" y="749863"/>
                </a:lnTo>
                <a:lnTo>
                  <a:pt x="8709" y="0"/>
                </a:lnTo>
                <a:close/>
              </a:path>
            </a:pathLst>
          </a:custGeom>
          <a:solidFill>
            <a:schemeClr val="bg1"/>
          </a:solidFill>
          <a:ln>
            <a:solidFill>
              <a:schemeClr val="bg1"/>
            </a:solidFill>
          </a:ln>
          <a:effectLst>
            <a:outerShdw blurRad="50800" dist="38100" dir="378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a:solidFill>
                  <a:schemeClr val="bg1"/>
                </a:solidFill>
              </a:ln>
            </a:endParaRPr>
          </a:p>
        </p:txBody>
      </p:sp>
      <p:sp>
        <p:nvSpPr>
          <p:cNvPr id="8" name="TextBox 7">
            <a:extLst>
              <a:ext uri="{FF2B5EF4-FFF2-40B4-BE49-F238E27FC236}">
                <a16:creationId xmlns="" xmlns:a16="http://schemas.microsoft.com/office/drawing/2014/main" id="{D6848EC2-3BDA-41A0-A5B2-8E850D8DEAD5}"/>
              </a:ext>
            </a:extLst>
          </p:cNvPr>
          <p:cNvSpPr txBox="1"/>
          <p:nvPr/>
        </p:nvSpPr>
        <p:spPr>
          <a:xfrm>
            <a:off x="499227" y="6066826"/>
            <a:ext cx="4485540" cy="1077218"/>
          </a:xfrm>
          <a:prstGeom prst="rect">
            <a:avLst/>
          </a:prstGeom>
          <a:noFill/>
        </p:spPr>
        <p:txBody>
          <a:bodyPr wrap="square" rtlCol="0">
            <a:spAutoFit/>
          </a:bodyPr>
          <a:lstStyle/>
          <a:p>
            <a:pPr marL="171450" indent="-171450">
              <a:buClr>
                <a:srgbClr val="C00000"/>
              </a:buClr>
              <a:buFont typeface="Century Gothic" panose="020B0502020202020204" pitchFamily="34" charset="0"/>
              <a:buChar char="―"/>
            </a:pPr>
            <a:r>
              <a:rPr lang="nl-NL" sz="800" dirty="0">
                <a:latin typeface="Century Gothic" panose="020B0502020202020204" pitchFamily="34" charset="0"/>
              </a:rPr>
              <a:t>Open veld bereik tot 500 meter omhoog!</a:t>
            </a:r>
          </a:p>
          <a:p>
            <a:pPr marL="171450" indent="-171450">
              <a:buClr>
                <a:srgbClr val="C00000"/>
              </a:buClr>
              <a:buFont typeface="Century Gothic" panose="020B0502020202020204" pitchFamily="34" charset="0"/>
              <a:buChar char="―"/>
            </a:pPr>
            <a:r>
              <a:rPr lang="nl-NL" sz="800" dirty="0">
                <a:latin typeface="Century Gothic" panose="020B0502020202020204" pitchFamily="34" charset="0"/>
              </a:rPr>
              <a:t>Werkbereik van 200 meter via 1 exterieur beton, baksteen of stenen muur.</a:t>
            </a:r>
          </a:p>
          <a:p>
            <a:pPr marL="171450" indent="-171450">
              <a:buClr>
                <a:srgbClr val="C00000"/>
              </a:buClr>
              <a:buFont typeface="Century Gothic" panose="020B0502020202020204" pitchFamily="34" charset="0"/>
              <a:buChar char="―"/>
            </a:pPr>
            <a:r>
              <a:rPr lang="nl-NL" sz="800" dirty="0">
                <a:latin typeface="Century Gothic" panose="020B0502020202020204" pitchFamily="34" charset="0"/>
              </a:rPr>
              <a:t>Tot 4 handsets / indoor eenheden per systeem.</a:t>
            </a:r>
          </a:p>
          <a:p>
            <a:pPr marL="171450" indent="-171450">
              <a:buClr>
                <a:srgbClr val="C00000"/>
              </a:buClr>
              <a:buFont typeface="Century Gothic" panose="020B0502020202020204" pitchFamily="34" charset="0"/>
              <a:buChar char="―"/>
            </a:pPr>
            <a:r>
              <a:rPr lang="nl-NL" sz="800" dirty="0">
                <a:latin typeface="Century Gothic" panose="020B0502020202020204" pitchFamily="34" charset="0"/>
              </a:rPr>
              <a:t>Bouwen in functie van de audio-messagerie opnemen van gemiste bellers bij uw deur of poort (afspelen vanaf handset).</a:t>
            </a:r>
          </a:p>
          <a:p>
            <a:pPr marL="171450" indent="-171450">
              <a:buClr>
                <a:srgbClr val="C00000"/>
              </a:buClr>
              <a:buFont typeface="Century Gothic" panose="020B0502020202020204" pitchFamily="34" charset="0"/>
              <a:buChar char="―"/>
            </a:pPr>
            <a:r>
              <a:rPr lang="nl-NL" sz="800" dirty="0">
                <a:latin typeface="Century Gothic" panose="020B0502020202020204" pitchFamily="34" charset="0"/>
              </a:rPr>
              <a:t>Intercall tussen handsets.</a:t>
            </a:r>
          </a:p>
          <a:p>
            <a:pPr marL="171450" indent="-171450">
              <a:buClr>
                <a:srgbClr val="C00000"/>
              </a:buClr>
              <a:buFont typeface="Century Gothic" panose="020B0502020202020204" pitchFamily="34" charset="0"/>
              <a:buChar char="―"/>
            </a:pPr>
            <a:r>
              <a:rPr lang="nl-NL" sz="800" dirty="0">
                <a:latin typeface="Century Gothic" panose="020B0502020202020204" pitchFamily="34" charset="0"/>
              </a:rPr>
              <a:t>2 jaar garantie.</a:t>
            </a:r>
          </a:p>
          <a:p>
            <a:pPr>
              <a:buClr>
                <a:srgbClr val="C00000"/>
              </a:buClr>
            </a:pPr>
            <a:endParaRPr lang="en-GB" sz="800" dirty="0">
              <a:latin typeface="Century Gothic" panose="020B0502020202020204" pitchFamily="34" charset="0"/>
            </a:endParaRPr>
          </a:p>
        </p:txBody>
      </p:sp>
      <p:pic>
        <p:nvPicPr>
          <p:cNvPr id="2065" name="Picture 2064">
            <a:extLst>
              <a:ext uri="{FF2B5EF4-FFF2-40B4-BE49-F238E27FC236}">
                <a16:creationId xmlns="" xmlns:a16="http://schemas.microsoft.com/office/drawing/2014/main" id="{BDD597D4-EB8D-46E7-8553-41CCE6FE7D7D}"/>
              </a:ext>
            </a:extLst>
          </p:cNvPr>
          <p:cNvPicPr>
            <a:picLocks noChangeAspect="1"/>
          </p:cNvPicPr>
          <p:nvPr/>
        </p:nvPicPr>
        <p:blipFill>
          <a:blip r:embed="rId3" cstate="print"/>
          <a:stretch>
            <a:fillRect/>
          </a:stretch>
        </p:blipFill>
        <p:spPr>
          <a:xfrm>
            <a:off x="4366138" y="2271720"/>
            <a:ext cx="643202" cy="814506"/>
          </a:xfrm>
          <a:prstGeom prst="rect">
            <a:avLst/>
          </a:prstGeom>
        </p:spPr>
      </p:pic>
      <p:sp>
        <p:nvSpPr>
          <p:cNvPr id="60" name="TextBox 59">
            <a:extLst>
              <a:ext uri="{FF2B5EF4-FFF2-40B4-BE49-F238E27FC236}">
                <a16:creationId xmlns="" xmlns:a16="http://schemas.microsoft.com/office/drawing/2014/main" id="{0B0D4DF3-ED6B-4C28-87AA-DEC9C291EF3A}"/>
              </a:ext>
            </a:extLst>
          </p:cNvPr>
          <p:cNvSpPr txBox="1"/>
          <p:nvPr/>
        </p:nvSpPr>
        <p:spPr>
          <a:xfrm>
            <a:off x="2831304" y="5427372"/>
            <a:ext cx="713963" cy="496739"/>
          </a:xfrm>
          <a:prstGeom prst="rect">
            <a:avLst/>
          </a:prstGeom>
          <a:noFill/>
        </p:spPr>
        <p:txBody>
          <a:bodyPr wrap="square" rtlCol="0">
            <a:spAutoFit/>
          </a:bodyPr>
          <a:lstStyle/>
          <a:p>
            <a:r>
              <a:rPr lang="en-GB" sz="750" dirty="0">
                <a:latin typeface="Century Gothic" panose="020B0502020202020204" pitchFamily="34" charset="0"/>
              </a:rPr>
              <a:t>Draadloze handset optie</a:t>
            </a:r>
            <a:br>
              <a:rPr lang="en-GB" sz="750" dirty="0">
                <a:latin typeface="Century Gothic" panose="020B0502020202020204" pitchFamily="34" charset="0"/>
              </a:rPr>
            </a:br>
            <a:endParaRPr lang="en-GB" sz="378" dirty="0">
              <a:latin typeface="Century Gothic" panose="020B0502020202020204" pitchFamily="34" charset="0"/>
            </a:endParaRPr>
          </a:p>
        </p:txBody>
      </p:sp>
      <p:sp>
        <p:nvSpPr>
          <p:cNvPr id="61" name="TextBox 60">
            <a:extLst>
              <a:ext uri="{FF2B5EF4-FFF2-40B4-BE49-F238E27FC236}">
                <a16:creationId xmlns="" xmlns:a16="http://schemas.microsoft.com/office/drawing/2014/main" id="{6EDDC964-4334-4E5E-92A1-78A707B9FF13}"/>
              </a:ext>
            </a:extLst>
          </p:cNvPr>
          <p:cNvSpPr txBox="1"/>
          <p:nvPr/>
        </p:nvSpPr>
        <p:spPr>
          <a:xfrm>
            <a:off x="1539402" y="5046049"/>
            <a:ext cx="1131341" cy="496739"/>
          </a:xfrm>
          <a:prstGeom prst="rect">
            <a:avLst/>
          </a:prstGeom>
          <a:solidFill>
            <a:schemeClr val="tx1">
              <a:lumMod val="65000"/>
              <a:lumOff val="35000"/>
              <a:alpha val="38000"/>
            </a:schemeClr>
          </a:solidFill>
        </p:spPr>
        <p:txBody>
          <a:bodyPr wrap="square" rtlCol="0">
            <a:spAutoFit/>
          </a:bodyPr>
          <a:lstStyle/>
          <a:p>
            <a:pPr algn="ctr"/>
            <a:r>
              <a:rPr lang="en-GB" sz="750" dirty="0">
                <a:latin typeface="Century Gothic" panose="020B0502020202020204" pitchFamily="34" charset="0"/>
              </a:rPr>
              <a:t>Handsfree muur/desk mount-optie</a:t>
            </a:r>
            <a:br>
              <a:rPr lang="en-GB" sz="750" dirty="0">
                <a:latin typeface="Century Gothic" panose="020B0502020202020204" pitchFamily="34" charset="0"/>
              </a:rPr>
            </a:br>
            <a:endParaRPr lang="en-GB" sz="378" dirty="0">
              <a:latin typeface="Century Gothic" panose="020B0502020202020204" pitchFamily="34" charset="0"/>
            </a:endParaRPr>
          </a:p>
        </p:txBody>
      </p:sp>
      <p:sp>
        <p:nvSpPr>
          <p:cNvPr id="62" name="TextBox 61">
            <a:extLst>
              <a:ext uri="{FF2B5EF4-FFF2-40B4-BE49-F238E27FC236}">
                <a16:creationId xmlns="" xmlns:a16="http://schemas.microsoft.com/office/drawing/2014/main" id="{9EFCCE90-33D3-4919-B901-05D6B0290867}"/>
              </a:ext>
            </a:extLst>
          </p:cNvPr>
          <p:cNvSpPr txBox="1"/>
          <p:nvPr/>
        </p:nvSpPr>
        <p:spPr>
          <a:xfrm>
            <a:off x="4285205" y="5441424"/>
            <a:ext cx="1035450" cy="496739"/>
          </a:xfrm>
          <a:prstGeom prst="rect">
            <a:avLst/>
          </a:prstGeom>
          <a:noFill/>
        </p:spPr>
        <p:txBody>
          <a:bodyPr wrap="square" rtlCol="0">
            <a:spAutoFit/>
          </a:bodyPr>
          <a:lstStyle/>
          <a:p>
            <a:r>
              <a:rPr lang="en-GB" sz="750" dirty="0">
                <a:latin typeface="Century Gothic" panose="020B0502020202020204" pitchFamily="34" charset="0"/>
              </a:rPr>
              <a:t>Hoge kwaliteit spraak Deelvensteropties</a:t>
            </a:r>
            <a:br>
              <a:rPr lang="en-GB" sz="750" dirty="0">
                <a:latin typeface="Century Gothic" panose="020B0502020202020204" pitchFamily="34" charset="0"/>
              </a:rPr>
            </a:br>
            <a:endParaRPr lang="en-GB" sz="378" dirty="0">
              <a:latin typeface="Century Gothic" panose="020B0502020202020204" pitchFamily="34" charset="0"/>
            </a:endParaRPr>
          </a:p>
        </p:txBody>
      </p:sp>
      <p:sp>
        <p:nvSpPr>
          <p:cNvPr id="64" name="Text Box 4">
            <a:extLst>
              <a:ext uri="{FF2B5EF4-FFF2-40B4-BE49-F238E27FC236}">
                <a16:creationId xmlns="" xmlns:a16="http://schemas.microsoft.com/office/drawing/2014/main" id="{D0CDEFF3-E01D-4CF0-9735-B952C8A059FD}"/>
              </a:ext>
            </a:extLst>
          </p:cNvPr>
          <p:cNvSpPr txBox="1">
            <a:spLocks noChangeArrowheads="1"/>
          </p:cNvSpPr>
          <p:nvPr/>
        </p:nvSpPr>
        <p:spPr bwMode="auto">
          <a:xfrm>
            <a:off x="840764" y="1801615"/>
            <a:ext cx="3646121" cy="377477"/>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wrap="square" lIns="69027" tIns="34513" rIns="69027" bIns="34513" numCol="1" anchor="t" anchorCtr="0" compatLnSpc="1">
            <a:prstTxWarp prst="textNoShape">
              <a:avLst/>
            </a:prstTxWarp>
            <a:spAutoFit/>
          </a:bodyPr>
          <a:lstStyle/>
          <a:p>
            <a:pPr algn="ctr" defTabSz="690290" fontAlgn="base">
              <a:spcBef>
                <a:spcPct val="0"/>
              </a:spcBef>
              <a:spcAft>
                <a:spcPts val="755"/>
              </a:spcAft>
            </a:pPr>
            <a:r>
              <a:rPr lang="en-GB" sz="1000" spc="453" dirty="0">
                <a:latin typeface="Roboto Th" pitchFamily="2" charset="0"/>
                <a:ea typeface="Roboto Th" pitchFamily="2" charset="0"/>
              </a:rPr>
              <a:t>Eenvoudig draadloos!</a:t>
            </a:r>
            <a:br>
              <a:rPr lang="en-GB" sz="1000" spc="453" dirty="0">
                <a:latin typeface="Roboto Th" pitchFamily="2" charset="0"/>
                <a:ea typeface="Roboto Th" pitchFamily="2" charset="0"/>
              </a:rPr>
            </a:br>
            <a:endParaRPr lang="en-GB" sz="1000" spc="453" dirty="0">
              <a:latin typeface="Roboto Th" pitchFamily="2" charset="0"/>
              <a:ea typeface="Roboto Th" pitchFamily="2" charset="0"/>
            </a:endParaRPr>
          </a:p>
        </p:txBody>
      </p:sp>
      <p:sp>
        <p:nvSpPr>
          <p:cNvPr id="23" name="TextBox 22">
            <a:extLst>
              <a:ext uri="{FF2B5EF4-FFF2-40B4-BE49-F238E27FC236}">
                <a16:creationId xmlns="" xmlns:a16="http://schemas.microsoft.com/office/drawing/2014/main" id="{4400EFB1-4DF9-4610-80D9-0478154CBE69}"/>
              </a:ext>
            </a:extLst>
          </p:cNvPr>
          <p:cNvSpPr txBox="1"/>
          <p:nvPr/>
        </p:nvSpPr>
        <p:spPr>
          <a:xfrm>
            <a:off x="3301520" y="5480272"/>
            <a:ext cx="1035450" cy="496739"/>
          </a:xfrm>
          <a:prstGeom prst="rect">
            <a:avLst/>
          </a:prstGeom>
          <a:noFill/>
        </p:spPr>
        <p:txBody>
          <a:bodyPr wrap="square" rtlCol="0">
            <a:spAutoFit/>
          </a:bodyPr>
          <a:lstStyle/>
          <a:p>
            <a:pPr algn="ctr"/>
            <a:r>
              <a:rPr lang="en-GB" sz="750" dirty="0">
                <a:latin typeface="Century Gothic" panose="020B0502020202020204" pitchFamily="34" charset="0"/>
              </a:rPr>
              <a:t>Zender</a:t>
            </a:r>
          </a:p>
          <a:p>
            <a:pPr algn="ctr"/>
            <a:r>
              <a:rPr lang="en-GB" sz="750" dirty="0">
                <a:latin typeface="Century Gothic" panose="020B0502020202020204" pitchFamily="34" charset="0"/>
              </a:rPr>
              <a:t/>
            </a:r>
            <a:br>
              <a:rPr lang="en-GB" sz="750" dirty="0">
                <a:latin typeface="Century Gothic" panose="020B0502020202020204" pitchFamily="34" charset="0"/>
              </a:rPr>
            </a:br>
            <a:endParaRPr lang="en-GB" sz="750" dirty="0">
              <a:latin typeface="Century Gothic" panose="020B0502020202020204" pitchFamily="34" charset="0"/>
            </a:endParaRPr>
          </a:p>
          <a:p>
            <a:pPr algn="ctr"/>
            <a:endParaRPr lang="en-GB" sz="378" dirty="0">
              <a:latin typeface="Century Gothic" panose="020B0502020202020204" pitchFamily="34" charset="0"/>
            </a:endParaRPr>
          </a:p>
        </p:txBody>
      </p:sp>
      <p:pic>
        <p:nvPicPr>
          <p:cNvPr id="4" name="Picture 3">
            <a:extLst>
              <a:ext uri="{FF2B5EF4-FFF2-40B4-BE49-F238E27FC236}">
                <a16:creationId xmlns="" xmlns:a16="http://schemas.microsoft.com/office/drawing/2014/main" id="{2B2B2E96-3F52-4657-81D9-451DB3DFFF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1997" y="4473643"/>
            <a:ext cx="667241" cy="990648"/>
          </a:xfrm>
          <a:prstGeom prst="rect">
            <a:avLst/>
          </a:prstGeom>
        </p:spPr>
      </p:pic>
      <p:pic>
        <p:nvPicPr>
          <p:cNvPr id="9" name="Picture 8">
            <a:extLst>
              <a:ext uri="{FF2B5EF4-FFF2-40B4-BE49-F238E27FC236}">
                <a16:creationId xmlns="" xmlns:a16="http://schemas.microsoft.com/office/drawing/2014/main" id="{B472AEF9-FE44-49F6-BA4E-5FA7E2592EE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3394110" y="4372070"/>
            <a:ext cx="834605" cy="1096840"/>
          </a:xfrm>
          <a:prstGeom prst="rect">
            <a:avLst/>
          </a:prstGeom>
        </p:spPr>
      </p:pic>
      <p:cxnSp>
        <p:nvCxnSpPr>
          <p:cNvPr id="32" name="Straight Connector 31">
            <a:extLst>
              <a:ext uri="{FF2B5EF4-FFF2-40B4-BE49-F238E27FC236}">
                <a16:creationId xmlns="" xmlns:a16="http://schemas.microsoft.com/office/drawing/2014/main" id="{9F7F587C-3C8B-4D10-9FAB-1821DEBB21EB}"/>
              </a:ext>
            </a:extLst>
          </p:cNvPr>
          <p:cNvCxnSpPr>
            <a:cxnSpLocks/>
          </p:cNvCxnSpPr>
          <p:nvPr/>
        </p:nvCxnSpPr>
        <p:spPr>
          <a:xfrm>
            <a:off x="1543680" y="4968967"/>
            <a:ext cx="0" cy="515249"/>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 xmlns:a16="http://schemas.microsoft.com/office/drawing/2014/main" id="{EA3B1E12-86CE-4409-A4E4-19B32D3FB257}"/>
              </a:ext>
            </a:extLst>
          </p:cNvPr>
          <p:cNvCxnSpPr>
            <a:cxnSpLocks/>
          </p:cNvCxnSpPr>
          <p:nvPr/>
        </p:nvCxnSpPr>
        <p:spPr>
          <a:xfrm>
            <a:off x="3538375" y="5255704"/>
            <a:ext cx="0" cy="544202"/>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 xmlns:a16="http://schemas.microsoft.com/office/drawing/2014/main" id="{3FD7B550-DDE1-400D-9C4D-2F54CB19C963}"/>
              </a:ext>
            </a:extLst>
          </p:cNvPr>
          <p:cNvCxnSpPr>
            <a:cxnSpLocks/>
          </p:cNvCxnSpPr>
          <p:nvPr/>
        </p:nvCxnSpPr>
        <p:spPr>
          <a:xfrm>
            <a:off x="2854752" y="5284657"/>
            <a:ext cx="0" cy="653506"/>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33" name="Text Box 4">
            <a:extLst>
              <a:ext uri="{FF2B5EF4-FFF2-40B4-BE49-F238E27FC236}">
                <a16:creationId xmlns="" xmlns:a16="http://schemas.microsoft.com/office/drawing/2014/main" id="{015C3A58-3F62-4646-8B11-6311071CFCAD}"/>
              </a:ext>
            </a:extLst>
          </p:cNvPr>
          <p:cNvSpPr txBox="1">
            <a:spLocks noChangeArrowheads="1"/>
          </p:cNvSpPr>
          <p:nvPr/>
        </p:nvSpPr>
        <p:spPr bwMode="auto">
          <a:xfrm>
            <a:off x="1259940" y="1373122"/>
            <a:ext cx="2815003" cy="229199"/>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wrap="square" lIns="69027" tIns="34513" rIns="69027" bIns="34513" numCol="1" anchor="t" anchorCtr="0" compatLnSpc="1">
            <a:prstTxWarp prst="textNoShape">
              <a:avLst/>
            </a:prstTxWarp>
            <a:spAutoFit/>
          </a:bodyPr>
          <a:lstStyle/>
          <a:p>
            <a:pPr algn="ctr" defTabSz="690290" fontAlgn="base">
              <a:spcBef>
                <a:spcPct val="0"/>
              </a:spcBef>
              <a:spcAft>
                <a:spcPts val="755"/>
              </a:spcAft>
            </a:pPr>
            <a:r>
              <a:rPr lang="en-GB" sz="1000" dirty="0">
                <a:solidFill>
                  <a:schemeClr val="tx1">
                    <a:lumMod val="85000"/>
                    <a:lumOff val="15000"/>
                  </a:schemeClr>
                </a:solidFill>
                <a:latin typeface="Roboto Lt" pitchFamily="2" charset="0"/>
                <a:ea typeface="Roboto Lt" pitchFamily="2" charset="0"/>
                <a:cs typeface="Calibri" panose="020F0502020204030204" pitchFamily="34" charset="0"/>
              </a:rPr>
              <a:t>Digital Enhanced Cordless Telecommunications</a:t>
            </a:r>
            <a:endParaRPr lang="en-GB" sz="1000" dirty="0">
              <a:solidFill>
                <a:srgbClr val="C00000"/>
              </a:solidFill>
              <a:latin typeface="Roboto Lt" pitchFamily="2" charset="0"/>
              <a:ea typeface="Roboto Lt" pitchFamily="2" charset="0"/>
              <a:cs typeface="Calibri" panose="020F0502020204030204" pitchFamily="34" charset="0"/>
            </a:endParaRPr>
          </a:p>
        </p:txBody>
      </p:sp>
      <p:pic>
        <p:nvPicPr>
          <p:cNvPr id="34" name="Picture 10" descr="Image result for wireless">
            <a:extLst>
              <a:ext uri="{FF2B5EF4-FFF2-40B4-BE49-F238E27FC236}">
                <a16:creationId xmlns="" xmlns:a16="http://schemas.microsoft.com/office/drawing/2014/main" id="{909E8E9C-4803-4553-95BF-FA5BE2E3464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7311557">
            <a:off x="3536399" y="1124685"/>
            <a:ext cx="241191" cy="177517"/>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 xmlns:a16="http://schemas.microsoft.com/office/drawing/2014/main" id="{81888D15-307B-43A8-9EE6-7C38FF4029D2}"/>
              </a:ext>
            </a:extLst>
          </p:cNvPr>
          <p:cNvSpPr txBox="1"/>
          <p:nvPr/>
        </p:nvSpPr>
        <p:spPr>
          <a:xfrm>
            <a:off x="1640677" y="962922"/>
            <a:ext cx="2046296" cy="461665"/>
          </a:xfrm>
          <a:prstGeom prst="rect">
            <a:avLst/>
          </a:prstGeom>
          <a:noFill/>
        </p:spPr>
        <p:txBody>
          <a:bodyPr wrap="square" rtlCol="0">
            <a:spAutoFit/>
          </a:bodyPr>
          <a:lstStyle/>
          <a:p>
            <a:pPr algn="ctr"/>
            <a:r>
              <a:rPr lang="en-GB" sz="2400" dirty="0">
                <a:solidFill>
                  <a:srgbClr val="283933"/>
                </a:solidFill>
                <a:latin typeface="Roboto" pitchFamily="2" charset="0"/>
                <a:ea typeface="Roboto" pitchFamily="2" charset="0"/>
              </a:rPr>
              <a:t>D.E.C.T 603</a:t>
            </a:r>
          </a:p>
        </p:txBody>
      </p:sp>
      <p:pic>
        <p:nvPicPr>
          <p:cNvPr id="5" name="Picture 4">
            <a:extLst>
              <a:ext uri="{FF2B5EF4-FFF2-40B4-BE49-F238E27FC236}">
                <a16:creationId xmlns="" xmlns:a16="http://schemas.microsoft.com/office/drawing/2014/main" id="{468AE7FE-F89E-4A9C-8B3A-8457220771D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366"/>
          <a:stretch/>
        </p:blipFill>
        <p:spPr>
          <a:xfrm>
            <a:off x="4064530" y="4140845"/>
            <a:ext cx="802080" cy="1386960"/>
          </a:xfrm>
          <a:prstGeom prst="rect">
            <a:avLst/>
          </a:prstGeom>
        </p:spPr>
      </p:pic>
      <p:pic>
        <p:nvPicPr>
          <p:cNvPr id="39" name="Picture 38">
            <a:extLst>
              <a:ext uri="{FF2B5EF4-FFF2-40B4-BE49-F238E27FC236}">
                <a16:creationId xmlns="" xmlns:a16="http://schemas.microsoft.com/office/drawing/2014/main" id="{C40688D0-EB19-41A5-B665-1E7748353B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433" y="4801740"/>
            <a:ext cx="1182012" cy="715511"/>
          </a:xfrm>
          <a:prstGeom prst="rect">
            <a:avLst/>
          </a:prstGeom>
        </p:spPr>
      </p:pic>
      <p:grpSp>
        <p:nvGrpSpPr>
          <p:cNvPr id="40" name="Group 39">
            <a:extLst>
              <a:ext uri="{FF2B5EF4-FFF2-40B4-BE49-F238E27FC236}">
                <a16:creationId xmlns="" xmlns:a16="http://schemas.microsoft.com/office/drawing/2014/main" id="{F1F3284D-EBCB-4DEF-8936-F3F833F22A9D}"/>
              </a:ext>
            </a:extLst>
          </p:cNvPr>
          <p:cNvGrpSpPr/>
          <p:nvPr/>
        </p:nvGrpSpPr>
        <p:grpSpPr>
          <a:xfrm>
            <a:off x="-146132" y="7209698"/>
            <a:ext cx="5041982" cy="233315"/>
            <a:chOff x="-146132" y="7235825"/>
            <a:chExt cx="5041982" cy="233315"/>
          </a:xfrm>
        </p:grpSpPr>
        <p:cxnSp>
          <p:nvCxnSpPr>
            <p:cNvPr id="41" name="Straight Connector 40">
              <a:extLst>
                <a:ext uri="{FF2B5EF4-FFF2-40B4-BE49-F238E27FC236}">
                  <a16:creationId xmlns="" xmlns:a16="http://schemas.microsoft.com/office/drawing/2014/main" id="{30205C12-7135-45EA-96E4-3876B9A4B6B1}"/>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42" name="TextBox 41">
              <a:extLst>
                <a:ext uri="{FF2B5EF4-FFF2-40B4-BE49-F238E27FC236}">
                  <a16:creationId xmlns="" xmlns:a16="http://schemas.microsoft.com/office/drawing/2014/main" id="{6D5945D1-0514-4AA5-ABF5-379F85D0B61F}"/>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1</a:t>
              </a:r>
            </a:p>
          </p:txBody>
        </p:sp>
      </p:grpSp>
      <p:grpSp>
        <p:nvGrpSpPr>
          <p:cNvPr id="45" name="Group 44">
            <a:extLst>
              <a:ext uri="{FF2B5EF4-FFF2-40B4-BE49-F238E27FC236}">
                <a16:creationId xmlns="" xmlns:a16="http://schemas.microsoft.com/office/drawing/2014/main" id="{8EB78362-6A2B-4858-97B1-325D6E47AEDB}"/>
              </a:ext>
            </a:extLst>
          </p:cNvPr>
          <p:cNvGrpSpPr/>
          <p:nvPr/>
        </p:nvGrpSpPr>
        <p:grpSpPr>
          <a:xfrm>
            <a:off x="433337" y="254810"/>
            <a:ext cx="4864341" cy="299372"/>
            <a:chOff x="433337" y="254810"/>
            <a:chExt cx="4864341" cy="299372"/>
          </a:xfrm>
        </p:grpSpPr>
        <p:pic>
          <p:nvPicPr>
            <p:cNvPr id="46" name="Picture 45">
              <a:extLst>
                <a:ext uri="{FF2B5EF4-FFF2-40B4-BE49-F238E27FC236}">
                  <a16:creationId xmlns="" xmlns:a16="http://schemas.microsoft.com/office/drawing/2014/main" id="{65A88AFC-E7C4-41F5-9FE2-27661DBC428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47" name="Straight Connector 46">
              <a:extLst>
                <a:ext uri="{FF2B5EF4-FFF2-40B4-BE49-F238E27FC236}">
                  <a16:creationId xmlns="" xmlns:a16="http://schemas.microsoft.com/office/drawing/2014/main" id="{81370829-F133-4E9A-A790-3F29041629B6}"/>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48" name="TextBox 47">
              <a:extLst>
                <a:ext uri="{FF2B5EF4-FFF2-40B4-BE49-F238E27FC236}">
                  <a16:creationId xmlns="" xmlns:a16="http://schemas.microsoft.com/office/drawing/2014/main" id="{85EE79B8-919B-4314-95BA-1A5B2C95AF7C}"/>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603 D.E.C.T</a:t>
              </a:r>
            </a:p>
          </p:txBody>
        </p:sp>
      </p:grpSp>
    </p:spTree>
    <p:extLst>
      <p:ext uri="{BB962C8B-B14F-4D97-AF65-F5344CB8AC3E}">
        <p14:creationId xmlns:p14="http://schemas.microsoft.com/office/powerpoint/2010/main" val="4529655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 xmlns:a16="http://schemas.microsoft.com/office/drawing/2014/main" id="{4F400FF2-6A46-42CB-8D69-6E17DFB838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1819" y="2660619"/>
            <a:ext cx="1366264" cy="2303863"/>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4906" r="24738"/>
          <a:stretch/>
        </p:blipFill>
        <p:spPr>
          <a:xfrm>
            <a:off x="1114984" y="1098456"/>
            <a:ext cx="2380976" cy="3933318"/>
          </a:xfrm>
          <a:prstGeom prst="rect">
            <a:avLst/>
          </a:prstGeom>
        </p:spPr>
      </p:pic>
      <p:sp>
        <p:nvSpPr>
          <p:cNvPr id="22" name="Text Box 4"/>
          <p:cNvSpPr txBox="1">
            <a:spLocks noChangeArrowheads="1"/>
          </p:cNvSpPr>
          <p:nvPr/>
        </p:nvSpPr>
        <p:spPr bwMode="auto">
          <a:xfrm>
            <a:off x="1448361" y="840204"/>
            <a:ext cx="2585226" cy="439749"/>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736" tIns="34868" rIns="69736" bIns="34868" numCol="1" anchor="t" anchorCtr="0" compatLnSpc="1">
            <a:prstTxWarp prst="textNoShape">
              <a:avLst/>
            </a:prstTxWarp>
            <a:spAutoFit/>
          </a:bodyPr>
          <a:lstStyle/>
          <a:p>
            <a:pPr algn="ctr" fontAlgn="base">
              <a:spcBef>
                <a:spcPct val="0"/>
              </a:spcBef>
              <a:spcAft>
                <a:spcPts val="763"/>
              </a:spcAft>
            </a:pPr>
            <a:r>
              <a:rPr lang="en-GB" sz="2400" spc="458" dirty="0">
                <a:latin typeface="Roboto"/>
              </a:rPr>
              <a:t>MultiCOM</a:t>
            </a:r>
          </a:p>
        </p:txBody>
      </p:sp>
      <p:sp>
        <p:nvSpPr>
          <p:cNvPr id="23" name="TextBox 22"/>
          <p:cNvSpPr txBox="1"/>
          <p:nvPr/>
        </p:nvSpPr>
        <p:spPr>
          <a:xfrm>
            <a:off x="1088271" y="1294248"/>
            <a:ext cx="3305406" cy="532082"/>
          </a:xfrm>
          <a:prstGeom prst="rect">
            <a:avLst/>
          </a:prstGeom>
          <a:noFill/>
        </p:spPr>
        <p:txBody>
          <a:bodyPr wrap="square" lIns="69736" tIns="34868" rIns="69736" bIns="34868" rtlCol="0">
            <a:spAutoFit/>
          </a:bodyPr>
          <a:lstStyle/>
          <a:p>
            <a:pPr algn="ctr"/>
            <a:r>
              <a:rPr lang="en-GB" sz="1000" spc="458" dirty="0">
                <a:effectLst>
                  <a:outerShdw blurRad="38100" dist="38100" dir="2700000" algn="tl">
                    <a:srgbClr val="000000">
                      <a:alpha val="43137"/>
                    </a:srgbClr>
                  </a:outerShdw>
                </a:effectLst>
                <a:latin typeface="Roboto Lt"/>
              </a:rPr>
              <a:t>Appartement</a:t>
            </a:r>
          </a:p>
          <a:p>
            <a:pPr algn="ctr"/>
            <a:r>
              <a:rPr lang="en-GB" sz="1000" spc="458" dirty="0">
                <a:effectLst>
                  <a:outerShdw blurRad="38100" dist="38100" dir="2700000" algn="tl">
                    <a:srgbClr val="000000">
                      <a:alpha val="43137"/>
                    </a:srgbClr>
                  </a:outerShdw>
                </a:effectLst>
                <a:latin typeface="Roboto Lt"/>
              </a:rPr>
              <a:t/>
            </a:r>
            <a:br>
              <a:rPr lang="en-GB" sz="1000" spc="458" dirty="0">
                <a:effectLst>
                  <a:outerShdw blurRad="38100" dist="38100" dir="2700000" algn="tl">
                    <a:srgbClr val="000000">
                      <a:alpha val="43137"/>
                    </a:srgbClr>
                  </a:outerShdw>
                </a:effectLst>
                <a:latin typeface="Roboto Lt"/>
              </a:rPr>
            </a:br>
            <a:endParaRPr lang="en-GB" sz="1000" spc="458" dirty="0">
              <a:effectLst>
                <a:outerShdw blurRad="38100" dist="38100" dir="2700000" algn="tl">
                  <a:srgbClr val="000000">
                    <a:alpha val="43137"/>
                  </a:srgbClr>
                </a:outerShdw>
              </a:effectLst>
              <a:latin typeface="Roboto Lt"/>
            </a:endParaRPr>
          </a:p>
        </p:txBody>
      </p:sp>
      <p:sp>
        <p:nvSpPr>
          <p:cNvPr id="26" name="TextBox 25"/>
          <p:cNvSpPr txBox="1"/>
          <p:nvPr/>
        </p:nvSpPr>
        <p:spPr>
          <a:xfrm>
            <a:off x="3436075" y="1816412"/>
            <a:ext cx="717753" cy="418589"/>
          </a:xfrm>
          <a:prstGeom prst="rect">
            <a:avLst/>
          </a:prstGeom>
          <a:noFill/>
        </p:spPr>
        <p:txBody>
          <a:bodyPr wrap="square" lIns="69736" tIns="34868" rIns="69736" bIns="34868" rtlCol="0">
            <a:spAutoFit/>
          </a:bodyPr>
          <a:lstStyle/>
          <a:p>
            <a:r>
              <a:rPr lang="en-GB" sz="754" dirty="0"/>
              <a:t>Regen kap</a:t>
            </a:r>
          </a:p>
          <a:p>
            <a:r>
              <a:rPr lang="en-GB" sz="754" dirty="0"/>
              <a:t/>
            </a:r>
            <a:br>
              <a:rPr lang="en-GB" sz="754" dirty="0"/>
            </a:br>
            <a:endParaRPr lang="en-GB" sz="754" dirty="0"/>
          </a:p>
        </p:txBody>
      </p:sp>
      <p:sp>
        <p:nvSpPr>
          <p:cNvPr id="27" name="TextBox 26"/>
          <p:cNvSpPr txBox="1"/>
          <p:nvPr/>
        </p:nvSpPr>
        <p:spPr>
          <a:xfrm>
            <a:off x="217267" y="3848581"/>
            <a:ext cx="810511" cy="534647"/>
          </a:xfrm>
          <a:prstGeom prst="rect">
            <a:avLst/>
          </a:prstGeom>
          <a:noFill/>
        </p:spPr>
        <p:txBody>
          <a:bodyPr wrap="square" lIns="69736" tIns="34868" rIns="69736" bIns="34868" rtlCol="0">
            <a:spAutoFit/>
          </a:bodyPr>
          <a:lstStyle/>
          <a:p>
            <a:pPr algn="r"/>
            <a:r>
              <a:rPr lang="en-GB" sz="754" dirty="0"/>
              <a:t>Weerbestendige Mylar spreker</a:t>
            </a:r>
          </a:p>
          <a:p>
            <a:pPr algn="r"/>
            <a:r>
              <a:rPr lang="en-GB" sz="754" dirty="0"/>
              <a:t/>
            </a:r>
            <a:br>
              <a:rPr lang="en-GB" sz="754" dirty="0"/>
            </a:br>
            <a:endParaRPr lang="en-GB" sz="754" dirty="0"/>
          </a:p>
        </p:txBody>
      </p:sp>
      <p:sp>
        <p:nvSpPr>
          <p:cNvPr id="28" name="TextBox 27"/>
          <p:cNvSpPr txBox="1"/>
          <p:nvPr/>
        </p:nvSpPr>
        <p:spPr>
          <a:xfrm>
            <a:off x="494711" y="3181256"/>
            <a:ext cx="717753" cy="534647"/>
          </a:xfrm>
          <a:prstGeom prst="rect">
            <a:avLst/>
          </a:prstGeom>
          <a:noFill/>
        </p:spPr>
        <p:txBody>
          <a:bodyPr wrap="square" lIns="69736" tIns="34868" rIns="69736" bIns="34868" rtlCol="0">
            <a:spAutoFit/>
          </a:bodyPr>
          <a:lstStyle/>
          <a:p>
            <a:pPr algn="r"/>
            <a:r>
              <a:rPr lang="en-GB" sz="754" dirty="0"/>
              <a:t>Metalen knoppen</a:t>
            </a:r>
          </a:p>
          <a:p>
            <a:pPr algn="r"/>
            <a:r>
              <a:rPr lang="en-GB" sz="754" dirty="0"/>
              <a:t/>
            </a:r>
            <a:br>
              <a:rPr lang="en-GB" sz="754" dirty="0"/>
            </a:br>
            <a:endParaRPr lang="en-GB" sz="754" dirty="0"/>
          </a:p>
        </p:txBody>
      </p:sp>
      <p:sp>
        <p:nvSpPr>
          <p:cNvPr id="29" name="TextBox 28"/>
          <p:cNvSpPr txBox="1"/>
          <p:nvPr/>
        </p:nvSpPr>
        <p:spPr>
          <a:xfrm>
            <a:off x="253549" y="2650982"/>
            <a:ext cx="893255" cy="555806"/>
          </a:xfrm>
          <a:prstGeom prst="rect">
            <a:avLst/>
          </a:prstGeom>
          <a:noFill/>
        </p:spPr>
        <p:txBody>
          <a:bodyPr wrap="square" lIns="69736" tIns="34868" rIns="69736" bIns="34868" rtlCol="0">
            <a:spAutoFit/>
          </a:bodyPr>
          <a:lstStyle/>
          <a:p>
            <a:r>
              <a:rPr lang="nl-NL" sz="800" dirty="0"/>
              <a:t>Backlit verlicht LCD Display</a:t>
            </a:r>
          </a:p>
          <a:p>
            <a:r>
              <a:rPr lang="nl-NL" sz="800" dirty="0"/>
              <a:t/>
            </a:r>
            <a:br>
              <a:rPr lang="nl-NL" sz="800" dirty="0"/>
            </a:br>
            <a:endParaRPr lang="en-GB" sz="754" dirty="0"/>
          </a:p>
        </p:txBody>
      </p:sp>
      <p:sp>
        <p:nvSpPr>
          <p:cNvPr id="30" name="TextBox 29"/>
          <p:cNvSpPr txBox="1"/>
          <p:nvPr/>
        </p:nvSpPr>
        <p:spPr>
          <a:xfrm>
            <a:off x="240248" y="2207103"/>
            <a:ext cx="802789" cy="650704"/>
          </a:xfrm>
          <a:prstGeom prst="rect">
            <a:avLst/>
          </a:prstGeom>
          <a:noFill/>
        </p:spPr>
        <p:txBody>
          <a:bodyPr wrap="square" lIns="69736" tIns="34868" rIns="69736" bIns="34868" rtlCol="0">
            <a:spAutoFit/>
          </a:bodyPr>
          <a:lstStyle/>
          <a:p>
            <a:pPr algn="r"/>
            <a:r>
              <a:rPr lang="en-GB" sz="754" dirty="0"/>
              <a:t>Sleutelvergrendeling toegang voordeur</a:t>
            </a:r>
          </a:p>
          <a:p>
            <a:pPr algn="r"/>
            <a:r>
              <a:rPr lang="en-GB" sz="754" dirty="0"/>
              <a:t/>
            </a:r>
            <a:br>
              <a:rPr lang="en-GB" sz="754" dirty="0"/>
            </a:br>
            <a:endParaRPr lang="en-GB" sz="754" dirty="0"/>
          </a:p>
        </p:txBody>
      </p:sp>
      <p:sp>
        <p:nvSpPr>
          <p:cNvPr id="42" name="TextBox 41"/>
          <p:cNvSpPr txBox="1"/>
          <p:nvPr/>
        </p:nvSpPr>
        <p:spPr>
          <a:xfrm>
            <a:off x="3531341" y="2258619"/>
            <a:ext cx="717753" cy="650704"/>
          </a:xfrm>
          <a:prstGeom prst="rect">
            <a:avLst/>
          </a:prstGeom>
          <a:noFill/>
        </p:spPr>
        <p:txBody>
          <a:bodyPr wrap="square" lIns="69736" tIns="34868" rIns="69736" bIns="34868" rtlCol="0">
            <a:spAutoFit/>
          </a:bodyPr>
          <a:lstStyle/>
          <a:p>
            <a:r>
              <a:rPr lang="en-GB" sz="754" dirty="0"/>
              <a:t>Geborsteld roestvrij staalbouw</a:t>
            </a:r>
          </a:p>
          <a:p>
            <a:r>
              <a:rPr lang="en-GB" sz="754" dirty="0"/>
              <a:t/>
            </a:r>
            <a:br>
              <a:rPr lang="en-GB" sz="754" dirty="0"/>
            </a:br>
            <a:endParaRPr lang="en-GB" sz="754" dirty="0"/>
          </a:p>
        </p:txBody>
      </p:sp>
      <p:sp>
        <p:nvSpPr>
          <p:cNvPr id="45" name="TextBox 44"/>
          <p:cNvSpPr txBox="1"/>
          <p:nvPr/>
        </p:nvSpPr>
        <p:spPr>
          <a:xfrm>
            <a:off x="3809851" y="3348819"/>
            <a:ext cx="717753" cy="418589"/>
          </a:xfrm>
          <a:prstGeom prst="rect">
            <a:avLst/>
          </a:prstGeom>
          <a:noFill/>
        </p:spPr>
        <p:txBody>
          <a:bodyPr wrap="square" lIns="69736" tIns="34868" rIns="69736" bIns="34868" rtlCol="0">
            <a:spAutoFit/>
          </a:bodyPr>
          <a:lstStyle/>
          <a:p>
            <a:r>
              <a:rPr lang="en-GB" sz="754" dirty="0"/>
              <a:t>Antenne</a:t>
            </a:r>
          </a:p>
          <a:p>
            <a:r>
              <a:rPr lang="en-GB" sz="754" dirty="0"/>
              <a:t/>
            </a:r>
            <a:br>
              <a:rPr lang="en-GB" sz="754" dirty="0"/>
            </a:br>
            <a:endParaRPr lang="en-GB" sz="754" dirty="0"/>
          </a:p>
        </p:txBody>
      </p:sp>
      <p:sp>
        <p:nvSpPr>
          <p:cNvPr id="48" name="TextBox 47"/>
          <p:cNvSpPr txBox="1"/>
          <p:nvPr/>
        </p:nvSpPr>
        <p:spPr>
          <a:xfrm>
            <a:off x="3833321" y="3772058"/>
            <a:ext cx="1046094" cy="302532"/>
          </a:xfrm>
          <a:prstGeom prst="rect">
            <a:avLst/>
          </a:prstGeom>
          <a:noFill/>
        </p:spPr>
        <p:txBody>
          <a:bodyPr wrap="square" lIns="69736" tIns="34868" rIns="69736" bIns="34868" rtlCol="0">
            <a:spAutoFit/>
          </a:bodyPr>
          <a:lstStyle/>
          <a:p>
            <a:r>
              <a:rPr lang="en-GB" sz="754" dirty="0"/>
              <a:t>Wandmontagebeugel</a:t>
            </a:r>
            <a:br>
              <a:rPr lang="en-GB" sz="754" dirty="0"/>
            </a:br>
            <a:endParaRPr lang="en-GB" sz="754" dirty="0"/>
          </a:p>
        </p:txBody>
      </p:sp>
      <p:sp>
        <p:nvSpPr>
          <p:cNvPr id="38" name="Rectangle 37"/>
          <p:cNvSpPr/>
          <p:nvPr/>
        </p:nvSpPr>
        <p:spPr>
          <a:xfrm>
            <a:off x="418263" y="4307127"/>
            <a:ext cx="1237055" cy="576902"/>
          </a:xfrm>
          <a:prstGeom prst="rect">
            <a:avLst/>
          </a:prstGeom>
        </p:spPr>
        <p:txBody>
          <a:bodyPr wrap="square" lIns="69736" tIns="34868" rIns="69736" bIns="34868">
            <a:spAutoFit/>
          </a:bodyPr>
          <a:lstStyle/>
          <a:p>
            <a:pPr algn="ctr"/>
            <a:r>
              <a:rPr lang="en-GB" sz="1097" b="1" dirty="0">
                <a:ea typeface="Calibri" pitchFamily="34" charset="0"/>
                <a:cs typeface="Times New Roman" pitchFamily="18" charset="0"/>
              </a:rPr>
              <a:t>MultiCOM-500</a:t>
            </a:r>
          </a:p>
          <a:p>
            <a:pPr algn="ctr"/>
            <a:r>
              <a:rPr lang="en-GB" sz="1097" b="1" dirty="0">
                <a:ea typeface="Calibri" pitchFamily="34" charset="0"/>
                <a:cs typeface="Times New Roman" pitchFamily="18" charset="0"/>
              </a:rPr>
              <a:t/>
            </a:r>
            <a:br>
              <a:rPr lang="en-GB" sz="1097" b="1" dirty="0">
                <a:ea typeface="Calibri" pitchFamily="34" charset="0"/>
                <a:cs typeface="Times New Roman" pitchFamily="18" charset="0"/>
              </a:rPr>
            </a:br>
            <a:endParaRPr lang="en-GB" sz="1097" b="1" dirty="0">
              <a:ea typeface="Calibri" pitchFamily="34" charset="0"/>
              <a:cs typeface="Times New Roman" pitchFamily="18" charset="0"/>
            </a:endParaRPr>
          </a:p>
        </p:txBody>
      </p:sp>
      <p:grpSp>
        <p:nvGrpSpPr>
          <p:cNvPr id="31" name="Group 30">
            <a:extLst>
              <a:ext uri="{FF2B5EF4-FFF2-40B4-BE49-F238E27FC236}">
                <a16:creationId xmlns="" xmlns:a16="http://schemas.microsoft.com/office/drawing/2014/main" id="{08D97AF3-BF58-42D2-80D8-197CBB35BFB0}"/>
              </a:ext>
            </a:extLst>
          </p:cNvPr>
          <p:cNvGrpSpPr/>
          <p:nvPr/>
        </p:nvGrpSpPr>
        <p:grpSpPr>
          <a:xfrm>
            <a:off x="433337" y="254810"/>
            <a:ext cx="4864341" cy="299372"/>
            <a:chOff x="433337" y="254810"/>
            <a:chExt cx="4864341" cy="299372"/>
          </a:xfrm>
        </p:grpSpPr>
        <p:pic>
          <p:nvPicPr>
            <p:cNvPr id="32" name="Picture 31">
              <a:extLst>
                <a:ext uri="{FF2B5EF4-FFF2-40B4-BE49-F238E27FC236}">
                  <a16:creationId xmlns="" xmlns:a16="http://schemas.microsoft.com/office/drawing/2014/main" id="{6E1C2914-322F-4417-A81C-56FECD2752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34" name="Straight Connector 33">
              <a:extLst>
                <a:ext uri="{FF2B5EF4-FFF2-40B4-BE49-F238E27FC236}">
                  <a16:creationId xmlns="" xmlns:a16="http://schemas.microsoft.com/office/drawing/2014/main" id="{92D5A313-EBE3-4DB5-A58F-A139524CB773}"/>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35" name="TextBox 34">
              <a:extLst>
                <a:ext uri="{FF2B5EF4-FFF2-40B4-BE49-F238E27FC236}">
                  <a16:creationId xmlns="" xmlns:a16="http://schemas.microsoft.com/office/drawing/2014/main" id="{24ADC5F8-1AE4-437D-A88E-E9C472B582A8}"/>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MULTICOM</a:t>
              </a:r>
            </a:p>
          </p:txBody>
        </p:sp>
      </p:grpSp>
      <p:graphicFrame>
        <p:nvGraphicFramePr>
          <p:cNvPr id="6" name="Table 5">
            <a:extLst>
              <a:ext uri="{FF2B5EF4-FFF2-40B4-BE49-F238E27FC236}">
                <a16:creationId xmlns="" xmlns:a16="http://schemas.microsoft.com/office/drawing/2014/main" id="{C06F5F11-3623-47D3-9C2A-0973EDA27785}"/>
              </a:ext>
            </a:extLst>
          </p:cNvPr>
          <p:cNvGraphicFramePr>
            <a:graphicFrameLocks noGrp="1"/>
          </p:cNvGraphicFramePr>
          <p:nvPr>
            <p:extLst>
              <p:ext uri="{D42A27DB-BD31-4B8C-83A1-F6EECF244321}">
                <p14:modId xmlns:p14="http://schemas.microsoft.com/office/powerpoint/2010/main" val="1786150461"/>
              </p:ext>
            </p:extLst>
          </p:nvPr>
        </p:nvGraphicFramePr>
        <p:xfrm>
          <a:off x="320205" y="4961438"/>
          <a:ext cx="4584435" cy="2105796"/>
        </p:xfrm>
        <a:graphic>
          <a:graphicData uri="http://schemas.openxmlformats.org/drawingml/2006/table">
            <a:tbl>
              <a:tblPr firstRow="1" bandRow="1">
                <a:tableStyleId>{5C22544A-7EE6-4342-B048-85BDC9FD1C3A}</a:tableStyleId>
              </a:tblPr>
              <a:tblGrid>
                <a:gridCol w="950381">
                  <a:extLst>
                    <a:ext uri="{9D8B030D-6E8A-4147-A177-3AD203B41FA5}">
                      <a16:colId xmlns="" xmlns:a16="http://schemas.microsoft.com/office/drawing/2014/main" val="4234886559"/>
                    </a:ext>
                  </a:extLst>
                </a:gridCol>
                <a:gridCol w="1315498">
                  <a:extLst>
                    <a:ext uri="{9D8B030D-6E8A-4147-A177-3AD203B41FA5}">
                      <a16:colId xmlns="" xmlns:a16="http://schemas.microsoft.com/office/drawing/2014/main" val="335449390"/>
                    </a:ext>
                  </a:extLst>
                </a:gridCol>
                <a:gridCol w="1368175">
                  <a:extLst>
                    <a:ext uri="{9D8B030D-6E8A-4147-A177-3AD203B41FA5}">
                      <a16:colId xmlns="" xmlns:a16="http://schemas.microsoft.com/office/drawing/2014/main" val="161385003"/>
                    </a:ext>
                  </a:extLst>
                </a:gridCol>
                <a:gridCol w="950381">
                  <a:extLst>
                    <a:ext uri="{9D8B030D-6E8A-4147-A177-3AD203B41FA5}">
                      <a16:colId xmlns="" xmlns:a16="http://schemas.microsoft.com/office/drawing/2014/main" val="1663730530"/>
                    </a:ext>
                  </a:extLst>
                </a:gridCol>
              </a:tblGrid>
              <a:tr h="200424">
                <a:tc gridSpan="4">
                  <a:txBody>
                    <a:bodyPr/>
                    <a:lstStyle/>
                    <a:p>
                      <a:pPr algn="ctr"/>
                      <a:r>
                        <a:rPr lang="en-GB" sz="800" b="0" dirty="0">
                          <a:solidFill>
                            <a:schemeClr val="tx1"/>
                          </a:solidFill>
                          <a:latin typeface="Century Gothic" panose="020B0502020202020204" pitchFamily="34" charset="0"/>
                        </a:rPr>
                        <a:t>Technische Details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760321685"/>
                  </a:ext>
                </a:extLst>
              </a:tr>
              <a:tr h="257160">
                <a:tc>
                  <a:txBody>
                    <a:bodyPr/>
                    <a:lstStyle/>
                    <a:p>
                      <a:pPr algn="l"/>
                      <a:r>
                        <a:rPr lang="en-GB" sz="700" b="1" dirty="0">
                          <a:solidFill>
                            <a:schemeClr val="tx1"/>
                          </a:solidFill>
                          <a:latin typeface="Century Gothic" panose="020B0502020202020204" pitchFamily="34" charset="0"/>
                          <a:cs typeface="Arial" panose="020B0604020202020204" pitchFamily="34" charset="0"/>
                        </a:rPr>
                        <a:t>Voeding</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700" b="0" dirty="0">
                          <a:solidFill>
                            <a:schemeClr val="tx1"/>
                          </a:solidFill>
                          <a:latin typeface="Century Gothic" panose="020B0502020202020204" pitchFamily="34" charset="0"/>
                          <a:cs typeface="Arial" panose="020B0604020202020204" pitchFamily="34" charset="0"/>
                        </a:rPr>
                        <a:t>12-24v dc (24dc adapter inbegrepen)</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700" b="1" dirty="0">
                          <a:solidFill>
                            <a:schemeClr val="tx1"/>
                          </a:solidFill>
                          <a:latin typeface="Century Gothic" panose="020B0502020202020204" pitchFamily="34" charset="0"/>
                          <a:cs typeface="Arial" panose="020B0604020202020204" pitchFamily="34" charset="0"/>
                        </a:rPr>
                        <a:t>GSM modem</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700" b="0" dirty="0">
                          <a:solidFill>
                            <a:schemeClr val="tx1"/>
                          </a:solidFill>
                          <a:latin typeface="Century Gothic" panose="020B0502020202020204" pitchFamily="34" charset="0"/>
                          <a:cs typeface="Arial" panose="020B0604020202020204" pitchFamily="34" charset="0"/>
                        </a:rPr>
                        <a:t>Quad</a:t>
                      </a:r>
                      <a:r>
                        <a:rPr lang="en-GB" sz="700" b="0" baseline="0" dirty="0">
                          <a:solidFill>
                            <a:schemeClr val="tx1"/>
                          </a:solidFill>
                          <a:latin typeface="Century Gothic" panose="020B0502020202020204" pitchFamily="34" charset="0"/>
                          <a:cs typeface="Arial" panose="020B0604020202020204" pitchFamily="34" charset="0"/>
                        </a:rPr>
                        <a:t> band 850/900/1800/1900 </a:t>
                      </a:r>
                      <a:endParaRPr lang="en-GB" sz="700" b="0" dirty="0">
                        <a:solidFill>
                          <a:schemeClr val="tx1"/>
                        </a:solidFill>
                        <a:latin typeface="Century Gothic" panose="020B0502020202020204" pitchFamily="34" charset="0"/>
                        <a:cs typeface="Arial" panose="020B0604020202020204" pitchFamily="34" charset="0"/>
                      </a:endParaRP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60303970"/>
                  </a:ext>
                </a:extLst>
              </a:tr>
              <a:tr h="257160">
                <a:tc>
                  <a:txBody>
                    <a:bodyPr/>
                    <a:lstStyle/>
                    <a:p>
                      <a:pPr algn="l"/>
                      <a:r>
                        <a:rPr lang="en-GB" sz="700" b="1" dirty="0">
                          <a:solidFill>
                            <a:schemeClr val="tx1"/>
                          </a:solidFill>
                          <a:latin typeface="Century Gothic" panose="020B0502020202020204" pitchFamily="34" charset="0"/>
                          <a:cs typeface="Arial" panose="020B0604020202020204" pitchFamily="34" charset="0"/>
                        </a:rPr>
                        <a:t>Stroomopname</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700" b="0" dirty="0">
                          <a:solidFill>
                            <a:schemeClr val="tx1"/>
                          </a:solidFill>
                          <a:latin typeface="Century Gothic" panose="020B0502020202020204" pitchFamily="34" charset="0"/>
                          <a:cs typeface="Arial" panose="020B0604020202020204" pitchFamily="34" charset="0"/>
                        </a:rPr>
                        <a:t>100mA standby, 1 amp nummers</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700" b="1" dirty="0">
                          <a:solidFill>
                            <a:schemeClr val="tx1"/>
                          </a:solidFill>
                          <a:latin typeface="Century Gothic" panose="020B0502020202020204" pitchFamily="34" charset="0"/>
                          <a:cs typeface="Arial" panose="020B0604020202020204" pitchFamily="34" charset="0"/>
                        </a:rPr>
                        <a:t>Modem goedkeuringen</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700" b="0" dirty="0">
                          <a:solidFill>
                            <a:schemeClr val="tx1"/>
                          </a:solidFill>
                          <a:latin typeface="Century Gothic" panose="020B0502020202020204" pitchFamily="34" charset="0"/>
                          <a:cs typeface="Arial" panose="020B0604020202020204" pitchFamily="34" charset="0"/>
                        </a:rPr>
                        <a:t>CE &amp;</a:t>
                      </a:r>
                      <a:r>
                        <a:rPr lang="en-GB" sz="700" b="0" baseline="0" dirty="0">
                          <a:solidFill>
                            <a:schemeClr val="tx1"/>
                          </a:solidFill>
                          <a:latin typeface="Century Gothic" panose="020B0502020202020204" pitchFamily="34" charset="0"/>
                          <a:cs typeface="Arial" panose="020B0604020202020204" pitchFamily="34" charset="0"/>
                        </a:rPr>
                        <a:t> FCC</a:t>
                      </a:r>
                      <a:endParaRPr lang="en-GB" sz="700" b="0" dirty="0">
                        <a:solidFill>
                          <a:schemeClr val="tx1"/>
                        </a:solidFill>
                        <a:latin typeface="Century Gothic" panose="020B0502020202020204" pitchFamily="34" charset="0"/>
                        <a:cs typeface="Arial" panose="020B0604020202020204" pitchFamily="34" charset="0"/>
                      </a:endParaRP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697620680"/>
                  </a:ext>
                </a:extLst>
              </a:tr>
              <a:tr h="257160">
                <a:tc>
                  <a:txBody>
                    <a:bodyPr/>
                    <a:lstStyle/>
                    <a:p>
                      <a:pPr algn="l"/>
                      <a:r>
                        <a:rPr lang="en-GB" sz="700" b="1" dirty="0">
                          <a:solidFill>
                            <a:schemeClr val="tx1"/>
                          </a:solidFill>
                          <a:latin typeface="Century Gothic" panose="020B0502020202020204" pitchFamily="34" charset="0"/>
                          <a:cs typeface="Arial" panose="020B0604020202020204" pitchFamily="34" charset="0"/>
                        </a:rPr>
                        <a:t>Relaisuitgangen</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700" b="0" dirty="0">
                          <a:solidFill>
                            <a:schemeClr val="tx1"/>
                          </a:solidFill>
                          <a:latin typeface="Century Gothic" panose="020B0502020202020204" pitchFamily="34" charset="0"/>
                          <a:cs typeface="Arial" panose="020B0604020202020204" pitchFamily="34" charset="0"/>
                        </a:rPr>
                        <a:t>2</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700" b="1" dirty="0">
                          <a:solidFill>
                            <a:schemeClr val="tx1"/>
                          </a:solidFill>
                          <a:latin typeface="Century Gothic" panose="020B0502020202020204" pitchFamily="34" charset="0"/>
                          <a:cs typeface="Arial" panose="020B0604020202020204" pitchFamily="34" charset="0"/>
                        </a:rPr>
                        <a:t>Programmering methode</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700" b="0" dirty="0">
                          <a:solidFill>
                            <a:schemeClr val="tx1"/>
                          </a:solidFill>
                          <a:latin typeface="Century Gothic" panose="020B0502020202020204" pitchFamily="34" charset="0"/>
                          <a:cs typeface="Arial" panose="020B0604020202020204" pitchFamily="34" charset="0"/>
                        </a:rPr>
                        <a:t>SMS &amp; met toetsenbord op scherm</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350292969"/>
                  </a:ext>
                </a:extLst>
              </a:tr>
              <a:tr h="159636">
                <a:tc>
                  <a:txBody>
                    <a:bodyPr/>
                    <a:lstStyle/>
                    <a:p>
                      <a:pPr algn="l"/>
                      <a:r>
                        <a:rPr lang="en-GB" sz="700" b="1" dirty="0">
                          <a:solidFill>
                            <a:schemeClr val="tx1"/>
                          </a:solidFill>
                          <a:latin typeface="Century Gothic" panose="020B0502020202020204" pitchFamily="34" charset="0"/>
                          <a:cs typeface="Arial" panose="020B0604020202020204" pitchFamily="34" charset="0"/>
                        </a:rPr>
                        <a:t>Relay-type</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700" b="0" dirty="0">
                          <a:solidFill>
                            <a:schemeClr val="tx1"/>
                          </a:solidFill>
                          <a:latin typeface="Century Gothic" panose="020B0502020202020204" pitchFamily="34" charset="0"/>
                          <a:cs typeface="Arial" panose="020B0604020202020204" pitchFamily="34" charset="0"/>
                        </a:rPr>
                        <a:t>N/O &amp; N/C contacts</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700" b="1" dirty="0">
                          <a:solidFill>
                            <a:schemeClr val="tx1"/>
                          </a:solidFill>
                          <a:latin typeface="Century Gothic" panose="020B0502020202020204" pitchFamily="34" charset="0"/>
                          <a:cs typeface="Arial" panose="020B0604020202020204" pitchFamily="34" charset="0"/>
                        </a:rPr>
                        <a:t>Beller-ID</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700" b="0" baseline="0" dirty="0">
                          <a:solidFill>
                            <a:schemeClr val="tx1"/>
                          </a:solidFill>
                          <a:latin typeface="Century Gothic" panose="020B0502020202020204" pitchFamily="34" charset="0"/>
                          <a:cs typeface="Arial" panose="020B0604020202020204" pitchFamily="34" charset="0"/>
                        </a:rPr>
                        <a:t>Ja</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077194941"/>
                  </a:ext>
                </a:extLst>
              </a:tr>
              <a:tr h="257160">
                <a:tc>
                  <a:txBody>
                    <a:bodyPr/>
                    <a:lstStyle/>
                    <a:p>
                      <a:pPr algn="l"/>
                      <a:r>
                        <a:rPr lang="en-GB" sz="700" b="1" dirty="0">
                          <a:solidFill>
                            <a:schemeClr val="tx1"/>
                          </a:solidFill>
                          <a:latin typeface="Century Gothic" panose="020B0502020202020204" pitchFamily="34" charset="0"/>
                          <a:cs typeface="Arial" panose="020B0604020202020204" pitchFamily="34" charset="0"/>
                        </a:rPr>
                        <a:t>Relais tijd</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700" b="0" dirty="0">
                          <a:solidFill>
                            <a:schemeClr val="tx1"/>
                          </a:solidFill>
                          <a:latin typeface="Century Gothic" panose="020B0502020202020204" pitchFamily="34" charset="0"/>
                          <a:cs typeface="Arial" panose="020B0604020202020204" pitchFamily="34" charset="0"/>
                        </a:rPr>
                        <a:t>Regelbaar 1-9999 seconden volgt bij</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700" b="1" dirty="0">
                          <a:solidFill>
                            <a:schemeClr val="tx1"/>
                          </a:solidFill>
                          <a:latin typeface="Century Gothic" panose="020B0502020202020204" pitchFamily="34" charset="0"/>
                          <a:cs typeface="Arial" panose="020B0604020202020204" pitchFamily="34" charset="0"/>
                        </a:rPr>
                        <a:t>Relais controle</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700" b="0" dirty="0">
                          <a:solidFill>
                            <a:schemeClr val="tx1"/>
                          </a:solidFill>
                          <a:latin typeface="Century Gothic" panose="020B0502020202020204" pitchFamily="34" charset="0"/>
                          <a:cs typeface="Arial" panose="020B0604020202020204" pitchFamily="34" charset="0"/>
                        </a:rPr>
                        <a:t>Per telefoon</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48382895"/>
                  </a:ext>
                </a:extLst>
              </a:tr>
              <a:tr h="156948">
                <a:tc>
                  <a:txBody>
                    <a:bodyPr/>
                    <a:lstStyle/>
                    <a:p>
                      <a:pPr algn="l"/>
                      <a:r>
                        <a:rPr lang="en-GB" sz="700" b="1" dirty="0">
                          <a:solidFill>
                            <a:schemeClr val="tx1"/>
                          </a:solidFill>
                          <a:latin typeface="Century Gothic" panose="020B0502020202020204" pitchFamily="34" charset="0"/>
                          <a:cs typeface="Arial" panose="020B0604020202020204" pitchFamily="34" charset="0"/>
                        </a:rPr>
                        <a:t>Relay belasting</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700" b="0" dirty="0">
                          <a:solidFill>
                            <a:schemeClr val="tx1"/>
                          </a:solidFill>
                          <a:latin typeface="Century Gothic" panose="020B0502020202020204" pitchFamily="34" charset="0"/>
                          <a:cs typeface="Arial" panose="020B0604020202020204" pitchFamily="34" charset="0"/>
                        </a:rPr>
                        <a:t>2A 24v AC max</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700" b="1" dirty="0">
                          <a:solidFill>
                            <a:schemeClr val="tx1"/>
                          </a:solidFill>
                          <a:latin typeface="Century Gothic" panose="020B0502020202020204" pitchFamily="34" charset="0"/>
                          <a:cs typeface="Arial" panose="020B0604020202020204" pitchFamily="34" charset="0"/>
                        </a:rPr>
                        <a:t>Toetsenblok codes</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700" b="0" dirty="0">
                          <a:solidFill>
                            <a:schemeClr val="tx1"/>
                          </a:solidFill>
                          <a:latin typeface="Century Gothic" panose="020B0502020202020204" pitchFamily="34" charset="0"/>
                          <a:cs typeface="Arial" panose="020B0604020202020204" pitchFamily="34" charset="0"/>
                        </a:rPr>
                        <a:t>1</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1171590"/>
                  </a:ext>
                </a:extLst>
              </a:tr>
              <a:tr h="275583">
                <a:tc>
                  <a:txBody>
                    <a:bodyPr/>
                    <a:lstStyle/>
                    <a:p>
                      <a:pPr algn="l"/>
                      <a:r>
                        <a:rPr lang="en-GB" sz="700" b="1" dirty="0">
                          <a:solidFill>
                            <a:schemeClr val="tx1"/>
                          </a:solidFill>
                          <a:latin typeface="Century Gothic" panose="020B0502020202020204" pitchFamily="34" charset="0"/>
                          <a:cs typeface="Arial" panose="020B0604020202020204" pitchFamily="34" charset="0"/>
                        </a:rPr>
                        <a:t>IP-classificatie</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700" b="0" dirty="0">
                          <a:solidFill>
                            <a:schemeClr val="tx1"/>
                          </a:solidFill>
                          <a:latin typeface="Century Gothic" panose="020B0502020202020204" pitchFamily="34" charset="0"/>
                          <a:cs typeface="Arial" panose="020B0604020202020204" pitchFamily="34" charset="0"/>
                        </a:rPr>
                        <a:t>IP55</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53190333"/>
                  </a:ext>
                </a:extLst>
              </a:tr>
            </a:tbl>
          </a:graphicData>
        </a:graphic>
      </p:graphicFrame>
      <p:cxnSp>
        <p:nvCxnSpPr>
          <p:cNvPr id="40" name="Straight Connector 39">
            <a:extLst>
              <a:ext uri="{FF2B5EF4-FFF2-40B4-BE49-F238E27FC236}">
                <a16:creationId xmlns="" xmlns:a16="http://schemas.microsoft.com/office/drawing/2014/main" id="{9520BC85-2CDC-4C53-AB1A-4F869FC98EC1}"/>
              </a:ext>
            </a:extLst>
          </p:cNvPr>
          <p:cNvCxnSpPr/>
          <p:nvPr/>
        </p:nvCxnSpPr>
        <p:spPr>
          <a:xfrm>
            <a:off x="418263" y="4412354"/>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 xmlns:a16="http://schemas.microsoft.com/office/drawing/2014/main" id="{939E87FB-6CB9-40D2-91FD-0A3BDF39B22F}"/>
              </a:ext>
            </a:extLst>
          </p:cNvPr>
          <p:cNvCxnSpPr>
            <a:cxnSpLocks/>
          </p:cNvCxnSpPr>
          <p:nvPr/>
        </p:nvCxnSpPr>
        <p:spPr>
          <a:xfrm>
            <a:off x="3574152" y="3870894"/>
            <a:ext cx="262993"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 xmlns:a16="http://schemas.microsoft.com/office/drawing/2014/main" id="{200ED7FF-8783-431D-9EF2-311F2BA97244}"/>
              </a:ext>
            </a:extLst>
          </p:cNvPr>
          <p:cNvCxnSpPr>
            <a:cxnSpLocks/>
          </p:cNvCxnSpPr>
          <p:nvPr/>
        </p:nvCxnSpPr>
        <p:spPr>
          <a:xfrm>
            <a:off x="3574153" y="3448579"/>
            <a:ext cx="262993"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 xmlns:a16="http://schemas.microsoft.com/office/drawing/2014/main" id="{9F3A15AC-59B6-4ED1-ACEE-540CD184BDF7}"/>
              </a:ext>
            </a:extLst>
          </p:cNvPr>
          <p:cNvCxnSpPr>
            <a:cxnSpLocks/>
          </p:cNvCxnSpPr>
          <p:nvPr/>
        </p:nvCxnSpPr>
        <p:spPr>
          <a:xfrm>
            <a:off x="2982614" y="2418109"/>
            <a:ext cx="51334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 xmlns:a16="http://schemas.microsoft.com/office/drawing/2014/main" id="{C831007A-B645-46EA-BAD4-788B59C6AC7B}"/>
              </a:ext>
            </a:extLst>
          </p:cNvPr>
          <p:cNvCxnSpPr>
            <a:cxnSpLocks/>
          </p:cNvCxnSpPr>
          <p:nvPr/>
        </p:nvCxnSpPr>
        <p:spPr>
          <a:xfrm>
            <a:off x="1041138" y="2413478"/>
            <a:ext cx="95016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 xmlns:a16="http://schemas.microsoft.com/office/drawing/2014/main" id="{395FD55C-3086-458F-898C-A8BEA2825CE4}"/>
              </a:ext>
            </a:extLst>
          </p:cNvPr>
          <p:cNvCxnSpPr>
            <a:cxnSpLocks/>
          </p:cNvCxnSpPr>
          <p:nvPr/>
        </p:nvCxnSpPr>
        <p:spPr>
          <a:xfrm>
            <a:off x="1088271" y="2809192"/>
            <a:ext cx="81626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 xmlns:a16="http://schemas.microsoft.com/office/drawing/2014/main" id="{8F39C130-06C1-45CD-AACD-220CEAD0079A}"/>
              </a:ext>
            </a:extLst>
          </p:cNvPr>
          <p:cNvCxnSpPr>
            <a:cxnSpLocks/>
          </p:cNvCxnSpPr>
          <p:nvPr/>
        </p:nvCxnSpPr>
        <p:spPr>
          <a:xfrm>
            <a:off x="1228627" y="3274493"/>
            <a:ext cx="57518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 xmlns:a16="http://schemas.microsoft.com/office/drawing/2014/main" id="{FA178E0A-9BFB-4425-AFF9-3646332EFB98}"/>
              </a:ext>
            </a:extLst>
          </p:cNvPr>
          <p:cNvCxnSpPr>
            <a:cxnSpLocks/>
          </p:cNvCxnSpPr>
          <p:nvPr/>
        </p:nvCxnSpPr>
        <p:spPr>
          <a:xfrm>
            <a:off x="1001527" y="3983300"/>
            <a:ext cx="95016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 xmlns:a16="http://schemas.microsoft.com/office/drawing/2014/main" id="{9001C06B-A310-4418-AE2E-782E2735185E}"/>
              </a:ext>
            </a:extLst>
          </p:cNvPr>
          <p:cNvCxnSpPr>
            <a:cxnSpLocks/>
          </p:cNvCxnSpPr>
          <p:nvPr/>
        </p:nvCxnSpPr>
        <p:spPr>
          <a:xfrm>
            <a:off x="3017212" y="1913244"/>
            <a:ext cx="431211"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41" name="Group 40">
            <a:extLst>
              <a:ext uri="{FF2B5EF4-FFF2-40B4-BE49-F238E27FC236}">
                <a16:creationId xmlns="" xmlns:a16="http://schemas.microsoft.com/office/drawing/2014/main" id="{55E448DA-BF15-40DD-BEB1-DF9BA2B008A6}"/>
              </a:ext>
            </a:extLst>
          </p:cNvPr>
          <p:cNvGrpSpPr/>
          <p:nvPr/>
        </p:nvGrpSpPr>
        <p:grpSpPr>
          <a:xfrm>
            <a:off x="-146132" y="7209698"/>
            <a:ext cx="5041982" cy="233315"/>
            <a:chOff x="-146132" y="7235825"/>
            <a:chExt cx="5041982" cy="233315"/>
          </a:xfrm>
        </p:grpSpPr>
        <p:cxnSp>
          <p:nvCxnSpPr>
            <p:cNvPr id="43" name="Straight Connector 42">
              <a:extLst>
                <a:ext uri="{FF2B5EF4-FFF2-40B4-BE49-F238E27FC236}">
                  <a16:creationId xmlns="" xmlns:a16="http://schemas.microsoft.com/office/drawing/2014/main" id="{9956A258-5293-4CDA-82C5-34C003003CB3}"/>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46" name="TextBox 45">
              <a:extLst>
                <a:ext uri="{FF2B5EF4-FFF2-40B4-BE49-F238E27FC236}">
                  <a16:creationId xmlns="" xmlns:a16="http://schemas.microsoft.com/office/drawing/2014/main" id="{39D8E0B6-5D82-47E3-BB70-82217E24E613}"/>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34</a:t>
              </a:r>
            </a:p>
          </p:txBody>
        </p:sp>
      </p:grpSp>
    </p:spTree>
    <p:extLst>
      <p:ext uri="{BB962C8B-B14F-4D97-AF65-F5344CB8AC3E}">
        <p14:creationId xmlns:p14="http://schemas.microsoft.com/office/powerpoint/2010/main" val="21052742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rotWithShape="1">
          <a:blip r:embed="rId3" cstate="print">
            <a:biLevel thresh="75000"/>
            <a:extLst>
              <a:ext uri="{28A0092B-C50C-407E-A947-70E740481C1C}">
                <a14:useLocalDpi xmlns:a14="http://schemas.microsoft.com/office/drawing/2010/main" val="0"/>
              </a:ext>
            </a:extLst>
          </a:blip>
          <a:srcRect l="22600" t="20565" r="27571" b="25166"/>
          <a:stretch/>
        </p:blipFill>
        <p:spPr bwMode="auto">
          <a:xfrm>
            <a:off x="2718250" y="3530253"/>
            <a:ext cx="1962173" cy="1010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cstate="print">
            <a:biLevel thresh="75000"/>
            <a:extLst>
              <a:ext uri="{28A0092B-C50C-407E-A947-70E740481C1C}">
                <a14:useLocalDpi xmlns:a14="http://schemas.microsoft.com/office/drawing/2010/main" val="0"/>
              </a:ext>
            </a:extLst>
          </a:blip>
          <a:srcRect l="11315" t="19548" r="1354" b="27282"/>
          <a:stretch/>
        </p:blipFill>
        <p:spPr bwMode="auto">
          <a:xfrm>
            <a:off x="2622245" y="1514291"/>
            <a:ext cx="2297122" cy="66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37838" t="2604" r="26259"/>
          <a:stretch/>
        </p:blipFill>
        <p:spPr>
          <a:xfrm>
            <a:off x="1470689" y="5744811"/>
            <a:ext cx="501982" cy="907982"/>
          </a:xfrm>
          <a:prstGeom prst="rect">
            <a:avLst/>
          </a:prstGeom>
        </p:spPr>
      </p:pic>
      <p:graphicFrame>
        <p:nvGraphicFramePr>
          <p:cNvPr id="28" name="Object 27"/>
          <p:cNvGraphicFramePr>
            <a:graphicFrameLocks noChangeAspect="1"/>
          </p:cNvGraphicFramePr>
          <p:nvPr>
            <p:extLst>
              <p:ext uri="{D42A27DB-BD31-4B8C-83A1-F6EECF244321}">
                <p14:modId xmlns:p14="http://schemas.microsoft.com/office/powerpoint/2010/main" val="1283303937"/>
              </p:ext>
            </p:extLst>
          </p:nvPr>
        </p:nvGraphicFramePr>
        <p:xfrm>
          <a:off x="184988" y="5976840"/>
          <a:ext cx="6770555" cy="10882"/>
        </p:xfrm>
        <a:graphic>
          <a:graphicData uri="http://schemas.openxmlformats.org/presentationml/2006/ole">
            <mc:AlternateContent xmlns:mc="http://schemas.openxmlformats.org/markup-compatibility/2006">
              <mc:Choice xmlns:v="urn:schemas-microsoft-com:vml" Requires="v">
                <p:oleObj spid="_x0000_s4498" r:id="rId6" imgW="10172880" imgH="5010120" progId="">
                  <p:embed/>
                </p:oleObj>
              </mc:Choice>
              <mc:Fallback>
                <p:oleObj r:id="rId6" imgW="10172880" imgH="5010120" progId="">
                  <p:embed/>
                  <p:pic>
                    <p:nvPicPr>
                      <p:cNvPr id="0" name="Picture 39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988" y="5976840"/>
                        <a:ext cx="6770555" cy="108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Picture 2"/>
          <p:cNvPicPr>
            <a:picLocks noChangeAspect="1"/>
          </p:cNvPicPr>
          <p:nvPr/>
        </p:nvPicPr>
        <p:blipFill>
          <a:blip r:embed="rId8">
            <a:biLevel thresh="75000"/>
          </a:blip>
          <a:stretch>
            <a:fillRect/>
          </a:stretch>
        </p:blipFill>
        <p:spPr>
          <a:xfrm>
            <a:off x="2822618" y="5711450"/>
            <a:ext cx="1791927" cy="932461"/>
          </a:xfrm>
          <a:prstGeom prst="rect">
            <a:avLst/>
          </a:prstGeom>
        </p:spPr>
      </p:pic>
      <p:pic>
        <p:nvPicPr>
          <p:cNvPr id="5" name="Picture 4"/>
          <p:cNvPicPr>
            <a:picLocks noChangeAspect="1"/>
          </p:cNvPicPr>
          <p:nvPr/>
        </p:nvPicPr>
        <p:blipFill rotWithShape="1">
          <a:blip r:embed="rId9" cstate="print">
            <a:extLst>
              <a:ext uri="{28A0092B-C50C-407E-A947-70E740481C1C}">
                <a14:useLocalDpi xmlns:a14="http://schemas.microsoft.com/office/drawing/2010/main" val="0"/>
              </a:ext>
            </a:extLst>
          </a:blip>
          <a:srcRect l="35818" t="10487" r="28614" b="3874"/>
          <a:stretch/>
        </p:blipFill>
        <p:spPr>
          <a:xfrm>
            <a:off x="1357966" y="3363938"/>
            <a:ext cx="644391" cy="1034384"/>
          </a:xfrm>
          <a:prstGeom prst="rect">
            <a:avLst/>
          </a:prstGeom>
        </p:spPr>
      </p:pic>
      <p:pic>
        <p:nvPicPr>
          <p:cNvPr id="7" name="Picture 6">
            <a:extLst>
              <a:ext uri="{FF2B5EF4-FFF2-40B4-BE49-F238E27FC236}">
                <a16:creationId xmlns="" xmlns:a16="http://schemas.microsoft.com/office/drawing/2014/main" id="{4BA746E3-0C38-4FA6-9E83-54311AC5847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1000"/>
          <a:stretch/>
        </p:blipFill>
        <p:spPr>
          <a:xfrm>
            <a:off x="1150318" y="1428452"/>
            <a:ext cx="1142725" cy="793058"/>
          </a:xfrm>
          <a:prstGeom prst="rect">
            <a:avLst/>
          </a:prstGeom>
        </p:spPr>
      </p:pic>
      <p:pic>
        <p:nvPicPr>
          <p:cNvPr id="30" name="Picture 29">
            <a:extLst>
              <a:ext uri="{FF2B5EF4-FFF2-40B4-BE49-F238E27FC236}">
                <a16:creationId xmlns="" xmlns:a16="http://schemas.microsoft.com/office/drawing/2014/main" id="{22DE676A-4506-4208-B1C9-B65D2EF268C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87213" y="3528687"/>
            <a:ext cx="524430" cy="952714"/>
          </a:xfrm>
          <a:prstGeom prst="rect">
            <a:avLst/>
          </a:prstGeom>
        </p:spPr>
      </p:pic>
      <p:sp>
        <p:nvSpPr>
          <p:cNvPr id="68" name="TextBox 67">
            <a:extLst>
              <a:ext uri="{FF2B5EF4-FFF2-40B4-BE49-F238E27FC236}">
                <a16:creationId xmlns="" xmlns:a16="http://schemas.microsoft.com/office/drawing/2014/main" id="{C944CD64-608E-4397-9DC2-49656DE50E63}"/>
              </a:ext>
            </a:extLst>
          </p:cNvPr>
          <p:cNvSpPr txBox="1"/>
          <p:nvPr/>
        </p:nvSpPr>
        <p:spPr>
          <a:xfrm>
            <a:off x="810743" y="2302853"/>
            <a:ext cx="3706159" cy="338554"/>
          </a:xfrm>
          <a:prstGeom prst="rect">
            <a:avLst/>
          </a:prstGeom>
          <a:noFill/>
        </p:spPr>
        <p:txBody>
          <a:bodyPr wrap="square" rtlCol="0">
            <a:spAutoFit/>
          </a:bodyPr>
          <a:lstStyle/>
          <a:p>
            <a:r>
              <a:rPr lang="nl-NL" sz="800" dirty="0">
                <a:latin typeface="Century Gothic" panose="020B0502020202020204" pitchFamily="34" charset="0"/>
              </a:rPr>
              <a:t>Voetstuk "mountable" versie met industrie standaard 3 "x 3" montage gat regeling.</a:t>
            </a:r>
            <a:endParaRPr lang="en-GB" sz="800" dirty="0">
              <a:latin typeface="Century Gothic" panose="020B0502020202020204" pitchFamily="34" charset="0"/>
            </a:endParaRPr>
          </a:p>
        </p:txBody>
      </p:sp>
      <p:sp>
        <p:nvSpPr>
          <p:cNvPr id="69" name="TextBox 68">
            <a:extLst>
              <a:ext uri="{FF2B5EF4-FFF2-40B4-BE49-F238E27FC236}">
                <a16:creationId xmlns="" xmlns:a16="http://schemas.microsoft.com/office/drawing/2014/main" id="{26A3CB6C-3B7A-4273-986B-E66E4C47C405}"/>
              </a:ext>
            </a:extLst>
          </p:cNvPr>
          <p:cNvSpPr txBox="1"/>
          <p:nvPr/>
        </p:nvSpPr>
        <p:spPr>
          <a:xfrm>
            <a:off x="865172" y="4500024"/>
            <a:ext cx="3706158" cy="707886"/>
          </a:xfrm>
          <a:prstGeom prst="rect">
            <a:avLst/>
          </a:prstGeom>
          <a:noFill/>
        </p:spPr>
        <p:txBody>
          <a:bodyPr wrap="square" rtlCol="0">
            <a:spAutoFit/>
          </a:bodyPr>
          <a:lstStyle/>
          <a:p>
            <a:r>
              <a:rPr lang="nl-NL" sz="800" dirty="0">
                <a:latin typeface="Century Gothic" panose="020B0502020202020204" pitchFamily="34" charset="0"/>
              </a:rPr>
              <a:t>Super hoog volume model met 4 watt luidspreker, ideaal voor parkeerplaats belemmeringen en industriële ingangen.</a:t>
            </a:r>
          </a:p>
          <a:p>
            <a:r>
              <a:rPr lang="nl-NL" sz="800" dirty="0">
                <a:latin typeface="Century Gothic" panose="020B0502020202020204" pitchFamily="34" charset="0"/>
              </a:rPr>
              <a:t>Muur gemonteerde versie voor reguliere bouw deur toegang of gedeelde poort ingangen.</a:t>
            </a:r>
          </a:p>
          <a:p>
            <a:r>
              <a:rPr lang="nl-NL" sz="800" dirty="0">
                <a:latin typeface="Century Gothic" panose="020B0502020202020204" pitchFamily="34" charset="0"/>
              </a:rPr>
              <a:t>BS316 Marine grade roestvrij staal regen en zon kap.</a:t>
            </a:r>
          </a:p>
        </p:txBody>
      </p:sp>
      <p:sp>
        <p:nvSpPr>
          <p:cNvPr id="70" name="TextBox 69">
            <a:extLst>
              <a:ext uri="{FF2B5EF4-FFF2-40B4-BE49-F238E27FC236}">
                <a16:creationId xmlns="" xmlns:a16="http://schemas.microsoft.com/office/drawing/2014/main" id="{4FB4C5CC-F45D-4348-B4E5-E767A534BD18}"/>
              </a:ext>
            </a:extLst>
          </p:cNvPr>
          <p:cNvSpPr txBox="1"/>
          <p:nvPr/>
        </p:nvSpPr>
        <p:spPr>
          <a:xfrm>
            <a:off x="1073600" y="827455"/>
            <a:ext cx="3101523" cy="369332"/>
          </a:xfrm>
          <a:prstGeom prst="rect">
            <a:avLst/>
          </a:prstGeom>
          <a:noFill/>
        </p:spPr>
        <p:txBody>
          <a:bodyPr wrap="square" rtlCol="0">
            <a:spAutoFit/>
          </a:bodyPr>
          <a:lstStyle/>
          <a:p>
            <a:r>
              <a:rPr lang="pt-BR" sz="900" b="1" dirty="0">
                <a:latin typeface="Century Gothic" panose="020B0502020202020204" pitchFamily="34" charset="0"/>
              </a:rPr>
              <a:t>Multicom-500is/3GA (US/Canada)</a:t>
            </a:r>
          </a:p>
          <a:p>
            <a:r>
              <a:rPr lang="pt-BR" sz="900" b="1" dirty="0">
                <a:latin typeface="Century Gothic" panose="020B0502020202020204" pitchFamily="34" charset="0"/>
              </a:rPr>
              <a:t>Multicom-500is/3GE (EU)</a:t>
            </a:r>
          </a:p>
        </p:txBody>
      </p:sp>
      <p:sp>
        <p:nvSpPr>
          <p:cNvPr id="73" name="TextBox 72">
            <a:extLst>
              <a:ext uri="{FF2B5EF4-FFF2-40B4-BE49-F238E27FC236}">
                <a16:creationId xmlns="" xmlns:a16="http://schemas.microsoft.com/office/drawing/2014/main" id="{2B2F7902-A8FF-4FEF-91BD-0052EB8EB119}"/>
              </a:ext>
            </a:extLst>
          </p:cNvPr>
          <p:cNvSpPr txBox="1"/>
          <p:nvPr/>
        </p:nvSpPr>
        <p:spPr>
          <a:xfrm>
            <a:off x="1073599" y="2923375"/>
            <a:ext cx="2276321" cy="369332"/>
          </a:xfrm>
          <a:prstGeom prst="rect">
            <a:avLst/>
          </a:prstGeom>
          <a:noFill/>
        </p:spPr>
        <p:txBody>
          <a:bodyPr wrap="square" rtlCol="0">
            <a:spAutoFit/>
          </a:bodyPr>
          <a:lstStyle/>
          <a:p>
            <a:r>
              <a:rPr lang="pt-BR" sz="900" b="1" dirty="0">
                <a:latin typeface="Century Gothic" panose="020B0502020202020204" pitchFamily="34" charset="0"/>
              </a:rPr>
              <a:t>Multicom-500HS/3GA (US/Canada)</a:t>
            </a:r>
          </a:p>
          <a:p>
            <a:r>
              <a:rPr lang="pt-BR" sz="900" b="1" dirty="0">
                <a:latin typeface="Century Gothic" panose="020B0502020202020204" pitchFamily="34" charset="0"/>
              </a:rPr>
              <a:t>Multicom-500HS/3GE (EU)</a:t>
            </a:r>
          </a:p>
        </p:txBody>
      </p:sp>
      <p:grpSp>
        <p:nvGrpSpPr>
          <p:cNvPr id="80" name="Group 79">
            <a:extLst>
              <a:ext uri="{FF2B5EF4-FFF2-40B4-BE49-F238E27FC236}">
                <a16:creationId xmlns="" xmlns:a16="http://schemas.microsoft.com/office/drawing/2014/main" id="{39A890D3-49B7-4253-8666-8EF43C2C6E9C}"/>
              </a:ext>
            </a:extLst>
          </p:cNvPr>
          <p:cNvGrpSpPr/>
          <p:nvPr/>
        </p:nvGrpSpPr>
        <p:grpSpPr>
          <a:xfrm>
            <a:off x="433337" y="254810"/>
            <a:ext cx="4864341" cy="299372"/>
            <a:chOff x="433337" y="254810"/>
            <a:chExt cx="4864341" cy="299372"/>
          </a:xfrm>
        </p:grpSpPr>
        <p:pic>
          <p:nvPicPr>
            <p:cNvPr id="81" name="Picture 80">
              <a:extLst>
                <a:ext uri="{FF2B5EF4-FFF2-40B4-BE49-F238E27FC236}">
                  <a16:creationId xmlns="" xmlns:a16="http://schemas.microsoft.com/office/drawing/2014/main" id="{7D6AD4D5-200E-4183-B4C0-D2A25D97B51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82" name="Straight Connector 81">
              <a:extLst>
                <a:ext uri="{FF2B5EF4-FFF2-40B4-BE49-F238E27FC236}">
                  <a16:creationId xmlns="" xmlns:a16="http://schemas.microsoft.com/office/drawing/2014/main" id="{E1D8B360-56F8-46FA-AD00-2E1B936ABCD1}"/>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83" name="TextBox 82">
              <a:extLst>
                <a:ext uri="{FF2B5EF4-FFF2-40B4-BE49-F238E27FC236}">
                  <a16:creationId xmlns="" xmlns:a16="http://schemas.microsoft.com/office/drawing/2014/main" id="{867C2D03-08FF-4D6B-A523-C90F6DC0C4B2}"/>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MULTICOM</a:t>
              </a:r>
            </a:p>
          </p:txBody>
        </p:sp>
      </p:grpSp>
      <p:cxnSp>
        <p:nvCxnSpPr>
          <p:cNvPr id="89" name="Straight Connector 88">
            <a:extLst>
              <a:ext uri="{FF2B5EF4-FFF2-40B4-BE49-F238E27FC236}">
                <a16:creationId xmlns="" xmlns:a16="http://schemas.microsoft.com/office/drawing/2014/main" id="{657B9376-1ED5-4C26-B586-B4F3707AF994}"/>
              </a:ext>
            </a:extLst>
          </p:cNvPr>
          <p:cNvCxnSpPr>
            <a:cxnSpLocks/>
          </p:cNvCxnSpPr>
          <p:nvPr/>
        </p:nvCxnSpPr>
        <p:spPr>
          <a:xfrm flipH="1">
            <a:off x="810743" y="2827184"/>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91" name="Straight Connector 90">
            <a:extLst>
              <a:ext uri="{FF2B5EF4-FFF2-40B4-BE49-F238E27FC236}">
                <a16:creationId xmlns="" xmlns:a16="http://schemas.microsoft.com/office/drawing/2014/main" id="{74C3EBFC-EA1C-4FE6-9A78-1A4A9E68529D}"/>
              </a:ext>
            </a:extLst>
          </p:cNvPr>
          <p:cNvCxnSpPr>
            <a:cxnSpLocks/>
          </p:cNvCxnSpPr>
          <p:nvPr/>
        </p:nvCxnSpPr>
        <p:spPr>
          <a:xfrm>
            <a:off x="2663825" y="3458131"/>
            <a:ext cx="0" cy="1082324"/>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92" name="Straight Connector 91">
            <a:extLst>
              <a:ext uri="{FF2B5EF4-FFF2-40B4-BE49-F238E27FC236}">
                <a16:creationId xmlns="" xmlns:a16="http://schemas.microsoft.com/office/drawing/2014/main" id="{24F41466-2DED-4FE9-B8D9-DEFED8AA47D8}"/>
              </a:ext>
            </a:extLst>
          </p:cNvPr>
          <p:cNvCxnSpPr/>
          <p:nvPr/>
        </p:nvCxnSpPr>
        <p:spPr>
          <a:xfrm>
            <a:off x="878273" y="953031"/>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94" name="Straight Connector 93">
            <a:extLst>
              <a:ext uri="{FF2B5EF4-FFF2-40B4-BE49-F238E27FC236}">
                <a16:creationId xmlns="" xmlns:a16="http://schemas.microsoft.com/office/drawing/2014/main" id="{EFAA1016-FDBF-4A2D-B35B-E2E094FFCE9E}"/>
              </a:ext>
            </a:extLst>
          </p:cNvPr>
          <p:cNvCxnSpPr/>
          <p:nvPr/>
        </p:nvCxnSpPr>
        <p:spPr>
          <a:xfrm>
            <a:off x="921782" y="3071666"/>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pic>
        <p:nvPicPr>
          <p:cNvPr id="101" name="Picture 100">
            <a:extLst>
              <a:ext uri="{FF2B5EF4-FFF2-40B4-BE49-F238E27FC236}">
                <a16:creationId xmlns="" xmlns:a16="http://schemas.microsoft.com/office/drawing/2014/main" id="{E7C5D469-4AEF-49EB-A42E-F8BA82C6ACF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87213" y="5796924"/>
            <a:ext cx="524430" cy="952714"/>
          </a:xfrm>
          <a:prstGeom prst="rect">
            <a:avLst/>
          </a:prstGeom>
        </p:spPr>
      </p:pic>
      <p:sp>
        <p:nvSpPr>
          <p:cNvPr id="102" name="TextBox 101">
            <a:extLst>
              <a:ext uri="{FF2B5EF4-FFF2-40B4-BE49-F238E27FC236}">
                <a16:creationId xmlns="" xmlns:a16="http://schemas.microsoft.com/office/drawing/2014/main" id="{6BFE2132-5D67-4D55-933D-3C3BA0C82B47}"/>
              </a:ext>
            </a:extLst>
          </p:cNvPr>
          <p:cNvSpPr txBox="1"/>
          <p:nvPr/>
        </p:nvSpPr>
        <p:spPr>
          <a:xfrm>
            <a:off x="885113" y="6702816"/>
            <a:ext cx="3706158" cy="461665"/>
          </a:xfrm>
          <a:prstGeom prst="rect">
            <a:avLst/>
          </a:prstGeom>
          <a:noFill/>
        </p:spPr>
        <p:txBody>
          <a:bodyPr wrap="square" rtlCol="0">
            <a:spAutoFit/>
          </a:bodyPr>
          <a:lstStyle/>
          <a:p>
            <a:r>
              <a:rPr lang="nl-NL" sz="800" dirty="0">
                <a:latin typeface="Century Gothic" panose="020B0502020202020204" pitchFamily="34" charset="0"/>
              </a:rPr>
              <a:t>Wandmodellen flush versie voor regelmatige gebouw deur toegang of gedeelde poort ingangen.</a:t>
            </a:r>
          </a:p>
          <a:p>
            <a:r>
              <a:rPr lang="nl-NL" sz="800" dirty="0">
                <a:latin typeface="Century Gothic" panose="020B0502020202020204" pitchFamily="34" charset="0"/>
              </a:rPr>
              <a:t>BS316 Marine grade roestvrij staal.</a:t>
            </a:r>
          </a:p>
        </p:txBody>
      </p:sp>
      <p:sp>
        <p:nvSpPr>
          <p:cNvPr id="103" name="TextBox 102">
            <a:extLst>
              <a:ext uri="{FF2B5EF4-FFF2-40B4-BE49-F238E27FC236}">
                <a16:creationId xmlns="" xmlns:a16="http://schemas.microsoft.com/office/drawing/2014/main" id="{80FDEA39-AD67-4487-A399-994D93D8E79C}"/>
              </a:ext>
            </a:extLst>
          </p:cNvPr>
          <p:cNvSpPr txBox="1"/>
          <p:nvPr/>
        </p:nvSpPr>
        <p:spPr>
          <a:xfrm>
            <a:off x="1073598" y="5306010"/>
            <a:ext cx="2276321" cy="369332"/>
          </a:xfrm>
          <a:prstGeom prst="rect">
            <a:avLst/>
          </a:prstGeom>
          <a:noFill/>
        </p:spPr>
        <p:txBody>
          <a:bodyPr wrap="square" rtlCol="0">
            <a:spAutoFit/>
          </a:bodyPr>
          <a:lstStyle/>
          <a:p>
            <a:r>
              <a:rPr lang="pt-BR" sz="900" b="1" dirty="0">
                <a:latin typeface="Century Gothic" panose="020B0502020202020204" pitchFamily="34" charset="0"/>
              </a:rPr>
              <a:t>Multicom-500FS/3GA (US/Canada)</a:t>
            </a:r>
          </a:p>
          <a:p>
            <a:r>
              <a:rPr lang="pt-BR" sz="900" b="1" dirty="0">
                <a:latin typeface="Century Gothic" panose="020B0502020202020204" pitchFamily="34" charset="0"/>
              </a:rPr>
              <a:t>Multicom-500FS/3GE (EU)</a:t>
            </a:r>
          </a:p>
        </p:txBody>
      </p:sp>
      <p:cxnSp>
        <p:nvCxnSpPr>
          <p:cNvPr id="104" name="Straight Connector 103">
            <a:extLst>
              <a:ext uri="{FF2B5EF4-FFF2-40B4-BE49-F238E27FC236}">
                <a16:creationId xmlns="" xmlns:a16="http://schemas.microsoft.com/office/drawing/2014/main" id="{C6765BD8-221D-4280-B466-F12D54AAEBC4}"/>
              </a:ext>
            </a:extLst>
          </p:cNvPr>
          <p:cNvCxnSpPr>
            <a:cxnSpLocks/>
          </p:cNvCxnSpPr>
          <p:nvPr/>
        </p:nvCxnSpPr>
        <p:spPr>
          <a:xfrm flipH="1">
            <a:off x="865169" y="5236540"/>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06" name="Straight Connector 105">
            <a:extLst>
              <a:ext uri="{FF2B5EF4-FFF2-40B4-BE49-F238E27FC236}">
                <a16:creationId xmlns="" xmlns:a16="http://schemas.microsoft.com/office/drawing/2014/main" id="{9A7539B4-9E49-4A02-952A-389F8FFC0232}"/>
              </a:ext>
            </a:extLst>
          </p:cNvPr>
          <p:cNvCxnSpPr/>
          <p:nvPr/>
        </p:nvCxnSpPr>
        <p:spPr>
          <a:xfrm>
            <a:off x="885113" y="5440086"/>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pic>
        <p:nvPicPr>
          <p:cNvPr id="13" name="Picture 12">
            <a:extLst>
              <a:ext uri="{FF2B5EF4-FFF2-40B4-BE49-F238E27FC236}">
                <a16:creationId xmlns="" xmlns:a16="http://schemas.microsoft.com/office/drawing/2014/main" id="{ED01EBD8-67CB-439F-BA51-282CDCE84B54}"/>
              </a:ext>
            </a:extLst>
          </p:cNvPr>
          <p:cNvPicPr>
            <a:picLocks noChangeAspect="1"/>
          </p:cNvPicPr>
          <p:nvPr/>
        </p:nvPicPr>
        <p:blipFill>
          <a:blip r:embed="rId13"/>
          <a:stretch>
            <a:fillRect/>
          </a:stretch>
        </p:blipFill>
        <p:spPr>
          <a:xfrm>
            <a:off x="2657728" y="1211438"/>
            <a:ext cx="12193" cy="1091279"/>
          </a:xfrm>
          <a:prstGeom prst="rect">
            <a:avLst/>
          </a:prstGeom>
        </p:spPr>
      </p:pic>
      <p:pic>
        <p:nvPicPr>
          <p:cNvPr id="14" name="Picture 13">
            <a:extLst>
              <a:ext uri="{FF2B5EF4-FFF2-40B4-BE49-F238E27FC236}">
                <a16:creationId xmlns="" xmlns:a16="http://schemas.microsoft.com/office/drawing/2014/main" id="{CF03042B-988F-4CE3-8BE6-40D8E7FFD9D9}"/>
              </a:ext>
            </a:extLst>
          </p:cNvPr>
          <p:cNvPicPr>
            <a:picLocks noChangeAspect="1"/>
          </p:cNvPicPr>
          <p:nvPr/>
        </p:nvPicPr>
        <p:blipFill>
          <a:blip r:embed="rId13"/>
          <a:stretch>
            <a:fillRect/>
          </a:stretch>
        </p:blipFill>
        <p:spPr>
          <a:xfrm>
            <a:off x="2664593" y="5695984"/>
            <a:ext cx="12193" cy="1091279"/>
          </a:xfrm>
          <a:prstGeom prst="rect">
            <a:avLst/>
          </a:prstGeom>
        </p:spPr>
      </p:pic>
      <p:grpSp>
        <p:nvGrpSpPr>
          <p:cNvPr id="37" name="Group 36">
            <a:extLst>
              <a:ext uri="{FF2B5EF4-FFF2-40B4-BE49-F238E27FC236}">
                <a16:creationId xmlns="" xmlns:a16="http://schemas.microsoft.com/office/drawing/2014/main" id="{C52B9708-62D1-4B7E-AE0B-AE158D4A1D6F}"/>
              </a:ext>
            </a:extLst>
          </p:cNvPr>
          <p:cNvGrpSpPr/>
          <p:nvPr/>
        </p:nvGrpSpPr>
        <p:grpSpPr>
          <a:xfrm>
            <a:off x="433337" y="7209698"/>
            <a:ext cx="5045091" cy="233315"/>
            <a:chOff x="433337" y="7235825"/>
            <a:chExt cx="5045091" cy="233315"/>
          </a:xfrm>
        </p:grpSpPr>
        <p:cxnSp>
          <p:nvCxnSpPr>
            <p:cNvPr id="38" name="Straight Connector 37">
              <a:extLst>
                <a:ext uri="{FF2B5EF4-FFF2-40B4-BE49-F238E27FC236}">
                  <a16:creationId xmlns="" xmlns:a16="http://schemas.microsoft.com/office/drawing/2014/main" id="{CBDE0079-CB15-4625-8F76-439FEAE1B1A1}"/>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39" name="TextBox 38">
              <a:extLst>
                <a:ext uri="{FF2B5EF4-FFF2-40B4-BE49-F238E27FC236}">
                  <a16:creationId xmlns="" xmlns:a16="http://schemas.microsoft.com/office/drawing/2014/main" id="{BA99515D-0606-4EC3-A6D5-6B5882186A85}"/>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35</a:t>
              </a:r>
            </a:p>
          </p:txBody>
        </p:sp>
      </p:grpSp>
    </p:spTree>
    <p:extLst>
      <p:ext uri="{BB962C8B-B14F-4D97-AF65-F5344CB8AC3E}">
        <p14:creationId xmlns:p14="http://schemas.microsoft.com/office/powerpoint/2010/main" val="3190540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FBA8C12D-F833-40B2-8668-6BAFC1E5301A}"/>
              </a:ext>
            </a:extLst>
          </p:cNvPr>
          <p:cNvGrpSpPr/>
          <p:nvPr/>
        </p:nvGrpSpPr>
        <p:grpSpPr>
          <a:xfrm>
            <a:off x="0" y="1301970"/>
            <a:ext cx="5327649" cy="82006"/>
            <a:chOff x="0" y="1093605"/>
            <a:chExt cx="5327649" cy="82006"/>
          </a:xfrm>
        </p:grpSpPr>
        <p:cxnSp>
          <p:nvCxnSpPr>
            <p:cNvPr id="9" name="Straight Connector 8">
              <a:extLst>
                <a:ext uri="{FF2B5EF4-FFF2-40B4-BE49-F238E27FC236}">
                  <a16:creationId xmlns="" xmlns:a16="http://schemas.microsoft.com/office/drawing/2014/main" id="{713B8534-B71A-487F-89C4-9516C0E3C108}"/>
                </a:ext>
              </a:extLst>
            </p:cNvPr>
            <p:cNvCxnSpPr>
              <a:cxnSpLocks/>
            </p:cNvCxnSpPr>
            <p:nvPr/>
          </p:nvCxnSpPr>
          <p:spPr>
            <a:xfrm>
              <a:off x="0" y="1175611"/>
              <a:ext cx="4462513" cy="0"/>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 xmlns:a16="http://schemas.microsoft.com/office/drawing/2014/main" id="{6314B6B1-37A2-4DBB-996F-708E68208176}"/>
                </a:ext>
              </a:extLst>
            </p:cNvPr>
            <p:cNvCxnSpPr>
              <a:cxnSpLocks/>
            </p:cNvCxnSpPr>
            <p:nvPr/>
          </p:nvCxnSpPr>
          <p:spPr>
            <a:xfrm>
              <a:off x="4592751" y="1175611"/>
              <a:ext cx="734898" cy="0"/>
            </a:xfrm>
            <a:prstGeom prst="line">
              <a:avLst/>
            </a:prstGeom>
            <a:ln w="63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 xmlns:a16="http://schemas.microsoft.com/office/drawing/2014/main" id="{EADF1B7C-3F26-492D-972C-6CD43D53A5DC}"/>
                </a:ext>
              </a:extLst>
            </p:cNvPr>
            <p:cNvCxnSpPr>
              <a:cxnSpLocks/>
            </p:cNvCxnSpPr>
            <p:nvPr/>
          </p:nvCxnSpPr>
          <p:spPr>
            <a:xfrm>
              <a:off x="865136" y="1093605"/>
              <a:ext cx="4462513" cy="0"/>
            </a:xfrm>
            <a:prstGeom prst="line">
              <a:avLst/>
            </a:prstGeom>
            <a:ln w="952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 xmlns:a16="http://schemas.microsoft.com/office/drawing/2014/main" id="{0B4D0CA5-1A65-4F40-B797-84457487635F}"/>
                </a:ext>
              </a:extLst>
            </p:cNvPr>
            <p:cNvCxnSpPr>
              <a:cxnSpLocks/>
            </p:cNvCxnSpPr>
            <p:nvPr/>
          </p:nvCxnSpPr>
          <p:spPr>
            <a:xfrm>
              <a:off x="0" y="1093605"/>
              <a:ext cx="734898" cy="0"/>
            </a:xfrm>
            <a:prstGeom prst="line">
              <a:avLst/>
            </a:prstGeom>
            <a:ln w="6350">
              <a:solidFill>
                <a:srgbClr val="A6A6A6"/>
              </a:solidFill>
            </a:ln>
          </p:spPr>
          <p:style>
            <a:lnRef idx="1">
              <a:schemeClr val="accent2"/>
            </a:lnRef>
            <a:fillRef idx="0">
              <a:schemeClr val="accent2"/>
            </a:fillRef>
            <a:effectRef idx="0">
              <a:schemeClr val="accent2"/>
            </a:effectRef>
            <a:fontRef idx="minor">
              <a:schemeClr val="tx1"/>
            </a:fontRef>
          </p:style>
        </p:cxnSp>
      </p:grpSp>
      <p:grpSp>
        <p:nvGrpSpPr>
          <p:cNvPr id="15" name="Group 14">
            <a:extLst>
              <a:ext uri="{FF2B5EF4-FFF2-40B4-BE49-F238E27FC236}">
                <a16:creationId xmlns="" xmlns:a16="http://schemas.microsoft.com/office/drawing/2014/main" id="{E6E9377C-2BF7-4DBC-A341-99B2FF719C0D}"/>
              </a:ext>
            </a:extLst>
          </p:cNvPr>
          <p:cNvGrpSpPr/>
          <p:nvPr/>
        </p:nvGrpSpPr>
        <p:grpSpPr>
          <a:xfrm rot="10800000">
            <a:off x="0" y="6083339"/>
            <a:ext cx="5327649" cy="82006"/>
            <a:chOff x="0" y="1093605"/>
            <a:chExt cx="5327649" cy="82006"/>
          </a:xfrm>
        </p:grpSpPr>
        <p:cxnSp>
          <p:nvCxnSpPr>
            <p:cNvPr id="16" name="Straight Connector 15">
              <a:extLst>
                <a:ext uri="{FF2B5EF4-FFF2-40B4-BE49-F238E27FC236}">
                  <a16:creationId xmlns="" xmlns:a16="http://schemas.microsoft.com/office/drawing/2014/main" id="{2105488E-7F76-4E7C-9EF5-59023A8CA06D}"/>
                </a:ext>
              </a:extLst>
            </p:cNvPr>
            <p:cNvCxnSpPr>
              <a:cxnSpLocks/>
            </p:cNvCxnSpPr>
            <p:nvPr/>
          </p:nvCxnSpPr>
          <p:spPr>
            <a:xfrm>
              <a:off x="0" y="1175611"/>
              <a:ext cx="4462513" cy="0"/>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 xmlns:a16="http://schemas.microsoft.com/office/drawing/2014/main" id="{E23EE73F-6C88-43C1-AE72-A26FE36B93E2}"/>
                </a:ext>
              </a:extLst>
            </p:cNvPr>
            <p:cNvCxnSpPr>
              <a:cxnSpLocks/>
            </p:cNvCxnSpPr>
            <p:nvPr/>
          </p:nvCxnSpPr>
          <p:spPr>
            <a:xfrm>
              <a:off x="4592751" y="1175611"/>
              <a:ext cx="734898" cy="0"/>
            </a:xfrm>
            <a:prstGeom prst="line">
              <a:avLst/>
            </a:prstGeom>
            <a:ln w="63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 xmlns:a16="http://schemas.microsoft.com/office/drawing/2014/main" id="{FE3E64F7-200D-4AA1-83FB-CD9B66540343}"/>
                </a:ext>
              </a:extLst>
            </p:cNvPr>
            <p:cNvCxnSpPr>
              <a:cxnSpLocks/>
            </p:cNvCxnSpPr>
            <p:nvPr/>
          </p:nvCxnSpPr>
          <p:spPr>
            <a:xfrm>
              <a:off x="865136" y="1093605"/>
              <a:ext cx="4462513" cy="0"/>
            </a:xfrm>
            <a:prstGeom prst="line">
              <a:avLst/>
            </a:prstGeom>
            <a:ln w="952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 xmlns:a16="http://schemas.microsoft.com/office/drawing/2014/main" id="{F5968F8F-A40E-4087-B13B-C4FB1BEA0F3E}"/>
                </a:ext>
              </a:extLst>
            </p:cNvPr>
            <p:cNvCxnSpPr>
              <a:cxnSpLocks/>
            </p:cNvCxnSpPr>
            <p:nvPr/>
          </p:nvCxnSpPr>
          <p:spPr>
            <a:xfrm>
              <a:off x="0" y="1093605"/>
              <a:ext cx="734898" cy="0"/>
            </a:xfrm>
            <a:prstGeom prst="line">
              <a:avLst/>
            </a:prstGeom>
            <a:ln w="6350">
              <a:solidFill>
                <a:srgbClr val="A6A6A6"/>
              </a:solidFill>
            </a:ln>
          </p:spPr>
          <p:style>
            <a:lnRef idx="1">
              <a:schemeClr val="accent2"/>
            </a:lnRef>
            <a:fillRef idx="0">
              <a:schemeClr val="accent2"/>
            </a:fillRef>
            <a:effectRef idx="0">
              <a:schemeClr val="accent2"/>
            </a:effectRef>
            <a:fontRef idx="minor">
              <a:schemeClr val="tx1"/>
            </a:fontRef>
          </p:style>
        </p:cxnSp>
      </p:grpSp>
      <p:pic>
        <p:nvPicPr>
          <p:cNvPr id="4" name="Picture 3">
            <a:extLst>
              <a:ext uri="{FF2B5EF4-FFF2-40B4-BE49-F238E27FC236}">
                <a16:creationId xmlns="" xmlns:a16="http://schemas.microsoft.com/office/drawing/2014/main" id="{18FE9A4B-0AC7-47F4-A3C4-507A35492A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117" b="21951"/>
          <a:stretch/>
        </p:blipFill>
        <p:spPr>
          <a:xfrm>
            <a:off x="-1" y="1457455"/>
            <a:ext cx="5327650" cy="4470399"/>
          </a:xfrm>
          <a:prstGeom prst="rect">
            <a:avLst/>
          </a:prstGeom>
        </p:spPr>
      </p:pic>
    </p:spTree>
    <p:extLst>
      <p:ext uri="{BB962C8B-B14F-4D97-AF65-F5344CB8AC3E}">
        <p14:creationId xmlns:p14="http://schemas.microsoft.com/office/powerpoint/2010/main" val="22783826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 xmlns:a16="http://schemas.microsoft.com/office/drawing/2014/main" id="{D456CCC1-501D-4AE9-8DE4-1D7F56415F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031"/>
          <a:stretch/>
        </p:blipFill>
        <p:spPr>
          <a:xfrm>
            <a:off x="284937" y="1507420"/>
            <a:ext cx="926902" cy="1959095"/>
          </a:xfrm>
          <a:prstGeom prst="rect">
            <a:avLst/>
          </a:prstGeom>
        </p:spPr>
      </p:pic>
      <p:pic>
        <p:nvPicPr>
          <p:cNvPr id="6" name="Picture 5">
            <a:extLst>
              <a:ext uri="{FF2B5EF4-FFF2-40B4-BE49-F238E27FC236}">
                <a16:creationId xmlns="" xmlns:a16="http://schemas.microsoft.com/office/drawing/2014/main" id="{63F38454-84F4-4CD2-B6C6-DCF9AA83F7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4103" y="4107756"/>
            <a:ext cx="790978" cy="790978"/>
          </a:xfrm>
          <a:prstGeom prst="rect">
            <a:avLst/>
          </a:prstGeom>
        </p:spPr>
      </p:pic>
      <p:pic>
        <p:nvPicPr>
          <p:cNvPr id="4" name="Picture 3">
            <a:extLst>
              <a:ext uri="{FF2B5EF4-FFF2-40B4-BE49-F238E27FC236}">
                <a16:creationId xmlns="" xmlns:a16="http://schemas.microsoft.com/office/drawing/2014/main" id="{BC454576-3248-4260-8669-4AEBAC1753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2948" y="4104705"/>
            <a:ext cx="796305" cy="796305"/>
          </a:xfrm>
          <a:prstGeom prst="rect">
            <a:avLst/>
          </a:prstGeom>
        </p:spPr>
      </p:pic>
      <p:pic>
        <p:nvPicPr>
          <p:cNvPr id="71"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6994" b="1"/>
          <a:stretch/>
        </p:blipFill>
        <p:spPr bwMode="auto">
          <a:xfrm>
            <a:off x="2207930" y="2098430"/>
            <a:ext cx="1259156" cy="113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TextBox 64"/>
          <p:cNvSpPr txBox="1"/>
          <p:nvPr/>
        </p:nvSpPr>
        <p:spPr>
          <a:xfrm>
            <a:off x="537000" y="1515941"/>
            <a:ext cx="4418988" cy="378194"/>
          </a:xfrm>
          <a:prstGeom prst="rect">
            <a:avLst/>
          </a:prstGeom>
          <a:noFill/>
        </p:spPr>
        <p:txBody>
          <a:bodyPr wrap="square" lIns="69736" tIns="34868" rIns="69736" bIns="34868" rtlCol="0">
            <a:spAutoFit/>
          </a:bodyPr>
          <a:lstStyle/>
          <a:p>
            <a:pPr algn="ctr"/>
            <a:r>
              <a:rPr lang="en-GB" sz="1000" spc="458" dirty="0">
                <a:latin typeface="Roboto Lt"/>
              </a:rPr>
              <a:t>Draadloos Video Intercom</a:t>
            </a:r>
            <a:br>
              <a:rPr lang="en-GB" sz="1000" spc="458" dirty="0">
                <a:latin typeface="Roboto Lt"/>
              </a:rPr>
            </a:br>
            <a:endParaRPr lang="en-GB" sz="1000" spc="458" dirty="0">
              <a:latin typeface="Roboto Lt"/>
            </a:endParaRPr>
          </a:p>
        </p:txBody>
      </p:sp>
      <p:sp>
        <p:nvSpPr>
          <p:cNvPr id="82" name="TextBox 81"/>
          <p:cNvSpPr txBox="1"/>
          <p:nvPr/>
        </p:nvSpPr>
        <p:spPr>
          <a:xfrm>
            <a:off x="411370" y="3466515"/>
            <a:ext cx="2182733" cy="650704"/>
          </a:xfrm>
          <a:prstGeom prst="rect">
            <a:avLst/>
          </a:prstGeom>
          <a:noFill/>
        </p:spPr>
        <p:txBody>
          <a:bodyPr wrap="square" lIns="69736" tIns="34868" rIns="69736" bIns="34868" rtlCol="0">
            <a:spAutoFit/>
          </a:bodyPr>
          <a:lstStyle/>
          <a:p>
            <a:r>
              <a:rPr lang="nl-NL" sz="754" dirty="0">
                <a:latin typeface="Century Gothic" panose="020B0502020202020204" pitchFamily="34" charset="0"/>
              </a:rPr>
              <a:t>Lange afstands antenne</a:t>
            </a:r>
          </a:p>
          <a:p>
            <a:r>
              <a:rPr lang="nl-NL" sz="754" dirty="0">
                <a:latin typeface="Century Gothic" panose="020B0502020202020204" pitchFamily="34" charset="0"/>
              </a:rPr>
              <a:t>(maximaal 60 m werkbereik afhankelijk van router type en locatie)!</a:t>
            </a:r>
          </a:p>
          <a:p>
            <a:r>
              <a:rPr lang="nl-NL" sz="754" dirty="0">
                <a:latin typeface="Century Gothic" panose="020B0502020202020204" pitchFamily="34" charset="0"/>
              </a:rPr>
              <a:t/>
            </a:r>
            <a:br>
              <a:rPr lang="nl-NL" sz="754" dirty="0">
                <a:latin typeface="Century Gothic" panose="020B0502020202020204" pitchFamily="34" charset="0"/>
              </a:rPr>
            </a:br>
            <a:endParaRPr lang="en-GB" sz="754" dirty="0">
              <a:latin typeface="Century Gothic" panose="020B0502020202020204" pitchFamily="34" charset="0"/>
            </a:endParaRPr>
          </a:p>
        </p:txBody>
      </p:sp>
      <p:sp>
        <p:nvSpPr>
          <p:cNvPr id="83" name="TextBox 82"/>
          <p:cNvSpPr txBox="1"/>
          <p:nvPr/>
        </p:nvSpPr>
        <p:spPr>
          <a:xfrm>
            <a:off x="2340071" y="3132716"/>
            <a:ext cx="1500534" cy="309585"/>
          </a:xfrm>
          <a:prstGeom prst="rect">
            <a:avLst/>
          </a:prstGeom>
          <a:noFill/>
        </p:spPr>
        <p:txBody>
          <a:bodyPr wrap="square" lIns="69736" tIns="34868" rIns="69736" bIns="34868" rtlCol="0">
            <a:spAutoFit/>
          </a:bodyPr>
          <a:lstStyle/>
          <a:p>
            <a:pPr algn="ctr"/>
            <a:r>
              <a:rPr lang="en-GB" sz="754" dirty="0">
                <a:latin typeface="Century Gothic" panose="020B0502020202020204" pitchFamily="34" charset="0"/>
              </a:rPr>
              <a:t>Bestaande Wi-Fi-hub</a:t>
            </a:r>
            <a:br>
              <a:rPr lang="en-GB" sz="754" dirty="0">
                <a:latin typeface="Century Gothic" panose="020B0502020202020204" pitchFamily="34" charset="0"/>
              </a:rPr>
            </a:br>
            <a:endParaRPr lang="en-GB" sz="754" dirty="0">
              <a:latin typeface="Century Gothic" panose="020B0502020202020204" pitchFamily="34" charset="0"/>
            </a:endParaRPr>
          </a:p>
        </p:txBody>
      </p:sp>
      <p:sp>
        <p:nvSpPr>
          <p:cNvPr id="45" name="TextBox 44"/>
          <p:cNvSpPr txBox="1"/>
          <p:nvPr/>
        </p:nvSpPr>
        <p:spPr>
          <a:xfrm>
            <a:off x="377477" y="4828524"/>
            <a:ext cx="4738033" cy="2507623"/>
          </a:xfrm>
          <a:prstGeom prst="rect">
            <a:avLst/>
          </a:prstGeom>
          <a:noFill/>
        </p:spPr>
        <p:txBody>
          <a:bodyPr wrap="square" lIns="69736" tIns="34868" rIns="69736" bIns="34868" rtlCol="0">
            <a:spAutoFit/>
          </a:bodyPr>
          <a:lstStyle/>
          <a:p>
            <a:pPr marL="171450" indent="-171450">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cs typeface="Arial" panose="020B0604020202020204" pitchFamily="34" charset="0"/>
              </a:rPr>
              <a:t>Eenvoudige installatie via de mobiele telefoon.</a:t>
            </a:r>
          </a:p>
          <a:p>
            <a:pPr marL="171450" indent="-171450">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cs typeface="Arial" panose="020B0604020202020204" pitchFamily="34" charset="0"/>
              </a:rPr>
              <a:t>Verbinding maken met de intercom rechtstreeks via uw telefoon Wi-Fi, de pass-code invoeren voor de huis-hub Wi-Fi en het apparaat is aangesloten.</a:t>
            </a:r>
          </a:p>
          <a:p>
            <a:pPr marL="171450" indent="-171450">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cs typeface="Arial" panose="020B0604020202020204" pitchFamily="34" charset="0"/>
              </a:rPr>
              <a:t>Bekijk de poort/deur en elk gewenst moment openen met modus controleren.</a:t>
            </a:r>
          </a:p>
          <a:p>
            <a:pPr marL="171450" indent="-171450">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cs typeface="Arial" panose="020B0604020202020204" pitchFamily="34" charset="0"/>
              </a:rPr>
              <a:t>Full-duplex toespraak.</a:t>
            </a:r>
          </a:p>
          <a:p>
            <a:pPr marL="171450" indent="-171450">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cs typeface="Arial" panose="020B0604020202020204" pitchFamily="34" charset="0"/>
              </a:rPr>
              <a:t>2 relaisuitgang.</a:t>
            </a:r>
          </a:p>
          <a:p>
            <a:pPr marL="171450" indent="-171450">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cs typeface="Arial" panose="020B0604020202020204" pitchFamily="34" charset="0"/>
              </a:rPr>
              <a:t>Arrêtering uitgangen voor open houden.</a:t>
            </a:r>
          </a:p>
          <a:p>
            <a:pPr marL="171450" indent="-171450">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cs typeface="Arial" panose="020B0604020202020204" pitchFamily="34" charset="0"/>
              </a:rPr>
              <a:t>Cat5-RD Session Host-poort voor gemakkelijk harde draad optie.</a:t>
            </a:r>
          </a:p>
          <a:p>
            <a:pPr marL="171450" indent="-171450">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cs typeface="Arial" panose="020B0604020202020204" pitchFamily="34" charset="0"/>
              </a:rPr>
              <a:t>Opgewaardeerd camera met IR cut filter voor betere kleur per dag en de visie van de nacht van de IR per nacht.</a:t>
            </a:r>
          </a:p>
          <a:p>
            <a:pPr marL="171450" indent="-171450">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cs typeface="Arial" panose="020B0604020202020204" pitchFamily="34" charset="0"/>
              </a:rPr>
              <a:t>Winkels beelden van de laatste 32 gemiste bellers op uw telefoon.</a:t>
            </a:r>
          </a:p>
          <a:p>
            <a:pPr marL="171450" indent="-171450">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cs typeface="Arial" panose="020B0604020202020204" pitchFamily="34" charset="0"/>
              </a:rPr>
              <a:t>Werkt nog steeds lokaal op Wi-Fi-netwerk zelfs als breedband daalt.</a:t>
            </a:r>
          </a:p>
          <a:p>
            <a:pPr marL="171450" indent="-171450">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cs typeface="Arial" panose="020B0604020202020204" pitchFamily="34" charset="0"/>
              </a:rPr>
              <a:t>Kan werken met de meeste markt standaard outdoor Wi-Fi repeaters voor uitgebreide waaier.</a:t>
            </a:r>
            <a:br>
              <a:rPr lang="nl-NL" sz="754" dirty="0">
                <a:latin typeface="Century Gothic" panose="020B0502020202020204" pitchFamily="34" charset="0"/>
                <a:cs typeface="Arial" panose="020B0604020202020204" pitchFamily="34" charset="0"/>
              </a:rPr>
            </a:br>
            <a:endParaRPr lang="en-GB" sz="754" dirty="0">
              <a:latin typeface="Century Gothic" panose="020B0502020202020204" pitchFamily="34" charset="0"/>
              <a:cs typeface="Arial" panose="020B0604020202020204" pitchFamily="34" charset="0"/>
            </a:endParaRPr>
          </a:p>
        </p:txBody>
      </p:sp>
      <p:grpSp>
        <p:nvGrpSpPr>
          <p:cNvPr id="29" name="Group 28"/>
          <p:cNvGrpSpPr/>
          <p:nvPr/>
        </p:nvGrpSpPr>
        <p:grpSpPr>
          <a:xfrm>
            <a:off x="2428221" y="2229976"/>
            <a:ext cx="563445" cy="363542"/>
            <a:chOff x="5246890" y="3110866"/>
            <a:chExt cx="983513" cy="629640"/>
          </a:xfrm>
        </p:grpSpPr>
        <p:sp>
          <p:nvSpPr>
            <p:cNvPr id="30" name="Oval 29"/>
            <p:cNvSpPr/>
            <p:nvPr/>
          </p:nvSpPr>
          <p:spPr>
            <a:xfrm>
              <a:off x="5551213" y="3124731"/>
              <a:ext cx="458496" cy="4916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46" dirty="0"/>
            </a:p>
          </p:txBody>
        </p:sp>
        <p:pic>
          <p:nvPicPr>
            <p:cNvPr id="31" name="Picture 30"/>
            <p:cNvPicPr>
              <a:picLocks noChangeAspect="1"/>
            </p:cNvPicPr>
            <p:nvPr/>
          </p:nvPicPr>
          <p:blipFill>
            <a:blip r:embed="rId6" cstate="print"/>
            <a:stretch>
              <a:fillRect/>
            </a:stretch>
          </p:blipFill>
          <p:spPr>
            <a:xfrm>
              <a:off x="5246890" y="3110866"/>
              <a:ext cx="983513" cy="629640"/>
            </a:xfrm>
            <a:prstGeom prst="rect">
              <a:avLst/>
            </a:prstGeom>
          </p:spPr>
        </p:pic>
      </p:grpSp>
      <p:pic>
        <p:nvPicPr>
          <p:cNvPr id="32" name="Picture 31"/>
          <p:cNvPicPr>
            <a:picLocks noChangeAspect="1"/>
          </p:cNvPicPr>
          <p:nvPr/>
        </p:nvPicPr>
        <p:blipFill>
          <a:blip r:embed="rId7" cstate="print"/>
          <a:stretch>
            <a:fillRect/>
          </a:stretch>
        </p:blipFill>
        <p:spPr>
          <a:xfrm>
            <a:off x="3565682" y="2073192"/>
            <a:ext cx="1531504" cy="1627711"/>
          </a:xfrm>
          <a:prstGeom prst="rect">
            <a:avLst/>
          </a:prstGeom>
        </p:spPr>
      </p:pic>
      <p:pic>
        <p:nvPicPr>
          <p:cNvPr id="33" name="Picture 32"/>
          <p:cNvPicPr>
            <a:picLocks noChangeAspect="1"/>
          </p:cNvPicPr>
          <p:nvPr/>
        </p:nvPicPr>
        <p:blipFill>
          <a:blip r:embed="rId8" cstate="print"/>
          <a:stretch>
            <a:fillRect/>
          </a:stretch>
        </p:blipFill>
        <p:spPr>
          <a:xfrm>
            <a:off x="3971256" y="2707287"/>
            <a:ext cx="568943" cy="1049450"/>
          </a:xfrm>
          <a:prstGeom prst="rect">
            <a:avLst/>
          </a:prstGeom>
        </p:spPr>
      </p:pic>
      <p:pic>
        <p:nvPicPr>
          <p:cNvPr id="34" name="Picture 33"/>
          <p:cNvPicPr>
            <a:picLocks noChangeAspect="1"/>
          </p:cNvPicPr>
          <p:nvPr/>
        </p:nvPicPr>
        <p:blipFill>
          <a:blip r:embed="rId9" cstate="print"/>
          <a:stretch>
            <a:fillRect/>
          </a:stretch>
        </p:blipFill>
        <p:spPr>
          <a:xfrm>
            <a:off x="4553497" y="2732537"/>
            <a:ext cx="543689" cy="1024327"/>
          </a:xfrm>
          <a:prstGeom prst="rect">
            <a:avLst/>
          </a:prstGeom>
        </p:spPr>
      </p:pic>
      <p:pic>
        <p:nvPicPr>
          <p:cNvPr id="36" name="Picture 4" descr="https://encrypted-tbn0.gstatic.com/images?q=tbn:ANd9GcTrcZaket48k_CbIFzMM6Umsd2CErNddHTIFn_iAqxz7p7VEwPerQ"/>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25801" y="4504759"/>
            <a:ext cx="745574" cy="23656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7" name="Picture 6" descr="http://omlet.me/app/join/images/appstor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27325" y="4224796"/>
            <a:ext cx="745574" cy="23837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697385" y="4358452"/>
            <a:ext cx="674123" cy="302532"/>
          </a:xfrm>
          <a:prstGeom prst="rect">
            <a:avLst/>
          </a:prstGeom>
          <a:noFill/>
        </p:spPr>
        <p:txBody>
          <a:bodyPr wrap="square" lIns="69736" tIns="34868" rIns="69736" bIns="34868" rtlCol="0">
            <a:spAutoFit/>
          </a:bodyPr>
          <a:lstStyle/>
          <a:p>
            <a:r>
              <a:rPr lang="en-GB" sz="754" dirty="0">
                <a:latin typeface="Century Gothic" panose="020B0502020202020204" pitchFamily="34" charset="0"/>
              </a:rPr>
              <a:t>Zoeken:</a:t>
            </a:r>
          </a:p>
          <a:p>
            <a:r>
              <a:rPr lang="en-GB" sz="754" dirty="0">
                <a:latin typeface="Century Gothic" panose="020B0502020202020204" pitchFamily="34" charset="0"/>
              </a:rPr>
              <a:t>WIFI PRO 2</a:t>
            </a:r>
          </a:p>
        </p:txBody>
      </p:sp>
      <p:grpSp>
        <p:nvGrpSpPr>
          <p:cNvPr id="24" name="Group 23">
            <a:extLst>
              <a:ext uri="{FF2B5EF4-FFF2-40B4-BE49-F238E27FC236}">
                <a16:creationId xmlns="" xmlns:a16="http://schemas.microsoft.com/office/drawing/2014/main" id="{A4E34DCF-2C58-4F2A-A1BB-02527F351A1B}"/>
              </a:ext>
            </a:extLst>
          </p:cNvPr>
          <p:cNvGrpSpPr/>
          <p:nvPr/>
        </p:nvGrpSpPr>
        <p:grpSpPr>
          <a:xfrm>
            <a:off x="433337" y="254810"/>
            <a:ext cx="4864341" cy="299372"/>
            <a:chOff x="433337" y="254810"/>
            <a:chExt cx="4864341" cy="299372"/>
          </a:xfrm>
        </p:grpSpPr>
        <p:pic>
          <p:nvPicPr>
            <p:cNvPr id="25" name="Picture 24">
              <a:extLst>
                <a:ext uri="{FF2B5EF4-FFF2-40B4-BE49-F238E27FC236}">
                  <a16:creationId xmlns="" xmlns:a16="http://schemas.microsoft.com/office/drawing/2014/main" id="{AB14D3B9-4529-4D5F-9A08-2C6AD3CCE5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26" name="Straight Connector 25">
              <a:extLst>
                <a:ext uri="{FF2B5EF4-FFF2-40B4-BE49-F238E27FC236}">
                  <a16:creationId xmlns="" xmlns:a16="http://schemas.microsoft.com/office/drawing/2014/main" id="{0E998E0B-5BA4-4C12-8018-5F5F4A78B1C6}"/>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27" name="TextBox 26">
              <a:extLst>
                <a:ext uri="{FF2B5EF4-FFF2-40B4-BE49-F238E27FC236}">
                  <a16:creationId xmlns="" xmlns:a16="http://schemas.microsoft.com/office/drawing/2014/main" id="{400F7B58-9390-4379-991C-30A3DA0D3ACA}"/>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PREDATOR WIFI 2</a:t>
              </a:r>
            </a:p>
          </p:txBody>
        </p:sp>
      </p:grpSp>
      <p:pic>
        <p:nvPicPr>
          <p:cNvPr id="43" name="Picture 10" descr="Image result for wireless">
            <a:extLst>
              <a:ext uri="{FF2B5EF4-FFF2-40B4-BE49-F238E27FC236}">
                <a16:creationId xmlns="" xmlns:a16="http://schemas.microsoft.com/office/drawing/2014/main" id="{720EEFF8-14AE-4025-9983-6BC31602036E}"/>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7095027">
            <a:off x="1850832" y="2643325"/>
            <a:ext cx="351948" cy="25903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Image result for wireless">
            <a:extLst>
              <a:ext uri="{FF2B5EF4-FFF2-40B4-BE49-F238E27FC236}">
                <a16:creationId xmlns="" xmlns:a16="http://schemas.microsoft.com/office/drawing/2014/main" id="{C3DBD841-B71F-43A2-AC50-F306DC978E68}"/>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7746704">
            <a:off x="3464261" y="2846810"/>
            <a:ext cx="351948" cy="259034"/>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Connector 47">
            <a:extLst>
              <a:ext uri="{FF2B5EF4-FFF2-40B4-BE49-F238E27FC236}">
                <a16:creationId xmlns="" xmlns:a16="http://schemas.microsoft.com/office/drawing/2014/main" id="{0CE80A11-302F-4840-AC84-13592DF41FE2}"/>
              </a:ext>
            </a:extLst>
          </p:cNvPr>
          <p:cNvCxnSpPr>
            <a:cxnSpLocks/>
          </p:cNvCxnSpPr>
          <p:nvPr/>
        </p:nvCxnSpPr>
        <p:spPr>
          <a:xfrm flipH="1">
            <a:off x="749484" y="4008261"/>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 xmlns:a16="http://schemas.microsoft.com/office/drawing/2014/main" id="{B67881DC-2FB0-4281-88D3-81068C4A80AF}"/>
              </a:ext>
            </a:extLst>
          </p:cNvPr>
          <p:cNvCxnSpPr>
            <a:cxnSpLocks/>
          </p:cNvCxnSpPr>
          <p:nvPr/>
        </p:nvCxnSpPr>
        <p:spPr>
          <a:xfrm flipH="1">
            <a:off x="710338" y="4873866"/>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51" name="Text Box 4">
            <a:extLst>
              <a:ext uri="{FF2B5EF4-FFF2-40B4-BE49-F238E27FC236}">
                <a16:creationId xmlns="" xmlns:a16="http://schemas.microsoft.com/office/drawing/2014/main" id="{6886ADBE-00BB-4BC8-B525-AE0E517610C0}"/>
              </a:ext>
            </a:extLst>
          </p:cNvPr>
          <p:cNvSpPr txBox="1">
            <a:spLocks noChangeArrowheads="1"/>
          </p:cNvSpPr>
          <p:nvPr/>
        </p:nvSpPr>
        <p:spPr bwMode="auto">
          <a:xfrm>
            <a:off x="871112" y="692282"/>
            <a:ext cx="3384615" cy="830997"/>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91441" tIns="45720" rIns="91441" bIns="45720" numCol="1" anchor="t" anchorCtr="0" compatLnSpc="1">
            <a:prstTxWarp prst="textNoShape">
              <a:avLst/>
            </a:prstTxWarp>
            <a:spAutoFit/>
          </a:bodyPr>
          <a:lstStyle/>
          <a:p>
            <a:pPr algn="ctr" defTabSz="914362" fontAlgn="base">
              <a:spcBef>
                <a:spcPct val="0"/>
              </a:spcBef>
              <a:spcAft>
                <a:spcPts val="1000"/>
              </a:spcAft>
            </a:pPr>
            <a:r>
              <a:rPr lang="en-GB" sz="2400" spc="599" dirty="0">
                <a:solidFill>
                  <a:schemeClr val="tx1">
                    <a:lumMod val="85000"/>
                    <a:lumOff val="15000"/>
                  </a:schemeClr>
                </a:solidFill>
                <a:latin typeface="Roboto"/>
              </a:rPr>
              <a:t>WiFi Predator</a:t>
            </a:r>
            <a:r>
              <a:rPr lang="en-GB" sz="4800" spc="599" dirty="0">
                <a:solidFill>
                  <a:schemeClr val="tx1">
                    <a:lumMod val="85000"/>
                    <a:lumOff val="15000"/>
                  </a:schemeClr>
                </a:solidFill>
                <a:latin typeface="Calibri" panose="020F0502020204030204" pitchFamily="34" charset="0"/>
              </a:rPr>
              <a:t>  </a:t>
            </a:r>
            <a:endParaRPr lang="en-GB" sz="4800" b="1" spc="599" dirty="0">
              <a:solidFill>
                <a:srgbClr val="C00000"/>
              </a:solidFill>
              <a:latin typeface="Roboto"/>
            </a:endParaRPr>
          </a:p>
        </p:txBody>
      </p:sp>
      <p:sp>
        <p:nvSpPr>
          <p:cNvPr id="52" name="Rectangle 51">
            <a:extLst>
              <a:ext uri="{FF2B5EF4-FFF2-40B4-BE49-F238E27FC236}">
                <a16:creationId xmlns="" xmlns:a16="http://schemas.microsoft.com/office/drawing/2014/main" id="{C61EDCF5-1829-447E-ACF1-1692B34D57FE}"/>
              </a:ext>
            </a:extLst>
          </p:cNvPr>
          <p:cNvSpPr/>
          <p:nvPr/>
        </p:nvSpPr>
        <p:spPr>
          <a:xfrm>
            <a:off x="4054136" y="681295"/>
            <a:ext cx="275061" cy="958418"/>
          </a:xfrm>
          <a:prstGeom prst="rect">
            <a:avLst/>
          </a:prstGeom>
        </p:spPr>
        <p:txBody>
          <a:bodyPr wrap="square">
            <a:spAutoFit/>
          </a:bodyPr>
          <a:lstStyle/>
          <a:p>
            <a:pPr algn="ctr"/>
            <a:r>
              <a:rPr lang="en-GB" sz="5400" spc="599" dirty="0">
                <a:solidFill>
                  <a:schemeClr val="tx1">
                    <a:lumMod val="85000"/>
                    <a:lumOff val="15000"/>
                  </a:schemeClr>
                </a:solidFill>
                <a:latin typeface="AR BERKLEY" panose="02000000000000000000" pitchFamily="2" charset="0"/>
              </a:rPr>
              <a:t>2</a:t>
            </a:r>
            <a:endParaRPr lang="en-GB" sz="5400" dirty="0">
              <a:latin typeface="AR BERKLEY" panose="02000000000000000000" pitchFamily="2" charset="0"/>
            </a:endParaRPr>
          </a:p>
        </p:txBody>
      </p:sp>
      <p:pic>
        <p:nvPicPr>
          <p:cNvPr id="44" name="Picture 4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44367">
            <a:off x="818856" y="2136520"/>
            <a:ext cx="1584381" cy="1584381"/>
          </a:xfrm>
          <a:prstGeom prst="rect">
            <a:avLst/>
          </a:prstGeom>
        </p:spPr>
      </p:pic>
      <p:sp>
        <p:nvSpPr>
          <p:cNvPr id="53" name="TextBox 52">
            <a:extLst>
              <a:ext uri="{FF2B5EF4-FFF2-40B4-BE49-F238E27FC236}">
                <a16:creationId xmlns="" xmlns:a16="http://schemas.microsoft.com/office/drawing/2014/main" id="{C1475D09-DE99-4F8A-BAD4-3117C8ADE35B}"/>
              </a:ext>
            </a:extLst>
          </p:cNvPr>
          <p:cNvSpPr txBox="1"/>
          <p:nvPr/>
        </p:nvSpPr>
        <p:spPr>
          <a:xfrm>
            <a:off x="2091159" y="4362778"/>
            <a:ext cx="674123" cy="534647"/>
          </a:xfrm>
          <a:prstGeom prst="rect">
            <a:avLst/>
          </a:prstGeom>
          <a:noFill/>
        </p:spPr>
        <p:txBody>
          <a:bodyPr wrap="square" lIns="69736" tIns="34868" rIns="69736" bIns="34868" rtlCol="0">
            <a:spAutoFit/>
          </a:bodyPr>
          <a:lstStyle/>
          <a:p>
            <a:r>
              <a:rPr lang="en-GB" sz="754" dirty="0">
                <a:latin typeface="Century Gothic" panose="020B0502020202020204" pitchFamily="34" charset="0"/>
              </a:rPr>
              <a:t>OF Scan de QR-Code</a:t>
            </a:r>
            <a:br>
              <a:rPr lang="en-GB" sz="754" dirty="0">
                <a:latin typeface="Century Gothic" panose="020B0502020202020204" pitchFamily="34" charset="0"/>
              </a:rPr>
            </a:br>
            <a:endParaRPr lang="en-GB" sz="754" dirty="0">
              <a:latin typeface="Century Gothic" panose="020B0502020202020204" pitchFamily="34" charset="0"/>
            </a:endParaRPr>
          </a:p>
        </p:txBody>
      </p:sp>
      <p:pic>
        <p:nvPicPr>
          <p:cNvPr id="40" name="Picture 5" descr="http://www.ajericobrown.com/links/apple/images/apple.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355451" y="4547460"/>
            <a:ext cx="218188" cy="26007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http://dc942d419843af05523b-ff74ae13537a01be6cfec5927837dcfe.r14.cf1.rackcdn.com/wp-content/uploads/Android-logo.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21824" y="4547459"/>
            <a:ext cx="267642" cy="260073"/>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Straight Connector 53">
            <a:extLst>
              <a:ext uri="{FF2B5EF4-FFF2-40B4-BE49-F238E27FC236}">
                <a16:creationId xmlns="" xmlns:a16="http://schemas.microsoft.com/office/drawing/2014/main" id="{1C940875-862C-4951-B2B5-765A49200888}"/>
              </a:ext>
            </a:extLst>
          </p:cNvPr>
          <p:cNvCxnSpPr>
            <a:cxnSpLocks/>
          </p:cNvCxnSpPr>
          <p:nvPr/>
        </p:nvCxnSpPr>
        <p:spPr>
          <a:xfrm>
            <a:off x="1220133" y="3153627"/>
            <a:ext cx="0" cy="238524"/>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 xmlns:a16="http://schemas.microsoft.com/office/drawing/2014/main" id="{24503073-CE09-4586-BC31-1B470DE9501A}"/>
              </a:ext>
            </a:extLst>
          </p:cNvPr>
          <p:cNvCxnSpPr>
            <a:cxnSpLocks/>
          </p:cNvCxnSpPr>
          <p:nvPr/>
        </p:nvCxnSpPr>
        <p:spPr>
          <a:xfrm>
            <a:off x="3413505" y="2916105"/>
            <a:ext cx="0" cy="23847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grpSp>
        <p:nvGrpSpPr>
          <p:cNvPr id="59" name="Group 58">
            <a:extLst>
              <a:ext uri="{FF2B5EF4-FFF2-40B4-BE49-F238E27FC236}">
                <a16:creationId xmlns="" xmlns:a16="http://schemas.microsoft.com/office/drawing/2014/main" id="{DB805774-EA7E-4918-AEBC-FC370E8D81CF}"/>
              </a:ext>
            </a:extLst>
          </p:cNvPr>
          <p:cNvGrpSpPr/>
          <p:nvPr/>
        </p:nvGrpSpPr>
        <p:grpSpPr>
          <a:xfrm>
            <a:off x="433337" y="7209698"/>
            <a:ext cx="5045091" cy="233315"/>
            <a:chOff x="433337" y="7235825"/>
            <a:chExt cx="5045091" cy="233315"/>
          </a:xfrm>
        </p:grpSpPr>
        <p:cxnSp>
          <p:nvCxnSpPr>
            <p:cNvPr id="60" name="Straight Connector 59">
              <a:extLst>
                <a:ext uri="{FF2B5EF4-FFF2-40B4-BE49-F238E27FC236}">
                  <a16:creationId xmlns="" xmlns:a16="http://schemas.microsoft.com/office/drawing/2014/main" id="{0B04BB54-EE55-438E-A5F7-8F5A36FA6F69}"/>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61" name="TextBox 60">
              <a:extLst>
                <a:ext uri="{FF2B5EF4-FFF2-40B4-BE49-F238E27FC236}">
                  <a16:creationId xmlns="" xmlns:a16="http://schemas.microsoft.com/office/drawing/2014/main" id="{E767A107-5B4D-4789-8625-BADDCE54FF99}"/>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36</a:t>
              </a:r>
            </a:p>
          </p:txBody>
        </p:sp>
      </p:grpSp>
    </p:spTree>
    <p:extLst>
      <p:ext uri="{BB962C8B-B14F-4D97-AF65-F5344CB8AC3E}">
        <p14:creationId xmlns:p14="http://schemas.microsoft.com/office/powerpoint/2010/main" val="38939958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9964AD90-4703-4895-84DA-97C8FDB733F9}"/>
              </a:ext>
            </a:extLst>
          </p:cNvPr>
          <p:cNvCxnSpPr/>
          <p:nvPr/>
        </p:nvCxnSpPr>
        <p:spPr>
          <a:xfrm>
            <a:off x="2731935" y="3377367"/>
            <a:ext cx="44162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 xmlns:a16="http://schemas.microsoft.com/office/drawing/2014/main" id="{F9A7BCF1-D2F4-4F5E-B76F-B0648899E616}"/>
              </a:ext>
            </a:extLst>
          </p:cNvPr>
          <p:cNvCxnSpPr/>
          <p:nvPr/>
        </p:nvCxnSpPr>
        <p:spPr>
          <a:xfrm>
            <a:off x="2001577" y="2424223"/>
            <a:ext cx="441620" cy="0"/>
          </a:xfrm>
          <a:prstGeom prst="line">
            <a:avLst/>
          </a:prstGeom>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 xmlns:a16="http://schemas.microsoft.com/office/drawing/2014/main" id="{7D54BAAD-F0FB-4E1F-9C54-1E9682ADCD12}"/>
              </a:ext>
            </a:extLst>
          </p:cNvPr>
          <p:cNvSpPr txBox="1"/>
          <p:nvPr/>
        </p:nvSpPr>
        <p:spPr>
          <a:xfrm>
            <a:off x="537000" y="1515941"/>
            <a:ext cx="4418988" cy="532082"/>
          </a:xfrm>
          <a:prstGeom prst="rect">
            <a:avLst/>
          </a:prstGeom>
          <a:noFill/>
        </p:spPr>
        <p:txBody>
          <a:bodyPr wrap="square" lIns="69736" tIns="34868" rIns="69736" bIns="34868" rtlCol="0">
            <a:spAutoFit/>
          </a:bodyPr>
          <a:lstStyle/>
          <a:p>
            <a:pPr algn="ctr"/>
            <a:r>
              <a:rPr lang="nl-NL" sz="1000" dirty="0"/>
              <a:t>WiFi Video Intercom</a:t>
            </a:r>
          </a:p>
          <a:p>
            <a:pPr algn="ctr"/>
            <a:r>
              <a:rPr lang="nl-NL" sz="1000" dirty="0"/>
              <a:t/>
            </a:r>
            <a:br>
              <a:rPr lang="nl-NL" sz="1000" dirty="0"/>
            </a:br>
            <a:endParaRPr lang="en-GB" sz="1000" spc="458" dirty="0">
              <a:latin typeface="Roboto Lt"/>
            </a:endParaRPr>
          </a:p>
        </p:txBody>
      </p:sp>
      <p:grpSp>
        <p:nvGrpSpPr>
          <p:cNvPr id="7" name="Group 6">
            <a:extLst>
              <a:ext uri="{FF2B5EF4-FFF2-40B4-BE49-F238E27FC236}">
                <a16:creationId xmlns="" xmlns:a16="http://schemas.microsoft.com/office/drawing/2014/main" id="{C0FBBC9B-7E02-4FCB-820B-F4A2183DF84A}"/>
              </a:ext>
            </a:extLst>
          </p:cNvPr>
          <p:cNvGrpSpPr/>
          <p:nvPr/>
        </p:nvGrpSpPr>
        <p:grpSpPr>
          <a:xfrm>
            <a:off x="3028574" y="2039555"/>
            <a:ext cx="978736" cy="1841531"/>
            <a:chOff x="3248907" y="6358600"/>
            <a:chExt cx="1631612" cy="3020869"/>
          </a:xfrm>
        </p:grpSpPr>
        <p:pic>
          <p:nvPicPr>
            <p:cNvPr id="8" name="Picture 4" descr="Image result for samsung png image">
              <a:extLst>
                <a:ext uri="{FF2B5EF4-FFF2-40B4-BE49-F238E27FC236}">
                  <a16:creationId xmlns="" xmlns:a16="http://schemas.microsoft.com/office/drawing/2014/main" id="{40FE516F-0D0A-4685-885A-86B0FA8928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8907" y="6358600"/>
              <a:ext cx="1631612" cy="3020869"/>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 xmlns:a16="http://schemas.microsoft.com/office/drawing/2014/main" id="{81634F7F-7434-46FA-A0F4-242E92DD55DB}"/>
                </a:ext>
              </a:extLst>
            </p:cNvPr>
            <p:cNvSpPr/>
            <p:nvPr/>
          </p:nvSpPr>
          <p:spPr>
            <a:xfrm>
              <a:off x="3551388" y="8684452"/>
              <a:ext cx="321549" cy="3156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 xmlns:a16="http://schemas.microsoft.com/office/drawing/2014/main" id="{815AAAF7-E2A0-44E3-8FB3-A8D3337BC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3701" y="6638321"/>
              <a:ext cx="1446663" cy="2432892"/>
            </a:xfrm>
            <a:prstGeom prst="rect">
              <a:avLst/>
            </a:prstGeom>
          </p:spPr>
        </p:pic>
      </p:grpSp>
      <p:grpSp>
        <p:nvGrpSpPr>
          <p:cNvPr id="11" name="Group 10">
            <a:extLst>
              <a:ext uri="{FF2B5EF4-FFF2-40B4-BE49-F238E27FC236}">
                <a16:creationId xmlns="" xmlns:a16="http://schemas.microsoft.com/office/drawing/2014/main" id="{8196641F-0BB9-4E17-A860-9B25333D7FED}"/>
              </a:ext>
            </a:extLst>
          </p:cNvPr>
          <p:cNvGrpSpPr/>
          <p:nvPr/>
        </p:nvGrpSpPr>
        <p:grpSpPr>
          <a:xfrm>
            <a:off x="2144376" y="4542366"/>
            <a:ext cx="1113057" cy="1999650"/>
            <a:chOff x="419412" y="5755826"/>
            <a:chExt cx="1282681" cy="2588216"/>
          </a:xfrm>
        </p:grpSpPr>
        <p:pic>
          <p:nvPicPr>
            <p:cNvPr id="12" name="Picture 2" descr="Image result for iphone png image">
              <a:extLst>
                <a:ext uri="{FF2B5EF4-FFF2-40B4-BE49-F238E27FC236}">
                  <a16:creationId xmlns="" xmlns:a16="http://schemas.microsoft.com/office/drawing/2014/main" id="{6DF393C9-0AFF-4901-9973-9078E75E7D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412" y="5755826"/>
              <a:ext cx="1282681" cy="258821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 xmlns:a16="http://schemas.microsoft.com/office/drawing/2014/main" id="{40BC58EA-6400-446C-BD55-2302F43BA753}"/>
                </a:ext>
              </a:extLst>
            </p:cNvPr>
            <p:cNvGrpSpPr/>
            <p:nvPr/>
          </p:nvGrpSpPr>
          <p:grpSpPr>
            <a:xfrm>
              <a:off x="527714" y="6105099"/>
              <a:ext cx="1077718" cy="1887940"/>
              <a:chOff x="530804" y="6152069"/>
              <a:chExt cx="1678675" cy="2850199"/>
            </a:xfrm>
          </p:grpSpPr>
          <p:pic>
            <p:nvPicPr>
              <p:cNvPr id="14" name="Picture 13">
                <a:extLst>
                  <a:ext uri="{FF2B5EF4-FFF2-40B4-BE49-F238E27FC236}">
                    <a16:creationId xmlns="" xmlns:a16="http://schemas.microsoft.com/office/drawing/2014/main" id="{1B80393B-401E-4641-925D-986AB160A1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804" y="6152069"/>
                <a:ext cx="1678675" cy="2850199"/>
              </a:xfrm>
              <a:prstGeom prst="rect">
                <a:avLst/>
              </a:prstGeom>
            </p:spPr>
          </p:pic>
          <p:pic>
            <p:nvPicPr>
              <p:cNvPr id="15" name="Picture 2" descr="Image result for gate entrance">
                <a:extLst>
                  <a:ext uri="{FF2B5EF4-FFF2-40B4-BE49-F238E27FC236}">
                    <a16:creationId xmlns="" xmlns:a16="http://schemas.microsoft.com/office/drawing/2014/main" id="{5D70B4F1-4F2B-407A-B915-F76D6760B1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804" y="6646010"/>
                <a:ext cx="1678675" cy="121969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6" name="Group 15">
            <a:extLst>
              <a:ext uri="{FF2B5EF4-FFF2-40B4-BE49-F238E27FC236}">
                <a16:creationId xmlns="" xmlns:a16="http://schemas.microsoft.com/office/drawing/2014/main" id="{635266BC-FBB4-4B43-B78C-119DE5B5B139}"/>
              </a:ext>
            </a:extLst>
          </p:cNvPr>
          <p:cNvGrpSpPr/>
          <p:nvPr/>
        </p:nvGrpSpPr>
        <p:grpSpPr>
          <a:xfrm>
            <a:off x="433337" y="254810"/>
            <a:ext cx="4687363" cy="299372"/>
            <a:chOff x="433337" y="254810"/>
            <a:chExt cx="4687363" cy="299372"/>
          </a:xfrm>
        </p:grpSpPr>
        <p:pic>
          <p:nvPicPr>
            <p:cNvPr id="17" name="Picture 16">
              <a:extLst>
                <a:ext uri="{FF2B5EF4-FFF2-40B4-BE49-F238E27FC236}">
                  <a16:creationId xmlns="" xmlns:a16="http://schemas.microsoft.com/office/drawing/2014/main" id="{94AAE26C-120D-4F99-BE17-B833B13661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8" name="Straight Connector 17">
              <a:extLst>
                <a:ext uri="{FF2B5EF4-FFF2-40B4-BE49-F238E27FC236}">
                  <a16:creationId xmlns="" xmlns:a16="http://schemas.microsoft.com/office/drawing/2014/main" id="{91D0E1C9-0C8F-473E-BACE-7967CB695871}"/>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 xmlns:a16="http://schemas.microsoft.com/office/drawing/2014/main" id="{AD73DB76-866A-4529-8336-765A74011986}"/>
                </a:ext>
              </a:extLst>
            </p:cNvPr>
            <p:cNvSpPr txBox="1"/>
            <p:nvPr/>
          </p:nvSpPr>
          <p:spPr>
            <a:xfrm>
              <a:off x="3754435"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PREDATOR WIFI 2</a:t>
              </a:r>
            </a:p>
          </p:txBody>
        </p:sp>
      </p:grpSp>
      <p:sp>
        <p:nvSpPr>
          <p:cNvPr id="20" name="Rectangle 19">
            <a:extLst>
              <a:ext uri="{FF2B5EF4-FFF2-40B4-BE49-F238E27FC236}">
                <a16:creationId xmlns="" xmlns:a16="http://schemas.microsoft.com/office/drawing/2014/main" id="{C2925F14-8758-4658-A6FF-A94A506D096B}"/>
              </a:ext>
            </a:extLst>
          </p:cNvPr>
          <p:cNvSpPr/>
          <p:nvPr/>
        </p:nvSpPr>
        <p:spPr>
          <a:xfrm>
            <a:off x="2190292" y="1962260"/>
            <a:ext cx="923601" cy="1061829"/>
          </a:xfrm>
          <a:prstGeom prst="rect">
            <a:avLst/>
          </a:prstGeom>
        </p:spPr>
        <p:txBody>
          <a:bodyPr wrap="square">
            <a:spAutoFit/>
          </a:bodyPr>
          <a:lstStyle/>
          <a:p>
            <a:r>
              <a:rPr lang="nl-NL" sz="900" b="1" i="1" dirty="0">
                <a:latin typeface="Century Gothic" panose="020B0502020202020204" pitchFamily="34" charset="0"/>
              </a:rPr>
              <a:t>Nieuw! GoogleTM PUSH-berichten over Apple en Android apparaten</a:t>
            </a:r>
            <a:br>
              <a:rPr lang="nl-NL" sz="900" b="1" i="1" dirty="0">
                <a:latin typeface="Century Gothic" panose="020B0502020202020204" pitchFamily="34" charset="0"/>
              </a:rPr>
            </a:br>
            <a:endParaRPr lang="en-GB" sz="900" dirty="0">
              <a:latin typeface="Century Gothic" panose="020B0502020202020204" pitchFamily="34" charset="0"/>
            </a:endParaRPr>
          </a:p>
        </p:txBody>
      </p:sp>
      <p:sp>
        <p:nvSpPr>
          <p:cNvPr id="21" name="Rectangle 20">
            <a:extLst>
              <a:ext uri="{FF2B5EF4-FFF2-40B4-BE49-F238E27FC236}">
                <a16:creationId xmlns="" xmlns:a16="http://schemas.microsoft.com/office/drawing/2014/main" id="{4547BDD8-D457-475F-B226-FE31565BA771}"/>
              </a:ext>
            </a:extLst>
          </p:cNvPr>
          <p:cNvSpPr/>
          <p:nvPr/>
        </p:nvSpPr>
        <p:spPr>
          <a:xfrm>
            <a:off x="2010397" y="3163647"/>
            <a:ext cx="753547" cy="784830"/>
          </a:xfrm>
          <a:prstGeom prst="rect">
            <a:avLst/>
          </a:prstGeom>
        </p:spPr>
        <p:txBody>
          <a:bodyPr wrap="square">
            <a:spAutoFit/>
          </a:bodyPr>
          <a:lstStyle/>
          <a:p>
            <a:pPr algn="r"/>
            <a:r>
              <a:rPr lang="en-GB" sz="900" dirty="0">
                <a:latin typeface="Century Gothic" panose="020B0502020202020204" pitchFamily="34" charset="0"/>
              </a:rPr>
              <a:t>Pictogram op basis lay-out</a:t>
            </a:r>
            <a:br>
              <a:rPr lang="en-GB" sz="900" dirty="0">
                <a:latin typeface="Century Gothic" panose="020B0502020202020204" pitchFamily="34" charset="0"/>
              </a:rPr>
            </a:br>
            <a:endParaRPr lang="en-GB" sz="900" dirty="0">
              <a:latin typeface="Century Gothic" panose="020B0502020202020204" pitchFamily="34" charset="0"/>
            </a:endParaRPr>
          </a:p>
        </p:txBody>
      </p:sp>
      <p:pic>
        <p:nvPicPr>
          <p:cNvPr id="22" name="Picture 21" descr="http://dc942d419843af05523b-ff74ae13537a01be6cfec5927837dcfe.r14.cf1.rackcdn.com/wp-content/uploads/Android-logo.png">
            <a:extLst>
              <a:ext uri="{FF2B5EF4-FFF2-40B4-BE49-F238E27FC236}">
                <a16:creationId xmlns="" xmlns:a16="http://schemas.microsoft.com/office/drawing/2014/main" id="{214BF6E6-CFDD-4414-841D-032A4923FE4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85284" y="2998149"/>
            <a:ext cx="249142" cy="2491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s://encrypted-tbn0.gstatic.com/images?q=tbn:ANd9GcTrcZaket48k_CbIFzMM6Umsd2CErNddHTIFn_iAqxz7p7VEwPerQ">
            <a:extLst>
              <a:ext uri="{FF2B5EF4-FFF2-40B4-BE49-F238E27FC236}">
                <a16:creationId xmlns="" xmlns:a16="http://schemas.microsoft.com/office/drawing/2014/main" id="{B7426ECC-FCF7-4740-8698-8CBF58A0F8C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12163" y="3031847"/>
            <a:ext cx="659796" cy="21544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4" name="Picture 6" descr="http://omlet.me/app/join/images/appstore.png">
            <a:extLst>
              <a:ext uri="{FF2B5EF4-FFF2-40B4-BE49-F238E27FC236}">
                <a16:creationId xmlns="" xmlns:a16="http://schemas.microsoft.com/office/drawing/2014/main" id="{01BF570A-216F-4997-B1A9-1E4CBB808F2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04991" y="3315985"/>
            <a:ext cx="654806" cy="21544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5" name="Picture 5" descr="http://www.ajericobrown.com/links/apple/images/apple.png">
            <a:extLst>
              <a:ext uri="{FF2B5EF4-FFF2-40B4-BE49-F238E27FC236}">
                <a16:creationId xmlns="" xmlns:a16="http://schemas.microsoft.com/office/drawing/2014/main" id="{5F97C8F0-5CA4-414F-8B1C-77A8CC0472D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20617" y="3308176"/>
            <a:ext cx="178476" cy="2189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Image result for google cloud messaging icon">
            <a:extLst>
              <a:ext uri="{FF2B5EF4-FFF2-40B4-BE49-F238E27FC236}">
                <a16:creationId xmlns="" xmlns:a16="http://schemas.microsoft.com/office/drawing/2014/main" id="{56AA5346-FCF7-45B6-A280-F212CB4354E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96260" y="2423925"/>
            <a:ext cx="703690" cy="47645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Image result for amazon web services">
            <a:extLst>
              <a:ext uri="{FF2B5EF4-FFF2-40B4-BE49-F238E27FC236}">
                <a16:creationId xmlns="" xmlns:a16="http://schemas.microsoft.com/office/drawing/2014/main" id="{C167B113-3129-4F30-93E8-D69AA581274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6594" y="4585172"/>
            <a:ext cx="729776" cy="45408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 xmlns:a16="http://schemas.microsoft.com/office/drawing/2014/main" id="{B6FFB856-369F-496D-B365-8CA94DB847FA}"/>
              </a:ext>
            </a:extLst>
          </p:cNvPr>
          <p:cNvSpPr/>
          <p:nvPr/>
        </p:nvSpPr>
        <p:spPr>
          <a:xfrm>
            <a:off x="381180" y="5060606"/>
            <a:ext cx="1623151" cy="923330"/>
          </a:xfrm>
          <a:prstGeom prst="rect">
            <a:avLst/>
          </a:prstGeom>
        </p:spPr>
        <p:txBody>
          <a:bodyPr wrap="square">
            <a:spAutoFit/>
          </a:bodyPr>
          <a:lstStyle/>
          <a:p>
            <a:r>
              <a:rPr lang="nl-NL" sz="900" dirty="0">
                <a:latin typeface="Century Gothic" panose="020B0502020202020204" pitchFamily="34" charset="0"/>
              </a:rPr>
              <a:t>AmazonTM Cloud P2P-servers die worden gehost in meerdere landen voor de snelste verbinding.</a:t>
            </a:r>
            <a:br>
              <a:rPr lang="nl-NL" sz="900" dirty="0">
                <a:latin typeface="Century Gothic" panose="020B0502020202020204" pitchFamily="34" charset="0"/>
              </a:rPr>
            </a:br>
            <a:endParaRPr lang="en-GB" sz="900" dirty="0">
              <a:latin typeface="Century Gothic" panose="020B0502020202020204" pitchFamily="34" charset="0"/>
            </a:endParaRPr>
          </a:p>
        </p:txBody>
      </p:sp>
      <p:grpSp>
        <p:nvGrpSpPr>
          <p:cNvPr id="29" name="Group 28">
            <a:extLst>
              <a:ext uri="{FF2B5EF4-FFF2-40B4-BE49-F238E27FC236}">
                <a16:creationId xmlns="" xmlns:a16="http://schemas.microsoft.com/office/drawing/2014/main" id="{D187C6FB-EF51-431C-BBC0-91E9842DE813}"/>
              </a:ext>
            </a:extLst>
          </p:cNvPr>
          <p:cNvGrpSpPr/>
          <p:nvPr/>
        </p:nvGrpSpPr>
        <p:grpSpPr>
          <a:xfrm>
            <a:off x="3909754" y="4724827"/>
            <a:ext cx="538445" cy="453970"/>
            <a:chOff x="4939983" y="6732037"/>
            <a:chExt cx="666942" cy="562307"/>
          </a:xfrm>
        </p:grpSpPr>
        <p:sp>
          <p:nvSpPr>
            <p:cNvPr id="30" name="Arrow: Curved Right 29">
              <a:extLst>
                <a:ext uri="{FF2B5EF4-FFF2-40B4-BE49-F238E27FC236}">
                  <a16:creationId xmlns="" xmlns:a16="http://schemas.microsoft.com/office/drawing/2014/main" id="{E6996C78-CBDA-48C4-BBC5-5095D423D95F}"/>
                </a:ext>
              </a:extLst>
            </p:cNvPr>
            <p:cNvSpPr/>
            <p:nvPr/>
          </p:nvSpPr>
          <p:spPr>
            <a:xfrm rot="10800000">
              <a:off x="5430545" y="6769854"/>
              <a:ext cx="176380" cy="387259"/>
            </a:xfrm>
            <a:prstGeom prst="curvedRightArrow">
              <a:avLst>
                <a:gd name="adj1" fmla="val 44974"/>
                <a:gd name="adj2" fmla="val 109780"/>
                <a:gd name="adj3" fmla="val 25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31" name="Picture 12" descr="Image result for speaker icon">
              <a:extLst>
                <a:ext uri="{FF2B5EF4-FFF2-40B4-BE49-F238E27FC236}">
                  <a16:creationId xmlns="" xmlns:a16="http://schemas.microsoft.com/office/drawing/2014/main" id="{4E8B1A11-D06F-400B-84C3-F6634BD715B5}"/>
                </a:ext>
              </a:extLst>
            </p:cNvPr>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5125163" y="6977198"/>
              <a:ext cx="270186" cy="31714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Image result for microphone icon">
              <a:extLst>
                <a:ext uri="{FF2B5EF4-FFF2-40B4-BE49-F238E27FC236}">
                  <a16:creationId xmlns="" xmlns:a16="http://schemas.microsoft.com/office/drawing/2014/main" id="{18CE4932-D2E9-42D5-98E9-38BA11BC4A77}"/>
                </a:ext>
              </a:extLst>
            </p:cNvPr>
            <p:cNvPicPr>
              <a:picLocks noChangeAspect="1" noChangeArrowheads="1"/>
            </p:cNvPicPr>
            <p:nvPr/>
          </p:nvPicPr>
          <p:blipFill>
            <a:blip r:embed="rId1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40720" y="6732037"/>
              <a:ext cx="277128" cy="277128"/>
            </a:xfrm>
            <a:prstGeom prst="rect">
              <a:avLst/>
            </a:prstGeom>
            <a:noFill/>
            <a:extLst>
              <a:ext uri="{909E8E84-426E-40DD-AFC4-6F175D3DCCD1}">
                <a14:hiddenFill xmlns:a14="http://schemas.microsoft.com/office/drawing/2010/main">
                  <a:solidFill>
                    <a:srgbClr val="FFFFFF"/>
                  </a:solidFill>
                </a14:hiddenFill>
              </a:ext>
            </a:extLst>
          </p:spPr>
        </p:pic>
        <p:sp>
          <p:nvSpPr>
            <p:cNvPr id="33" name="Arrow: Curved Right 32">
              <a:extLst>
                <a:ext uri="{FF2B5EF4-FFF2-40B4-BE49-F238E27FC236}">
                  <a16:creationId xmlns="" xmlns:a16="http://schemas.microsoft.com/office/drawing/2014/main" id="{D0B7CDC1-FFF9-4723-8C12-E2E775F72945}"/>
                </a:ext>
              </a:extLst>
            </p:cNvPr>
            <p:cNvSpPr/>
            <p:nvPr/>
          </p:nvSpPr>
          <p:spPr>
            <a:xfrm>
              <a:off x="4939983" y="6821575"/>
              <a:ext cx="176380" cy="387259"/>
            </a:xfrm>
            <a:prstGeom prst="curvedRightArrow">
              <a:avLst>
                <a:gd name="adj1" fmla="val 44974"/>
                <a:gd name="adj2" fmla="val 109780"/>
                <a:gd name="adj3" fmla="val 25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pic>
        <p:nvPicPr>
          <p:cNvPr id="34" name="Picture 18" descr="Image result for cctv icon">
            <a:extLst>
              <a:ext uri="{FF2B5EF4-FFF2-40B4-BE49-F238E27FC236}">
                <a16:creationId xmlns="" xmlns:a16="http://schemas.microsoft.com/office/drawing/2014/main" id="{5FCA11DA-030B-4140-8E2E-42A3E2403A1C}"/>
              </a:ext>
            </a:extLst>
          </p:cNvPr>
          <p:cNvPicPr>
            <a:picLocks noChangeAspect="1" noChangeArrowheads="1"/>
          </p:cNvPicPr>
          <p:nvPr/>
        </p:nvPicPr>
        <p:blipFill>
          <a:blip r:embed="rId1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0720" y="5689185"/>
            <a:ext cx="454538" cy="4545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Image result for gates icon">
            <a:extLst>
              <a:ext uri="{FF2B5EF4-FFF2-40B4-BE49-F238E27FC236}">
                <a16:creationId xmlns="" xmlns:a16="http://schemas.microsoft.com/office/drawing/2014/main" id="{A889F2C3-68C3-4A5A-B75F-B053D4AFD03A}"/>
              </a:ext>
            </a:extLst>
          </p:cNvPr>
          <p:cNvPicPr>
            <a:picLocks noChangeAspect="1" noChangeArrowheads="1"/>
          </p:cNvPicPr>
          <p:nvPr/>
        </p:nvPicPr>
        <p:blipFill>
          <a:blip r:embed="rId1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5858" y="5726898"/>
            <a:ext cx="707696" cy="56105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Image result for gates icon">
            <a:extLst>
              <a:ext uri="{FF2B5EF4-FFF2-40B4-BE49-F238E27FC236}">
                <a16:creationId xmlns="" xmlns:a16="http://schemas.microsoft.com/office/drawing/2014/main" id="{0EACE27C-8B75-406F-986E-18400F29FE45}"/>
              </a:ext>
            </a:extLst>
          </p:cNvPr>
          <p:cNvPicPr>
            <a:picLocks noChangeAspect="1" noChangeArrowheads="1"/>
          </p:cNvPicPr>
          <p:nvPr/>
        </p:nvPicPr>
        <p:blipFill>
          <a:blip r:embed="rId1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8774" y="5726898"/>
            <a:ext cx="707696" cy="56105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 xmlns:a16="http://schemas.microsoft.com/office/drawing/2014/main" id="{3B9D00EF-5DB7-43A5-BADF-76E9F34129D6}"/>
              </a:ext>
            </a:extLst>
          </p:cNvPr>
          <p:cNvSpPr/>
          <p:nvPr/>
        </p:nvSpPr>
        <p:spPr>
          <a:xfrm>
            <a:off x="477274" y="6193186"/>
            <a:ext cx="1106393" cy="400110"/>
          </a:xfrm>
          <a:prstGeom prst="rect">
            <a:avLst/>
          </a:prstGeom>
        </p:spPr>
        <p:txBody>
          <a:bodyPr wrap="none">
            <a:spAutoFit/>
          </a:bodyPr>
          <a:lstStyle/>
          <a:p>
            <a:r>
              <a:rPr lang="en-GB" sz="1000" i="1" dirty="0">
                <a:latin typeface="Century Gothic" panose="020B0502020202020204" pitchFamily="34" charset="0"/>
              </a:rPr>
              <a:t>Nieuw! 2 Relais</a:t>
            </a:r>
            <a:br>
              <a:rPr lang="en-GB" sz="1000" i="1" dirty="0">
                <a:latin typeface="Century Gothic" panose="020B0502020202020204" pitchFamily="34" charset="0"/>
              </a:rPr>
            </a:br>
            <a:endParaRPr lang="en-GB" sz="1000" dirty="0">
              <a:latin typeface="Century Gothic" panose="020B0502020202020204" pitchFamily="34" charset="0"/>
            </a:endParaRPr>
          </a:p>
        </p:txBody>
      </p:sp>
      <p:sp>
        <p:nvSpPr>
          <p:cNvPr id="38" name="Rectangle 37">
            <a:extLst>
              <a:ext uri="{FF2B5EF4-FFF2-40B4-BE49-F238E27FC236}">
                <a16:creationId xmlns="" xmlns:a16="http://schemas.microsoft.com/office/drawing/2014/main" id="{34181B90-CC98-46DA-AF2C-40E68CB8CE96}"/>
              </a:ext>
            </a:extLst>
          </p:cNvPr>
          <p:cNvSpPr/>
          <p:nvPr/>
        </p:nvSpPr>
        <p:spPr>
          <a:xfrm>
            <a:off x="3394824" y="5148489"/>
            <a:ext cx="1682142" cy="646331"/>
          </a:xfrm>
          <a:prstGeom prst="rect">
            <a:avLst/>
          </a:prstGeom>
        </p:spPr>
        <p:txBody>
          <a:bodyPr wrap="square">
            <a:spAutoFit/>
          </a:bodyPr>
          <a:lstStyle/>
          <a:p>
            <a:r>
              <a:rPr lang="nl-NL" sz="900" b="1" i="1" dirty="0">
                <a:latin typeface="Century Gothic" panose="020B0502020202020204" pitchFamily="34" charset="0"/>
              </a:rPr>
              <a:t>Nieuw! Volledige 2-weg Duplex- en half Duplex Geluidsopties!</a:t>
            </a:r>
            <a:br>
              <a:rPr lang="nl-NL" sz="900" b="1" i="1" dirty="0">
                <a:latin typeface="Century Gothic" panose="020B0502020202020204" pitchFamily="34" charset="0"/>
              </a:rPr>
            </a:br>
            <a:endParaRPr lang="en-GB" sz="900" dirty="0">
              <a:latin typeface="Century Gothic" panose="020B0502020202020204" pitchFamily="34" charset="0"/>
            </a:endParaRPr>
          </a:p>
        </p:txBody>
      </p:sp>
      <p:sp>
        <p:nvSpPr>
          <p:cNvPr id="39" name="Rectangle 38">
            <a:extLst>
              <a:ext uri="{FF2B5EF4-FFF2-40B4-BE49-F238E27FC236}">
                <a16:creationId xmlns="" xmlns:a16="http://schemas.microsoft.com/office/drawing/2014/main" id="{38FAF9D7-8ECB-40C3-93B0-F29F7C451127}"/>
              </a:ext>
            </a:extLst>
          </p:cNvPr>
          <p:cNvSpPr/>
          <p:nvPr/>
        </p:nvSpPr>
        <p:spPr>
          <a:xfrm>
            <a:off x="3358210" y="5928459"/>
            <a:ext cx="1609657" cy="1631216"/>
          </a:xfrm>
          <a:prstGeom prst="rect">
            <a:avLst/>
          </a:prstGeom>
        </p:spPr>
        <p:txBody>
          <a:bodyPr wrap="square">
            <a:spAutoFit/>
          </a:bodyPr>
          <a:lstStyle/>
          <a:p>
            <a:r>
              <a:rPr lang="nl-NL" sz="1000" b="1" i="1" dirty="0">
                <a:latin typeface="Century Gothic" panose="020B0502020202020204" pitchFamily="34" charset="0"/>
              </a:rPr>
              <a:t>Nieuw! </a:t>
            </a:r>
            <a:r>
              <a:rPr lang="nl-NL" sz="1000" i="1" dirty="0">
                <a:latin typeface="Century Gothic" panose="020B0502020202020204" pitchFamily="34" charset="0"/>
              </a:rPr>
              <a:t>Opgewaardeerd camera met IR cut filter voor betere kleur per dag en de visie van de nacht van de IR per nacht</a:t>
            </a:r>
          </a:p>
          <a:p>
            <a:r>
              <a:rPr lang="nl-NL" sz="1000" b="1" i="1" dirty="0">
                <a:latin typeface="Century Gothic" panose="020B0502020202020204" pitchFamily="34" charset="0"/>
              </a:rPr>
              <a:t/>
            </a:r>
            <a:br>
              <a:rPr lang="nl-NL" sz="1000" b="1" i="1" dirty="0">
                <a:latin typeface="Century Gothic" panose="020B0502020202020204" pitchFamily="34" charset="0"/>
              </a:rPr>
            </a:br>
            <a:endParaRPr lang="nl-NL" sz="1000" b="1" i="1" dirty="0">
              <a:latin typeface="Century Gothic" panose="020B0502020202020204" pitchFamily="34" charset="0"/>
            </a:endParaRPr>
          </a:p>
          <a:p>
            <a:r>
              <a:rPr lang="nl-NL" sz="1000" b="1" i="1" dirty="0">
                <a:latin typeface="Century Gothic" panose="020B0502020202020204" pitchFamily="34" charset="0"/>
              </a:rPr>
              <a:t/>
            </a:r>
            <a:br>
              <a:rPr lang="nl-NL" sz="1000" b="1" i="1" dirty="0">
                <a:latin typeface="Century Gothic" panose="020B0502020202020204" pitchFamily="34" charset="0"/>
              </a:rPr>
            </a:br>
            <a:endParaRPr lang="en-GB" sz="1000" dirty="0">
              <a:latin typeface="Century Gothic" panose="020B0502020202020204" pitchFamily="34" charset="0"/>
            </a:endParaRPr>
          </a:p>
        </p:txBody>
      </p:sp>
      <p:cxnSp>
        <p:nvCxnSpPr>
          <p:cNvPr id="40" name="Straight Connector 39">
            <a:extLst>
              <a:ext uri="{FF2B5EF4-FFF2-40B4-BE49-F238E27FC236}">
                <a16:creationId xmlns="" xmlns:a16="http://schemas.microsoft.com/office/drawing/2014/main" id="{FBEF1E4C-E0F1-4D15-8BF3-C81F5ABDEC82}"/>
              </a:ext>
            </a:extLst>
          </p:cNvPr>
          <p:cNvCxnSpPr>
            <a:cxnSpLocks/>
          </p:cNvCxnSpPr>
          <p:nvPr/>
        </p:nvCxnSpPr>
        <p:spPr>
          <a:xfrm>
            <a:off x="1923566" y="5348927"/>
            <a:ext cx="22081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 xmlns:a16="http://schemas.microsoft.com/office/drawing/2014/main" id="{EDAE1232-75C7-4B94-BD08-7DF7193E7650}"/>
              </a:ext>
            </a:extLst>
          </p:cNvPr>
          <p:cNvCxnSpPr>
            <a:cxnSpLocks/>
          </p:cNvCxnSpPr>
          <p:nvPr/>
        </p:nvCxnSpPr>
        <p:spPr>
          <a:xfrm>
            <a:off x="1596470" y="6064852"/>
            <a:ext cx="54790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 xmlns:a16="http://schemas.microsoft.com/office/drawing/2014/main" id="{1E13107F-672E-4CFA-8AC4-5A0D0FE6BD95}"/>
              </a:ext>
            </a:extLst>
          </p:cNvPr>
          <p:cNvCxnSpPr>
            <a:cxnSpLocks/>
          </p:cNvCxnSpPr>
          <p:nvPr/>
        </p:nvCxnSpPr>
        <p:spPr>
          <a:xfrm>
            <a:off x="3257433" y="5426899"/>
            <a:ext cx="22081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 xmlns:a16="http://schemas.microsoft.com/office/drawing/2014/main" id="{0A427706-4BEB-49E5-883B-AE0ABC41D666}"/>
              </a:ext>
            </a:extLst>
          </p:cNvPr>
          <p:cNvCxnSpPr>
            <a:cxnSpLocks/>
          </p:cNvCxnSpPr>
          <p:nvPr/>
        </p:nvCxnSpPr>
        <p:spPr>
          <a:xfrm>
            <a:off x="3243735" y="6073441"/>
            <a:ext cx="220810"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63" name="Group 62">
            <a:extLst>
              <a:ext uri="{FF2B5EF4-FFF2-40B4-BE49-F238E27FC236}">
                <a16:creationId xmlns="" xmlns:a16="http://schemas.microsoft.com/office/drawing/2014/main" id="{A05AF47F-3367-467D-BED5-18B8C367C793}"/>
              </a:ext>
            </a:extLst>
          </p:cNvPr>
          <p:cNvGrpSpPr/>
          <p:nvPr/>
        </p:nvGrpSpPr>
        <p:grpSpPr>
          <a:xfrm>
            <a:off x="325974" y="2010488"/>
            <a:ext cx="935735" cy="1888141"/>
            <a:chOff x="325974" y="2010488"/>
            <a:chExt cx="935735" cy="1888141"/>
          </a:xfrm>
        </p:grpSpPr>
        <p:pic>
          <p:nvPicPr>
            <p:cNvPr id="46" name="Picture 2" descr="Image result for iphone png image">
              <a:extLst>
                <a:ext uri="{FF2B5EF4-FFF2-40B4-BE49-F238E27FC236}">
                  <a16:creationId xmlns="" xmlns:a16="http://schemas.microsoft.com/office/drawing/2014/main" id="{8A51616E-5134-4414-87B3-FF6B31D8D83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25974" y="2010488"/>
              <a:ext cx="935735" cy="188814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Image result for iphone home screen">
              <a:extLst>
                <a:ext uri="{FF2B5EF4-FFF2-40B4-BE49-F238E27FC236}">
                  <a16:creationId xmlns="" xmlns:a16="http://schemas.microsoft.com/office/drawing/2014/main" id="{34D089D0-3533-4591-9BAE-F49C67A8D930}"/>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420113" y="2259586"/>
              <a:ext cx="764307" cy="137219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 xmlns:a16="http://schemas.microsoft.com/office/drawing/2014/main" id="{1CB30693-8624-493A-A20A-29C91A226E2F}"/>
                </a:ext>
              </a:extLst>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9895" b="89880" l="3600" r="97733">
                          <a14:foregroundMark x1="10533" y1="31109" x2="2400" y2="36432"/>
                          <a14:foregroundMark x1="2400" y1="36432" x2="3600" y2="50525"/>
                          <a14:foregroundMark x1="3600" y1="50525" x2="11467" y2="52324"/>
                          <a14:foregroundMark x1="88400" y1="31559" x2="97733" y2="36282"/>
                          <a14:foregroundMark x1="97733" y1="42075" x2="97733" y2="50675"/>
                          <a14:foregroundMark x1="97733" y1="36282" x2="97733" y2="38026"/>
                          <a14:foregroundMark x1="97733" y1="50675" x2="88667" y2="51574"/>
                          <a14:backgroundMark x1="14533" y1="53898" x2="39200" y2="54498"/>
                          <a14:backgroundMark x1="66400" y1="29760" x2="80800" y2="28636"/>
                          <a14:backgroundMark x1="80800" y1="28636" x2="95600" y2="29085"/>
                          <a14:backgroundMark x1="99600" y1="38006" x2="99733" y2="42054"/>
                          <a14:backgroundMark x1="10433" y1="26435" x2="61323" y2="22659"/>
                        </a14:backgroundRemoval>
                      </a14:imgEffect>
                    </a14:imgLayer>
                  </a14:imgProps>
                </a:ext>
                <a:ext uri="{28A0092B-C50C-407E-A947-70E740481C1C}">
                  <a14:useLocalDpi xmlns:a14="http://schemas.microsoft.com/office/drawing/2010/main" val="0"/>
                </a:ext>
              </a:extLst>
            </a:blip>
            <a:srcRect l="1708" t="31196" r="2810" b="47736"/>
            <a:stretch/>
          </p:blipFill>
          <p:spPr>
            <a:xfrm>
              <a:off x="454645" y="2797878"/>
              <a:ext cx="729776" cy="283580"/>
            </a:xfrm>
            <a:prstGeom prst="roundRect">
              <a:avLst>
                <a:gd name="adj" fmla="val 14626"/>
              </a:avLst>
            </a:prstGeom>
          </p:spPr>
        </p:pic>
      </p:grpSp>
      <p:grpSp>
        <p:nvGrpSpPr>
          <p:cNvPr id="50" name="Group 49">
            <a:extLst>
              <a:ext uri="{FF2B5EF4-FFF2-40B4-BE49-F238E27FC236}">
                <a16:creationId xmlns="" xmlns:a16="http://schemas.microsoft.com/office/drawing/2014/main" id="{6DF1BBA9-0024-4F27-A7B3-F9B6D28B62DF}"/>
              </a:ext>
            </a:extLst>
          </p:cNvPr>
          <p:cNvGrpSpPr/>
          <p:nvPr/>
        </p:nvGrpSpPr>
        <p:grpSpPr>
          <a:xfrm>
            <a:off x="1031482" y="2039555"/>
            <a:ext cx="1031228" cy="1841531"/>
            <a:chOff x="4879573" y="3524251"/>
            <a:chExt cx="1489477" cy="2679700"/>
          </a:xfrm>
        </p:grpSpPr>
        <p:pic>
          <p:nvPicPr>
            <p:cNvPr id="51" name="Picture 4" descr="Image result for samsung png image">
              <a:extLst>
                <a:ext uri="{FF2B5EF4-FFF2-40B4-BE49-F238E27FC236}">
                  <a16:creationId xmlns="" xmlns:a16="http://schemas.microsoft.com/office/drawing/2014/main" id="{20D2F3F6-FB75-4B05-97CF-A85930B6B0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9573" y="3524251"/>
              <a:ext cx="1489477" cy="2679700"/>
            </a:xfrm>
            <a:prstGeom prst="rect">
              <a:avLst/>
            </a:prstGeom>
            <a:noFill/>
            <a:extLst>
              <a:ext uri="{909E8E84-426E-40DD-AFC4-6F175D3DCCD1}">
                <a14:hiddenFill xmlns:a14="http://schemas.microsoft.com/office/drawing/2010/main">
                  <a:solidFill>
                    <a:srgbClr val="FFFFFF"/>
                  </a:solidFill>
                </a14:hiddenFill>
              </a:ext>
            </a:extLst>
          </p:spPr>
        </p:pic>
        <p:sp>
          <p:nvSpPr>
            <p:cNvPr id="52" name="Oval 51">
              <a:extLst>
                <a:ext uri="{FF2B5EF4-FFF2-40B4-BE49-F238E27FC236}">
                  <a16:creationId xmlns="" xmlns:a16="http://schemas.microsoft.com/office/drawing/2014/main" id="{A554C9EE-DE21-4B45-ADA3-22B51C8AF649}"/>
                </a:ext>
              </a:extLst>
            </p:cNvPr>
            <p:cNvSpPr/>
            <p:nvPr/>
          </p:nvSpPr>
          <p:spPr>
            <a:xfrm>
              <a:off x="5155704" y="5587427"/>
              <a:ext cx="293538" cy="2799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3" name="Picture 4" descr="Image result for android home screen">
              <a:extLst>
                <a:ext uri="{FF2B5EF4-FFF2-40B4-BE49-F238E27FC236}">
                  <a16:creationId xmlns="" xmlns:a16="http://schemas.microsoft.com/office/drawing/2014/main" id="{5A73C9B3-D147-486F-98F4-1D183772516F}"/>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963139" y="3792986"/>
              <a:ext cx="1317612" cy="214622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 xmlns:a16="http://schemas.microsoft.com/office/drawing/2014/main" id="{5C7A4ABC-1BE9-4FAC-965C-AA869D0AC693}"/>
                </a:ext>
              </a:extLst>
            </p:cNvPr>
            <p:cNvPicPr>
              <a:picLocks noChangeAspect="1"/>
            </p:cNvPicPr>
            <p:nvPr/>
          </p:nvPicPr>
          <p:blipFill>
            <a:blip r:embed="rId24" cstate="print"/>
            <a:stretch>
              <a:fillRect/>
            </a:stretch>
          </p:blipFill>
          <p:spPr>
            <a:xfrm>
              <a:off x="4963140" y="3792986"/>
              <a:ext cx="1317612" cy="1176598"/>
            </a:xfrm>
            <a:prstGeom prst="rect">
              <a:avLst/>
            </a:prstGeom>
          </p:spPr>
        </p:pic>
      </p:grpSp>
      <p:grpSp>
        <p:nvGrpSpPr>
          <p:cNvPr id="55" name="Group 54">
            <a:extLst>
              <a:ext uri="{FF2B5EF4-FFF2-40B4-BE49-F238E27FC236}">
                <a16:creationId xmlns="" xmlns:a16="http://schemas.microsoft.com/office/drawing/2014/main" id="{32666E24-5CA1-4311-9CD8-C130372A4813}"/>
              </a:ext>
            </a:extLst>
          </p:cNvPr>
          <p:cNvGrpSpPr/>
          <p:nvPr/>
        </p:nvGrpSpPr>
        <p:grpSpPr>
          <a:xfrm>
            <a:off x="-146132" y="7209698"/>
            <a:ext cx="5041982" cy="233315"/>
            <a:chOff x="-146132" y="7235825"/>
            <a:chExt cx="5041982" cy="233315"/>
          </a:xfrm>
        </p:grpSpPr>
        <p:cxnSp>
          <p:nvCxnSpPr>
            <p:cNvPr id="56" name="Straight Connector 55">
              <a:extLst>
                <a:ext uri="{FF2B5EF4-FFF2-40B4-BE49-F238E27FC236}">
                  <a16:creationId xmlns="" xmlns:a16="http://schemas.microsoft.com/office/drawing/2014/main" id="{04B42D38-4854-4B92-81E6-3970EA091E1E}"/>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57" name="TextBox 56">
              <a:extLst>
                <a:ext uri="{FF2B5EF4-FFF2-40B4-BE49-F238E27FC236}">
                  <a16:creationId xmlns="" xmlns:a16="http://schemas.microsoft.com/office/drawing/2014/main" id="{E66EA19A-BCB9-4E50-906D-00C27ED6BFBF}"/>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37</a:t>
              </a:r>
            </a:p>
          </p:txBody>
        </p:sp>
      </p:grpSp>
      <p:sp>
        <p:nvSpPr>
          <p:cNvPr id="61" name="Text Box 4">
            <a:extLst>
              <a:ext uri="{FF2B5EF4-FFF2-40B4-BE49-F238E27FC236}">
                <a16:creationId xmlns="" xmlns:a16="http://schemas.microsoft.com/office/drawing/2014/main" id="{D0735743-F934-4D91-9410-DDDBA912AC32}"/>
              </a:ext>
            </a:extLst>
          </p:cNvPr>
          <p:cNvSpPr txBox="1">
            <a:spLocks noChangeArrowheads="1"/>
          </p:cNvSpPr>
          <p:nvPr/>
        </p:nvSpPr>
        <p:spPr bwMode="auto">
          <a:xfrm>
            <a:off x="1009656" y="692282"/>
            <a:ext cx="3384615" cy="830997"/>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91441" tIns="45720" rIns="91441" bIns="45720" numCol="1" anchor="t" anchorCtr="0" compatLnSpc="1">
            <a:prstTxWarp prst="textNoShape">
              <a:avLst/>
            </a:prstTxWarp>
            <a:spAutoFit/>
          </a:bodyPr>
          <a:lstStyle/>
          <a:p>
            <a:pPr algn="ctr" defTabSz="914362" fontAlgn="base">
              <a:spcBef>
                <a:spcPct val="0"/>
              </a:spcBef>
              <a:spcAft>
                <a:spcPts val="1000"/>
              </a:spcAft>
            </a:pPr>
            <a:r>
              <a:rPr lang="en-GB" sz="2400" spc="599" dirty="0">
                <a:solidFill>
                  <a:schemeClr val="tx1">
                    <a:lumMod val="85000"/>
                    <a:lumOff val="15000"/>
                  </a:schemeClr>
                </a:solidFill>
                <a:latin typeface="Roboto"/>
              </a:rPr>
              <a:t>WiFi Predator</a:t>
            </a:r>
            <a:r>
              <a:rPr lang="en-GB" sz="4800" spc="599" dirty="0">
                <a:solidFill>
                  <a:schemeClr val="tx1">
                    <a:lumMod val="85000"/>
                    <a:lumOff val="15000"/>
                  </a:schemeClr>
                </a:solidFill>
                <a:latin typeface="Calibri" panose="020F0502020204030204" pitchFamily="34" charset="0"/>
              </a:rPr>
              <a:t>  </a:t>
            </a:r>
            <a:endParaRPr lang="en-GB" sz="4800" b="1" spc="599" dirty="0">
              <a:solidFill>
                <a:srgbClr val="C00000"/>
              </a:solidFill>
              <a:latin typeface="Roboto"/>
            </a:endParaRPr>
          </a:p>
        </p:txBody>
      </p:sp>
      <p:sp>
        <p:nvSpPr>
          <p:cNvPr id="62" name="Rectangle 61">
            <a:extLst>
              <a:ext uri="{FF2B5EF4-FFF2-40B4-BE49-F238E27FC236}">
                <a16:creationId xmlns="" xmlns:a16="http://schemas.microsoft.com/office/drawing/2014/main" id="{311ED96C-047D-43AB-A62E-BE4C775C851D}"/>
              </a:ext>
            </a:extLst>
          </p:cNvPr>
          <p:cNvSpPr/>
          <p:nvPr/>
        </p:nvSpPr>
        <p:spPr>
          <a:xfrm>
            <a:off x="4192680" y="681295"/>
            <a:ext cx="275061" cy="958418"/>
          </a:xfrm>
          <a:prstGeom prst="rect">
            <a:avLst/>
          </a:prstGeom>
        </p:spPr>
        <p:txBody>
          <a:bodyPr wrap="square">
            <a:spAutoFit/>
          </a:bodyPr>
          <a:lstStyle/>
          <a:p>
            <a:pPr algn="ctr"/>
            <a:r>
              <a:rPr lang="en-GB" sz="5400" spc="599" dirty="0">
                <a:solidFill>
                  <a:schemeClr val="tx1">
                    <a:lumMod val="85000"/>
                    <a:lumOff val="15000"/>
                  </a:schemeClr>
                </a:solidFill>
                <a:latin typeface="AR BERKLEY" panose="02000000000000000000" pitchFamily="2" charset="0"/>
              </a:rPr>
              <a:t>2</a:t>
            </a:r>
            <a:endParaRPr lang="en-GB" sz="5400" dirty="0">
              <a:latin typeface="AR BERKLEY" panose="02000000000000000000" pitchFamily="2" charset="0"/>
            </a:endParaRPr>
          </a:p>
        </p:txBody>
      </p:sp>
    </p:spTree>
    <p:extLst>
      <p:ext uri="{BB962C8B-B14F-4D97-AF65-F5344CB8AC3E}">
        <p14:creationId xmlns:p14="http://schemas.microsoft.com/office/powerpoint/2010/main" val="16605426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135404EA-81FF-4DA0-9BEF-9F01AA0EF1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8853" y="1706265"/>
            <a:ext cx="1316092" cy="2358575"/>
          </a:xfrm>
          <a:prstGeom prst="rect">
            <a:avLst/>
          </a:prstGeom>
        </p:spPr>
      </p:pic>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44367">
            <a:off x="2835587" y="1897563"/>
            <a:ext cx="2395490" cy="2395490"/>
          </a:xfrm>
          <a:prstGeom prst="rect">
            <a:avLst/>
          </a:prstGeom>
        </p:spPr>
      </p:pic>
      <p:sp>
        <p:nvSpPr>
          <p:cNvPr id="74" name="TextBox 73"/>
          <p:cNvSpPr txBox="1"/>
          <p:nvPr/>
        </p:nvSpPr>
        <p:spPr>
          <a:xfrm>
            <a:off x="22611" y="1908910"/>
            <a:ext cx="1332860" cy="685970"/>
          </a:xfrm>
          <a:prstGeom prst="rect">
            <a:avLst/>
          </a:prstGeom>
          <a:noFill/>
        </p:spPr>
        <p:txBody>
          <a:bodyPr wrap="square" lIns="69736" tIns="34868" rIns="69736" bIns="34868" rtlCol="0">
            <a:spAutoFit/>
          </a:bodyPr>
          <a:lstStyle/>
          <a:p>
            <a:pPr algn="r"/>
            <a:r>
              <a:rPr lang="nl-NL" sz="800" dirty="0">
                <a:latin typeface="Century Gothic" panose="020B0502020202020204" pitchFamily="34" charset="0"/>
              </a:rPr>
              <a:t>Kleur camera nachtzicht met IR cut filter</a:t>
            </a:r>
          </a:p>
          <a:p>
            <a:pPr algn="r"/>
            <a:r>
              <a:rPr lang="nl-NL" sz="800" dirty="0">
                <a:latin typeface="Century Gothic" panose="020B0502020202020204" pitchFamily="34" charset="0"/>
              </a:rPr>
              <a:t/>
            </a:r>
            <a:br>
              <a:rPr lang="nl-NL" sz="800" dirty="0">
                <a:latin typeface="Century Gothic" panose="020B0502020202020204" pitchFamily="34" charset="0"/>
              </a:rPr>
            </a:br>
            <a:endParaRPr lang="en-GB" sz="800" dirty="0">
              <a:latin typeface="Century Gothic" panose="020B0502020202020204" pitchFamily="34" charset="0"/>
            </a:endParaRPr>
          </a:p>
        </p:txBody>
      </p:sp>
      <p:cxnSp>
        <p:nvCxnSpPr>
          <p:cNvPr id="75" name="Elbow Connector 74"/>
          <p:cNvCxnSpPr>
            <a:cxnSpLocks/>
          </p:cNvCxnSpPr>
          <p:nvPr/>
        </p:nvCxnSpPr>
        <p:spPr>
          <a:xfrm>
            <a:off x="1340121" y="1724666"/>
            <a:ext cx="422004" cy="232737"/>
          </a:xfrm>
          <a:prstGeom prst="bentConnector3">
            <a:avLst>
              <a:gd name="adj1" fmla="val 50000"/>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76" name="TextBox 75"/>
          <p:cNvSpPr txBox="1"/>
          <p:nvPr/>
        </p:nvSpPr>
        <p:spPr>
          <a:xfrm>
            <a:off x="541682" y="1471189"/>
            <a:ext cx="805925" cy="685970"/>
          </a:xfrm>
          <a:prstGeom prst="rect">
            <a:avLst/>
          </a:prstGeom>
          <a:noFill/>
        </p:spPr>
        <p:txBody>
          <a:bodyPr wrap="square" lIns="69736" tIns="34868" rIns="69736" bIns="34868" rtlCol="0">
            <a:spAutoFit/>
          </a:bodyPr>
          <a:lstStyle/>
          <a:p>
            <a:pPr algn="r"/>
            <a:r>
              <a:rPr lang="nl-NL" sz="800" dirty="0">
                <a:latin typeface="Century Gothic" panose="020B0502020202020204" pitchFamily="34" charset="0"/>
              </a:rPr>
              <a:t>Beveiligde toegang tot het schroef</a:t>
            </a:r>
          </a:p>
          <a:p>
            <a:pPr algn="r"/>
            <a:r>
              <a:rPr lang="nl-NL" sz="800" dirty="0">
                <a:latin typeface="Century Gothic" panose="020B0502020202020204" pitchFamily="34" charset="0"/>
              </a:rPr>
              <a:t/>
            </a:r>
            <a:br>
              <a:rPr lang="nl-NL" sz="800" dirty="0">
                <a:latin typeface="Century Gothic" panose="020B0502020202020204" pitchFamily="34" charset="0"/>
              </a:rPr>
            </a:br>
            <a:endParaRPr lang="en-GB" sz="800" dirty="0">
              <a:latin typeface="Century Gothic" panose="020B0502020202020204" pitchFamily="34" charset="0"/>
            </a:endParaRPr>
          </a:p>
        </p:txBody>
      </p:sp>
      <p:cxnSp>
        <p:nvCxnSpPr>
          <p:cNvPr id="77" name="Elbow Connector 76"/>
          <p:cNvCxnSpPr>
            <a:cxnSpLocks/>
          </p:cNvCxnSpPr>
          <p:nvPr/>
        </p:nvCxnSpPr>
        <p:spPr>
          <a:xfrm flipV="1">
            <a:off x="1358149" y="2274041"/>
            <a:ext cx="403976" cy="264489"/>
          </a:xfrm>
          <a:prstGeom prst="bentConnector3">
            <a:avLst>
              <a:gd name="adj1" fmla="val 50000"/>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0" name="Elbow Connector 79"/>
          <p:cNvCxnSpPr>
            <a:cxnSpLocks/>
          </p:cNvCxnSpPr>
          <p:nvPr/>
        </p:nvCxnSpPr>
        <p:spPr>
          <a:xfrm flipV="1">
            <a:off x="1400170" y="3508858"/>
            <a:ext cx="400055" cy="238682"/>
          </a:xfrm>
          <a:prstGeom prst="bentConnector3">
            <a:avLst>
              <a:gd name="adj1" fmla="val 50000"/>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88" name="TextBox 87"/>
          <p:cNvSpPr txBox="1"/>
          <p:nvPr/>
        </p:nvSpPr>
        <p:spPr>
          <a:xfrm>
            <a:off x="158163" y="2328076"/>
            <a:ext cx="1248984" cy="562860"/>
          </a:xfrm>
          <a:prstGeom prst="rect">
            <a:avLst/>
          </a:prstGeom>
          <a:noFill/>
        </p:spPr>
        <p:txBody>
          <a:bodyPr wrap="square" lIns="69736" tIns="34868" rIns="69736" bIns="34868" rtlCol="0">
            <a:spAutoFit/>
          </a:bodyPr>
          <a:lstStyle/>
          <a:p>
            <a:pPr algn="r"/>
            <a:r>
              <a:rPr lang="en-GB" sz="800" dirty="0">
                <a:latin typeface="Century Gothic" panose="020B0502020202020204" pitchFamily="34" charset="0"/>
              </a:rPr>
              <a:t>Infra-rood nacht visie miniaturisten</a:t>
            </a:r>
          </a:p>
          <a:p>
            <a:pPr algn="r"/>
            <a:r>
              <a:rPr lang="en-GB" sz="800" dirty="0">
                <a:latin typeface="Century Gothic" panose="020B0502020202020204" pitchFamily="34" charset="0"/>
              </a:rPr>
              <a:t/>
            </a:r>
            <a:br>
              <a:rPr lang="en-GB" sz="800" dirty="0">
                <a:latin typeface="Century Gothic" panose="020B0502020202020204" pitchFamily="34" charset="0"/>
              </a:rPr>
            </a:br>
            <a:endParaRPr lang="en-GB" sz="800" dirty="0">
              <a:latin typeface="Century Gothic" panose="020B0502020202020204" pitchFamily="34" charset="0"/>
            </a:endParaRPr>
          </a:p>
        </p:txBody>
      </p:sp>
      <p:sp>
        <p:nvSpPr>
          <p:cNvPr id="89" name="TextBox 88"/>
          <p:cNvSpPr txBox="1"/>
          <p:nvPr/>
        </p:nvSpPr>
        <p:spPr>
          <a:xfrm>
            <a:off x="188448" y="2686369"/>
            <a:ext cx="1201724" cy="562860"/>
          </a:xfrm>
          <a:prstGeom prst="rect">
            <a:avLst/>
          </a:prstGeom>
          <a:noFill/>
        </p:spPr>
        <p:txBody>
          <a:bodyPr wrap="square" lIns="69736" tIns="34868" rIns="69736" bIns="34868" rtlCol="0">
            <a:spAutoFit/>
          </a:bodyPr>
          <a:lstStyle/>
          <a:p>
            <a:pPr algn="r"/>
            <a:r>
              <a:rPr lang="en-GB" sz="800" dirty="0">
                <a:latin typeface="Century Gothic" panose="020B0502020202020204" pitchFamily="34" charset="0"/>
              </a:rPr>
              <a:t>Waterdichte Mylar 1,5 luidspreker</a:t>
            </a:r>
          </a:p>
          <a:p>
            <a:pPr algn="r"/>
            <a:r>
              <a:rPr lang="en-GB" sz="800" dirty="0">
                <a:latin typeface="Century Gothic" panose="020B0502020202020204" pitchFamily="34" charset="0"/>
              </a:rPr>
              <a:t/>
            </a:r>
            <a:br>
              <a:rPr lang="en-GB" sz="800" dirty="0">
                <a:latin typeface="Century Gothic" panose="020B0502020202020204" pitchFamily="34" charset="0"/>
              </a:rPr>
            </a:br>
            <a:endParaRPr lang="en-GB" sz="800" dirty="0">
              <a:latin typeface="Century Gothic" panose="020B0502020202020204" pitchFamily="34" charset="0"/>
            </a:endParaRPr>
          </a:p>
        </p:txBody>
      </p:sp>
      <p:sp>
        <p:nvSpPr>
          <p:cNvPr id="90" name="TextBox 89"/>
          <p:cNvSpPr txBox="1"/>
          <p:nvPr/>
        </p:nvSpPr>
        <p:spPr>
          <a:xfrm>
            <a:off x="461088" y="3092088"/>
            <a:ext cx="917739" cy="685970"/>
          </a:xfrm>
          <a:prstGeom prst="rect">
            <a:avLst/>
          </a:prstGeom>
          <a:noFill/>
        </p:spPr>
        <p:txBody>
          <a:bodyPr wrap="square" lIns="69736" tIns="34868" rIns="69736" bIns="34868" rtlCol="0">
            <a:spAutoFit/>
          </a:bodyPr>
          <a:lstStyle/>
          <a:p>
            <a:pPr algn="r"/>
            <a:r>
              <a:rPr lang="nl-NL" sz="800" dirty="0">
                <a:latin typeface="Century Gothic" panose="020B0502020202020204" pitchFamily="34" charset="0"/>
              </a:rPr>
              <a:t>Verlichte drukknop van de IP67</a:t>
            </a:r>
          </a:p>
          <a:p>
            <a:pPr algn="r"/>
            <a:r>
              <a:rPr lang="nl-NL" sz="800" dirty="0">
                <a:latin typeface="Century Gothic" panose="020B0502020202020204" pitchFamily="34" charset="0"/>
              </a:rPr>
              <a:t/>
            </a:r>
            <a:br>
              <a:rPr lang="nl-NL" sz="800" dirty="0">
                <a:latin typeface="Century Gothic" panose="020B0502020202020204" pitchFamily="34" charset="0"/>
              </a:rPr>
            </a:br>
            <a:endParaRPr lang="en-GB" sz="800" dirty="0">
              <a:latin typeface="Century Gothic" panose="020B0502020202020204" pitchFamily="34" charset="0"/>
            </a:endParaRPr>
          </a:p>
        </p:txBody>
      </p:sp>
      <p:sp>
        <p:nvSpPr>
          <p:cNvPr id="91" name="TextBox 90"/>
          <p:cNvSpPr txBox="1"/>
          <p:nvPr/>
        </p:nvSpPr>
        <p:spPr>
          <a:xfrm>
            <a:off x="173992" y="3497807"/>
            <a:ext cx="1221225" cy="685970"/>
          </a:xfrm>
          <a:prstGeom prst="rect">
            <a:avLst/>
          </a:prstGeom>
          <a:noFill/>
        </p:spPr>
        <p:txBody>
          <a:bodyPr wrap="square" lIns="69736" tIns="34868" rIns="69736" bIns="34868" rtlCol="0">
            <a:spAutoFit/>
          </a:bodyPr>
          <a:lstStyle/>
          <a:p>
            <a:pPr algn="r"/>
            <a:r>
              <a:rPr lang="nl-NL" sz="800" dirty="0">
                <a:latin typeface="Century Gothic" panose="020B0502020202020204" pitchFamily="34" charset="0"/>
              </a:rPr>
              <a:t>Optionele verlichte toetsen voor maximaal 1200 code toegangscontrole</a:t>
            </a:r>
            <a:br>
              <a:rPr lang="nl-NL" sz="800" dirty="0">
                <a:latin typeface="Century Gothic" panose="020B0502020202020204" pitchFamily="34" charset="0"/>
              </a:rPr>
            </a:br>
            <a:endParaRPr lang="en-GB" sz="800" dirty="0">
              <a:latin typeface="Century Gothic" panose="020B0502020202020204" pitchFamily="34" charset="0"/>
            </a:endParaRPr>
          </a:p>
        </p:txBody>
      </p:sp>
      <p:sp>
        <p:nvSpPr>
          <p:cNvPr id="92" name="TextBox 91"/>
          <p:cNvSpPr txBox="1"/>
          <p:nvPr/>
        </p:nvSpPr>
        <p:spPr>
          <a:xfrm>
            <a:off x="3027938" y="1494130"/>
            <a:ext cx="2010787" cy="685970"/>
          </a:xfrm>
          <a:prstGeom prst="rect">
            <a:avLst/>
          </a:prstGeom>
          <a:noFill/>
        </p:spPr>
        <p:txBody>
          <a:bodyPr wrap="square" lIns="69736" tIns="34868" rIns="69736" bIns="34868" rtlCol="0">
            <a:spAutoFit/>
          </a:bodyPr>
          <a:lstStyle/>
          <a:p>
            <a:r>
              <a:rPr lang="en-GB" sz="800" dirty="0">
                <a:latin typeface="Century Gothic" panose="020B0502020202020204" pitchFamily="34" charset="0"/>
              </a:rPr>
              <a:t>  </a:t>
            </a:r>
            <a:r>
              <a:rPr lang="nl-NL" sz="800" dirty="0">
                <a:latin typeface="Century Gothic" panose="020B0502020202020204" pitchFamily="34" charset="0"/>
              </a:rPr>
              <a:t>Hoge gain Wi-Fi antenne</a:t>
            </a:r>
          </a:p>
          <a:p>
            <a:r>
              <a:rPr lang="nl-NL" sz="800" dirty="0">
                <a:latin typeface="Century Gothic" panose="020B0502020202020204" pitchFamily="34" charset="0"/>
              </a:rPr>
              <a:t/>
            </a:r>
            <a:br>
              <a:rPr lang="nl-NL" sz="800" dirty="0">
                <a:latin typeface="Century Gothic" panose="020B0502020202020204" pitchFamily="34" charset="0"/>
              </a:rPr>
            </a:br>
            <a:r>
              <a:rPr lang="nl-NL" sz="800" dirty="0">
                <a:latin typeface="Century Gothic" panose="020B0502020202020204" pitchFamily="34" charset="0"/>
              </a:rPr>
              <a:t>60 graden transmissie te concentreren &amp; bereik uitbreiden.</a:t>
            </a:r>
          </a:p>
          <a:p>
            <a:r>
              <a:rPr lang="nl-NL" sz="800" dirty="0">
                <a:latin typeface="Century Gothic" panose="020B0502020202020204" pitchFamily="34" charset="0"/>
              </a:rPr>
              <a:t>Weerbestendig voor outdoor gebruik.</a:t>
            </a:r>
          </a:p>
        </p:txBody>
      </p:sp>
      <p:sp>
        <p:nvSpPr>
          <p:cNvPr id="93" name="TextBox 92"/>
          <p:cNvSpPr txBox="1"/>
          <p:nvPr/>
        </p:nvSpPr>
        <p:spPr>
          <a:xfrm>
            <a:off x="2943690" y="3812419"/>
            <a:ext cx="1531699" cy="439749"/>
          </a:xfrm>
          <a:prstGeom prst="rect">
            <a:avLst/>
          </a:prstGeom>
          <a:noFill/>
        </p:spPr>
        <p:txBody>
          <a:bodyPr wrap="square" lIns="69736" tIns="34868" rIns="69736" bIns="34868" rtlCol="0">
            <a:spAutoFit/>
          </a:bodyPr>
          <a:lstStyle/>
          <a:p>
            <a:pPr algn="ctr"/>
            <a:r>
              <a:rPr lang="en-GB" sz="800" dirty="0">
                <a:latin typeface="Century Gothic" panose="020B0502020202020204" pitchFamily="34" charset="0"/>
              </a:rPr>
              <a:t>2 meter RG174 kabel met SMA male stekker.</a:t>
            </a:r>
            <a:br>
              <a:rPr lang="en-GB" sz="800" dirty="0">
                <a:latin typeface="Century Gothic" panose="020B0502020202020204" pitchFamily="34" charset="0"/>
              </a:rPr>
            </a:br>
            <a:endParaRPr lang="en-GB" sz="800" dirty="0">
              <a:latin typeface="Century Gothic" panose="020B0502020202020204" pitchFamily="34" charset="0"/>
            </a:endParaRPr>
          </a:p>
        </p:txBody>
      </p:sp>
      <p:sp>
        <p:nvSpPr>
          <p:cNvPr id="44" name="TextBox 43"/>
          <p:cNvSpPr txBox="1"/>
          <p:nvPr/>
        </p:nvSpPr>
        <p:spPr>
          <a:xfrm>
            <a:off x="689041" y="1158763"/>
            <a:ext cx="4153695" cy="555165"/>
          </a:xfrm>
          <a:prstGeom prst="rect">
            <a:avLst/>
          </a:prstGeom>
          <a:noFill/>
        </p:spPr>
        <p:txBody>
          <a:bodyPr wrap="square" lIns="69736" tIns="34868" rIns="69736" bIns="34868" rtlCol="0">
            <a:spAutoFit/>
          </a:bodyPr>
          <a:lstStyle/>
          <a:p>
            <a:pPr algn="ctr"/>
            <a:r>
              <a:rPr lang="en-GB" sz="1050" spc="458" dirty="0">
                <a:effectLst>
                  <a:outerShdw blurRad="38100" dist="38100" dir="2700000" algn="tl">
                    <a:srgbClr val="000000">
                      <a:alpha val="43137"/>
                    </a:srgbClr>
                  </a:outerShdw>
                </a:effectLst>
                <a:latin typeface="Roboto Lt"/>
              </a:rPr>
              <a:t>Wi-Fi / LAN Video Intercom</a:t>
            </a:r>
          </a:p>
          <a:p>
            <a:pPr algn="ctr"/>
            <a:r>
              <a:rPr lang="en-GB" sz="1050" spc="458" dirty="0">
                <a:effectLst>
                  <a:outerShdw blurRad="38100" dist="38100" dir="2700000" algn="tl">
                    <a:srgbClr val="000000">
                      <a:alpha val="43137"/>
                    </a:srgbClr>
                  </a:outerShdw>
                </a:effectLst>
                <a:latin typeface="Roboto Lt"/>
              </a:rPr>
              <a:t/>
            </a:r>
            <a:br>
              <a:rPr lang="en-GB" sz="1050" spc="458" dirty="0">
                <a:effectLst>
                  <a:outerShdw blurRad="38100" dist="38100" dir="2700000" algn="tl">
                    <a:srgbClr val="000000">
                      <a:alpha val="43137"/>
                    </a:srgbClr>
                  </a:outerShdw>
                </a:effectLst>
                <a:latin typeface="Roboto Lt"/>
              </a:rPr>
            </a:br>
            <a:endParaRPr lang="en-GB" sz="1050" spc="458" dirty="0">
              <a:effectLst>
                <a:outerShdw blurRad="38100" dist="38100" dir="2700000" algn="tl">
                  <a:srgbClr val="000000">
                    <a:alpha val="43137"/>
                  </a:srgbClr>
                </a:outerShdw>
              </a:effectLst>
              <a:latin typeface="Roboto Lt"/>
            </a:endParaRPr>
          </a:p>
        </p:txBody>
      </p:sp>
      <p:grpSp>
        <p:nvGrpSpPr>
          <p:cNvPr id="27" name="Group 26">
            <a:extLst>
              <a:ext uri="{FF2B5EF4-FFF2-40B4-BE49-F238E27FC236}">
                <a16:creationId xmlns="" xmlns:a16="http://schemas.microsoft.com/office/drawing/2014/main" id="{91A3BF88-1266-40E4-BFA2-A7E5EAB104FD}"/>
              </a:ext>
            </a:extLst>
          </p:cNvPr>
          <p:cNvGrpSpPr/>
          <p:nvPr/>
        </p:nvGrpSpPr>
        <p:grpSpPr>
          <a:xfrm>
            <a:off x="433337" y="254810"/>
            <a:ext cx="4864341" cy="299372"/>
            <a:chOff x="433337" y="254810"/>
            <a:chExt cx="4864341" cy="299372"/>
          </a:xfrm>
        </p:grpSpPr>
        <p:pic>
          <p:nvPicPr>
            <p:cNvPr id="28" name="Picture 27">
              <a:extLst>
                <a:ext uri="{FF2B5EF4-FFF2-40B4-BE49-F238E27FC236}">
                  <a16:creationId xmlns="" xmlns:a16="http://schemas.microsoft.com/office/drawing/2014/main" id="{805F21FC-4240-47A6-9637-034AAF61E2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29" name="Straight Connector 28">
              <a:extLst>
                <a:ext uri="{FF2B5EF4-FFF2-40B4-BE49-F238E27FC236}">
                  <a16:creationId xmlns="" xmlns:a16="http://schemas.microsoft.com/office/drawing/2014/main" id="{24BD8ED1-684E-4F85-A998-4A659B41A140}"/>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 xmlns:a16="http://schemas.microsoft.com/office/drawing/2014/main" id="{494D720C-F739-4BC4-A0CC-051E4AD13C8A}"/>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PREDATOR WIFI 2</a:t>
              </a:r>
            </a:p>
          </p:txBody>
        </p:sp>
      </p:grpSp>
      <p:graphicFrame>
        <p:nvGraphicFramePr>
          <p:cNvPr id="38" name="Table 37">
            <a:extLst>
              <a:ext uri="{FF2B5EF4-FFF2-40B4-BE49-F238E27FC236}">
                <a16:creationId xmlns="" xmlns:a16="http://schemas.microsoft.com/office/drawing/2014/main" id="{5CB16448-50F0-45E8-B740-7AACDD0860A5}"/>
              </a:ext>
            </a:extLst>
          </p:cNvPr>
          <p:cNvGraphicFramePr>
            <a:graphicFrameLocks noGrp="1"/>
          </p:cNvGraphicFramePr>
          <p:nvPr>
            <p:extLst>
              <p:ext uri="{D42A27DB-BD31-4B8C-83A1-F6EECF244321}">
                <p14:modId xmlns:p14="http://schemas.microsoft.com/office/powerpoint/2010/main" val="2361969466"/>
              </p:ext>
            </p:extLst>
          </p:nvPr>
        </p:nvGraphicFramePr>
        <p:xfrm>
          <a:off x="195016" y="4259645"/>
          <a:ext cx="4980615" cy="2904593"/>
        </p:xfrm>
        <a:graphic>
          <a:graphicData uri="http://schemas.openxmlformats.org/drawingml/2006/table">
            <a:tbl>
              <a:tblPr firstRow="1" bandRow="1">
                <a:tableStyleId>{2D5ABB26-0587-4C30-8999-92F81FD0307C}</a:tableStyleId>
              </a:tblPr>
              <a:tblGrid>
                <a:gridCol w="748820">
                  <a:extLst>
                    <a:ext uri="{9D8B030D-6E8A-4147-A177-3AD203B41FA5}">
                      <a16:colId xmlns="" xmlns:a16="http://schemas.microsoft.com/office/drawing/2014/main" val="1344154923"/>
                    </a:ext>
                  </a:extLst>
                </a:gridCol>
                <a:gridCol w="1585507">
                  <a:extLst>
                    <a:ext uri="{9D8B030D-6E8A-4147-A177-3AD203B41FA5}">
                      <a16:colId xmlns="" xmlns:a16="http://schemas.microsoft.com/office/drawing/2014/main" val="3131166828"/>
                    </a:ext>
                  </a:extLst>
                </a:gridCol>
                <a:gridCol w="177949">
                  <a:extLst>
                    <a:ext uri="{9D8B030D-6E8A-4147-A177-3AD203B41FA5}">
                      <a16:colId xmlns="" xmlns:a16="http://schemas.microsoft.com/office/drawing/2014/main" val="3943995079"/>
                    </a:ext>
                  </a:extLst>
                </a:gridCol>
                <a:gridCol w="1279646">
                  <a:extLst>
                    <a:ext uri="{9D8B030D-6E8A-4147-A177-3AD203B41FA5}">
                      <a16:colId xmlns="" xmlns:a16="http://schemas.microsoft.com/office/drawing/2014/main" val="1748631160"/>
                    </a:ext>
                  </a:extLst>
                </a:gridCol>
                <a:gridCol w="1188693">
                  <a:extLst>
                    <a:ext uri="{9D8B030D-6E8A-4147-A177-3AD203B41FA5}">
                      <a16:colId xmlns="" xmlns:a16="http://schemas.microsoft.com/office/drawing/2014/main" val="3234051560"/>
                    </a:ext>
                  </a:extLst>
                </a:gridCol>
              </a:tblGrid>
              <a:tr h="188946">
                <a:tc gridSpan="5">
                  <a:txBody>
                    <a:bodyPr/>
                    <a:lstStyle/>
                    <a:p>
                      <a:pPr algn="ctr"/>
                      <a:r>
                        <a:rPr lang="en-GB" sz="800" b="1" dirty="0">
                          <a:latin typeface="Century Gothic" panose="020B0502020202020204" pitchFamily="34" charset="0"/>
                        </a:rPr>
                        <a:t>Technische Details</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sz="800" b="0" dirty="0">
                        <a:latin typeface="Century Gothic" panose="020B0502020202020204" pitchFamily="34" charset="0"/>
                      </a:endParaRPr>
                    </a:p>
                  </a:txBody>
                  <a:tcPr/>
                </a:tc>
                <a:tc hMerge="1">
                  <a:txBody>
                    <a:bodyPr/>
                    <a:lstStyle/>
                    <a:p>
                      <a:endParaRPr lang="en-GB"/>
                    </a:p>
                  </a:txBody>
                  <a:tcPr/>
                </a:tc>
                <a:tc hMerge="1">
                  <a:txBody>
                    <a:bodyPr/>
                    <a:lstStyle/>
                    <a:p>
                      <a:pPr algn="ctr"/>
                      <a:endParaRPr lang="en-GB" sz="700" b="0" dirty="0">
                        <a:latin typeface="Century Gothic" panose="020B0502020202020204" pitchFamily="34" charset="0"/>
                      </a:endParaRPr>
                    </a:p>
                  </a:txBody>
                  <a:tcPr marL="69026" marR="69026" marT="34513" marB="34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sz="800" b="0" dirty="0">
                        <a:latin typeface="Century Gothic" panose="020B0502020202020204" pitchFamily="34" charset="0"/>
                      </a:endParaRPr>
                    </a:p>
                  </a:txBody>
                  <a:tcPr/>
                </a:tc>
                <a:extLst>
                  <a:ext uri="{0D108BD9-81ED-4DB2-BD59-A6C34878D82A}">
                    <a16:rowId xmlns="" xmlns:a16="http://schemas.microsoft.com/office/drawing/2014/main" val="3625408695"/>
                  </a:ext>
                </a:extLst>
              </a:tr>
              <a:tr h="279428">
                <a:tc>
                  <a:txBody>
                    <a:bodyPr/>
                    <a:lstStyle/>
                    <a:p>
                      <a:r>
                        <a:rPr lang="en-GB" sz="700" b="1" dirty="0">
                          <a:latin typeface="Century Gothic" panose="020B0502020202020204" pitchFamily="34" charset="0"/>
                        </a:rPr>
                        <a:t>Voeding</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en-GB" sz="700" b="0" dirty="0">
                          <a:solidFill>
                            <a:schemeClr val="tx1"/>
                          </a:solidFill>
                          <a:latin typeface="Century Gothic" panose="020B0502020202020204" pitchFamily="34" charset="0"/>
                          <a:cs typeface="Arial" panose="020B0604020202020204" pitchFamily="34" charset="0"/>
                        </a:rPr>
                        <a:t>24V dc (adapter inbegrepen)</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10">
                  <a:txBody>
                    <a:bodyPr/>
                    <a:lstStyle/>
                    <a:p>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nl-NL" sz="700" b="1" dirty="0">
                          <a:solidFill>
                            <a:schemeClr val="tx1"/>
                          </a:solidFill>
                          <a:latin typeface="Century Gothic" panose="020B0502020202020204" pitchFamily="34" charset="0"/>
                          <a:cs typeface="Arial" panose="020B0604020202020204" pitchFamily="34" charset="0"/>
                        </a:rPr>
                        <a:t>De naam van de app</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en-GB" sz="700" b="0" dirty="0">
                          <a:solidFill>
                            <a:schemeClr val="tx1"/>
                          </a:solidFill>
                          <a:latin typeface="Century Gothic" panose="020B0502020202020204" pitchFamily="34" charset="0"/>
                          <a:cs typeface="Arial" panose="020B0604020202020204" pitchFamily="34" charset="0"/>
                        </a:rPr>
                        <a:t>WIFI PRO 2</a:t>
                      </a:r>
                    </a:p>
                    <a:p>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93756219"/>
                  </a:ext>
                </a:extLst>
              </a:tr>
              <a:tr h="430232">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en-GB" sz="700" b="1" dirty="0">
                          <a:solidFill>
                            <a:schemeClr val="tx1"/>
                          </a:solidFill>
                          <a:latin typeface="Century Gothic" panose="020B0502020202020204" pitchFamily="34" charset="0"/>
                          <a:cs typeface="Arial" panose="020B0604020202020204" pitchFamily="34" charset="0"/>
                        </a:rPr>
                        <a:t>Stroomopname</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en-GB" sz="700" b="0" dirty="0">
                          <a:solidFill>
                            <a:schemeClr val="tx1"/>
                          </a:solidFill>
                          <a:latin typeface="Century Gothic" panose="020B0502020202020204" pitchFamily="34" charset="0"/>
                          <a:cs typeface="Arial" panose="020B0604020202020204" pitchFamily="34" charset="0"/>
                        </a:rPr>
                        <a:t>80mA stand-by, 300mA roeping</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en-GB" sz="700" b="1" dirty="0">
                          <a:solidFill>
                            <a:schemeClr val="tx1"/>
                          </a:solidFill>
                          <a:latin typeface="Century Gothic" panose="020B0502020202020204" pitchFamily="34" charset="0"/>
                          <a:cs typeface="Arial" panose="020B0604020202020204" pitchFamily="34" charset="0"/>
                        </a:rPr>
                        <a:t>Audio</a:t>
                      </a:r>
                    </a:p>
                    <a:p>
                      <a:endParaRPr lang="en-GB" sz="700" b="1"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nl-NL" sz="700" dirty="0">
                          <a:latin typeface="Century Gothic" panose="020B0502020202020204" pitchFamily="34" charset="0"/>
                        </a:rPr>
                        <a:t>Volledige 2-weg Duplex- en half Duplex Geluidsopties</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545533544"/>
                  </a:ext>
                </a:extLst>
              </a:tr>
              <a:tr h="279428">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en-GB" sz="700" b="1" dirty="0">
                          <a:solidFill>
                            <a:schemeClr val="tx1"/>
                          </a:solidFill>
                          <a:latin typeface="Century Gothic" panose="020B0502020202020204" pitchFamily="34" charset="0"/>
                          <a:cs typeface="Arial" panose="020B0604020202020204" pitchFamily="34" charset="0"/>
                        </a:rPr>
                        <a:t>Relaisuitgangen</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b="0" dirty="0">
                          <a:latin typeface="Century Gothic" panose="020B0502020202020204" pitchFamily="34" charset="0"/>
                        </a:rPr>
                        <a:t>2</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en-GB" sz="700" b="1" dirty="0">
                          <a:solidFill>
                            <a:schemeClr val="tx1"/>
                          </a:solidFill>
                          <a:latin typeface="Century Gothic" panose="020B0502020202020204" pitchFamily="34" charset="0"/>
                          <a:cs typeface="Arial" panose="020B0604020202020204" pitchFamily="34" charset="0"/>
                        </a:rPr>
                        <a:t>Toetsenblok optie</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b="0" dirty="0">
                          <a:solidFill>
                            <a:schemeClr val="tx1"/>
                          </a:solidFill>
                          <a:latin typeface="Century Gothic" panose="020B0502020202020204" pitchFamily="34" charset="0"/>
                          <a:cs typeface="Arial" panose="020B0604020202020204" pitchFamily="34" charset="0"/>
                        </a:rPr>
                        <a:t>Ja</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1327420"/>
                  </a:ext>
                </a:extLst>
              </a:tr>
              <a:tr h="2794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00" b="1" dirty="0">
                          <a:solidFill>
                            <a:schemeClr val="tx1"/>
                          </a:solidFill>
                          <a:latin typeface="Century Gothic" panose="020B0502020202020204" pitchFamily="34" charset="0"/>
                          <a:cs typeface="Arial" panose="020B0604020202020204" pitchFamily="34" charset="0"/>
                        </a:rPr>
                        <a:t>Relay-type</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00" b="0" dirty="0">
                          <a:solidFill>
                            <a:schemeClr val="tx1"/>
                          </a:solidFill>
                          <a:latin typeface="Century Gothic" panose="020B0502020202020204" pitchFamily="34" charset="0"/>
                          <a:cs typeface="Arial" panose="020B0604020202020204" pitchFamily="34" charset="0"/>
                        </a:rPr>
                        <a:t>N/O &amp; N/C contacts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en-GB" sz="700" b="1" dirty="0">
                          <a:solidFill>
                            <a:schemeClr val="tx1"/>
                          </a:solidFill>
                          <a:latin typeface="Century Gothic" panose="020B0502020202020204" pitchFamily="34" charset="0"/>
                          <a:cs typeface="Arial" panose="020B0604020202020204" pitchFamily="34" charset="0"/>
                        </a:rPr>
                        <a:t>Toetsenblok Relais</a:t>
                      </a: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b="1"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b="0" dirty="0">
                          <a:latin typeface="Century Gothic" panose="020B0502020202020204" pitchFamily="34" charset="0"/>
                        </a:rPr>
                        <a:t>3</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635644317"/>
                  </a:ext>
                </a:extLst>
              </a:tr>
              <a:tr h="2794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00" b="1" dirty="0">
                          <a:solidFill>
                            <a:schemeClr val="tx1"/>
                          </a:solidFill>
                          <a:latin typeface="Century Gothic" panose="020B0502020202020204" pitchFamily="34" charset="0"/>
                          <a:cs typeface="Arial" panose="020B0604020202020204" pitchFamily="34" charset="0"/>
                        </a:rPr>
                        <a:t>Relais tijd</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700" b="1"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00" b="0" dirty="0">
                          <a:solidFill>
                            <a:schemeClr val="tx1"/>
                          </a:solidFill>
                          <a:latin typeface="Century Gothic" panose="020B0502020202020204" pitchFamily="34" charset="0"/>
                          <a:cs typeface="Arial" panose="020B0604020202020204" pitchFamily="34" charset="0"/>
                        </a:rPr>
                        <a:t>Regelbaar 1-10 seconden</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en-GB" sz="700" b="1" dirty="0">
                          <a:solidFill>
                            <a:schemeClr val="tx1"/>
                          </a:solidFill>
                          <a:latin typeface="Century Gothic" panose="020B0502020202020204" pitchFamily="34" charset="0"/>
                          <a:cs typeface="Arial" panose="020B0604020202020204" pitchFamily="34" charset="0"/>
                        </a:rPr>
                        <a:t>Toetsenblok codes</a:t>
                      </a:r>
                    </a:p>
                    <a:p>
                      <a:pPr marL="0" marR="0" lvl="0" indent="0" algn="l" defTabSz="697401" rtl="0" eaLnBrk="1" fontAlgn="auto" latinLnBrk="0" hangingPunct="1">
                        <a:lnSpc>
                          <a:spcPct val="100000"/>
                        </a:lnSpc>
                        <a:spcBef>
                          <a:spcPts val="0"/>
                        </a:spcBef>
                        <a:spcAft>
                          <a:spcPts val="0"/>
                        </a:spcAft>
                        <a:buClrTx/>
                        <a:buSzTx/>
                        <a:buFontTx/>
                        <a:buNone/>
                        <a:tabLst/>
                        <a:defRPr/>
                      </a:pPr>
                      <a:endParaRPr lang="en-GB" sz="700" b="1"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b="0" dirty="0">
                          <a:latin typeface="Century Gothic" panose="020B0502020202020204" pitchFamily="34" charset="0"/>
                        </a:rPr>
                        <a:t>1200</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03879636"/>
                  </a:ext>
                </a:extLst>
              </a:tr>
              <a:tr h="2794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00" b="1" dirty="0">
                          <a:solidFill>
                            <a:schemeClr val="tx1"/>
                          </a:solidFill>
                          <a:latin typeface="Century Gothic" panose="020B0502020202020204" pitchFamily="34" charset="0"/>
                          <a:cs typeface="Arial" panose="020B0604020202020204" pitchFamily="34" charset="0"/>
                        </a:rPr>
                        <a:t>Relay </a:t>
                      </a:r>
                      <a:r>
                        <a:rPr lang="en-GB" sz="700" b="1" dirty="0" err="1">
                          <a:solidFill>
                            <a:schemeClr val="tx1"/>
                          </a:solidFill>
                          <a:latin typeface="Century Gothic" panose="020B0502020202020204" pitchFamily="34" charset="0"/>
                          <a:cs typeface="Arial" panose="020B0604020202020204" pitchFamily="34" charset="0"/>
                        </a:rPr>
                        <a:t>belasting</a:t>
                      </a:r>
                      <a:endParaRPr lang="en-GB" sz="700" b="1" dirty="0">
                        <a:solidFill>
                          <a:schemeClr val="tx1"/>
                        </a:solidFill>
                        <a:latin typeface="Century Gothic" panose="020B0502020202020204" pitchFamily="34" charset="0"/>
                        <a:cs typeface="Arial" panose="020B0604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00" b="0" dirty="0">
                          <a:solidFill>
                            <a:schemeClr val="tx1"/>
                          </a:solidFill>
                          <a:latin typeface="Century Gothic" panose="020B0502020202020204" pitchFamily="34" charset="0"/>
                          <a:cs typeface="Arial" panose="020B0604020202020204" pitchFamily="34" charset="0"/>
                        </a:rPr>
                        <a:t>2A 24v AC max</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en-GB" sz="700" b="1" dirty="0">
                          <a:solidFill>
                            <a:schemeClr val="tx1"/>
                          </a:solidFill>
                          <a:latin typeface="Century Gothic" panose="020B0502020202020204" pitchFamily="34" charset="0"/>
                          <a:cs typeface="Arial" panose="020B0604020202020204" pitchFamily="34" charset="0"/>
                        </a:rPr>
                        <a:t>Norm Wi-Fi</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en-GB" sz="700" b="0" dirty="0">
                          <a:solidFill>
                            <a:schemeClr val="tx1"/>
                          </a:solidFill>
                          <a:latin typeface="Century Gothic" panose="020B0502020202020204" pitchFamily="34" charset="0"/>
                          <a:cs typeface="Arial" panose="020B0604020202020204" pitchFamily="34" charset="0"/>
                        </a:rPr>
                        <a:t>802.11b/g/n</a:t>
                      </a:r>
                    </a:p>
                    <a:p>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777411146"/>
                  </a:ext>
                </a:extLst>
              </a:tr>
              <a:tr h="2794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00" b="1" dirty="0">
                          <a:solidFill>
                            <a:schemeClr val="tx1"/>
                          </a:solidFill>
                          <a:latin typeface="Century Gothic" panose="020B0502020202020204" pitchFamily="34" charset="0"/>
                          <a:cs typeface="Arial" panose="020B0604020202020204" pitchFamily="34" charset="0"/>
                        </a:rPr>
                        <a:t>IP-classificatie</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00" b="0" dirty="0">
                          <a:solidFill>
                            <a:schemeClr val="tx1"/>
                          </a:solidFill>
                          <a:latin typeface="Century Gothic" panose="020B0502020202020204" pitchFamily="34" charset="0"/>
                          <a:cs typeface="Arial" panose="020B0604020202020204" pitchFamily="34" charset="0"/>
                        </a:rPr>
                        <a:t>IP55</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en-GB" sz="700" b="1" dirty="0">
                          <a:solidFill>
                            <a:schemeClr val="tx1"/>
                          </a:solidFill>
                          <a:latin typeface="Century Gothic" panose="020B0502020202020204" pitchFamily="34" charset="0"/>
                          <a:cs typeface="Arial" panose="020B0604020202020204" pitchFamily="34" charset="0"/>
                        </a:rPr>
                        <a:t>Veiligheid</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l" defTabSz="697401" rtl="0" eaLnBrk="1" fontAlgn="auto" latinLnBrk="0" hangingPunct="1">
                        <a:lnSpc>
                          <a:spcPct val="100000"/>
                        </a:lnSpc>
                        <a:spcBef>
                          <a:spcPts val="0"/>
                        </a:spcBef>
                        <a:spcAft>
                          <a:spcPts val="0"/>
                        </a:spcAft>
                        <a:buClrTx/>
                        <a:buSzTx/>
                        <a:buFontTx/>
                        <a:buNone/>
                        <a:tabLst/>
                        <a:defRPr/>
                      </a:pPr>
                      <a:r>
                        <a:rPr lang="en-GB" sz="700" b="0" dirty="0">
                          <a:solidFill>
                            <a:schemeClr val="tx1"/>
                          </a:solidFill>
                          <a:latin typeface="Century Gothic" panose="020B0502020202020204" pitchFamily="34" charset="0"/>
                          <a:cs typeface="Arial" panose="020B0604020202020204" pitchFamily="34" charset="0"/>
                        </a:rPr>
                        <a:t>6-cijferige </a:t>
                      </a:r>
                      <a:r>
                        <a:rPr lang="en-GB" sz="700" b="0" dirty="0" err="1">
                          <a:solidFill>
                            <a:schemeClr val="tx1"/>
                          </a:solidFill>
                          <a:latin typeface="Century Gothic" panose="020B0502020202020204" pitchFamily="34" charset="0"/>
                          <a:cs typeface="Arial" panose="020B0604020202020204" pitchFamily="34" charset="0"/>
                        </a:rPr>
                        <a:t>toegangscode</a:t>
                      </a:r>
                      <a:r>
                        <a:rPr lang="en-GB" sz="700" b="0" dirty="0">
                          <a:solidFill>
                            <a:schemeClr val="tx1"/>
                          </a:solidFill>
                          <a:latin typeface="Century Gothic" panose="020B0502020202020204" pitchFamily="34" charset="0"/>
                          <a:cs typeface="Arial" panose="020B0604020202020204" pitchFamily="34" charset="0"/>
                        </a:rPr>
                        <a:t> </a:t>
                      </a:r>
                      <a:r>
                        <a:rPr lang="en-GB" sz="700" b="0" dirty="0" err="1">
                          <a:solidFill>
                            <a:schemeClr val="tx1"/>
                          </a:solidFill>
                          <a:latin typeface="Century Gothic" panose="020B0502020202020204" pitchFamily="34" charset="0"/>
                          <a:cs typeface="Arial" panose="020B0604020202020204" pitchFamily="34" charset="0"/>
                        </a:rPr>
                        <a:t>beveiligd</a:t>
                      </a:r>
                      <a:endParaRPr lang="en-GB" sz="700" b="0" dirty="0">
                        <a:solidFill>
                          <a:schemeClr val="tx1"/>
                        </a:solidFill>
                        <a:latin typeface="Century Gothic" panose="020B0502020202020204" pitchFamily="34" charset="0"/>
                        <a:cs typeface="Arial" panose="020B0604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826517438"/>
                  </a:ext>
                </a:extLst>
              </a:tr>
              <a:tr h="110190">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00" b="1" dirty="0">
                          <a:solidFill>
                            <a:schemeClr val="tx1"/>
                          </a:solidFill>
                          <a:latin typeface="Century Gothic" panose="020B0502020202020204" pitchFamily="34" charset="0"/>
                          <a:cs typeface="Arial" panose="020B0604020202020204" pitchFamily="34" charset="0"/>
                        </a:rPr>
                        <a:t>Camera</a:t>
                      </a:r>
                      <a:endParaRPr lang="en-GB" sz="700" b="1"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700" b="0" dirty="0">
                          <a:solidFill>
                            <a:schemeClr val="tx1"/>
                          </a:solidFill>
                          <a:latin typeface="Century Gothic" panose="020B0502020202020204" pitchFamily="34" charset="0"/>
                          <a:cs typeface="Arial" panose="020B0604020202020204" pitchFamily="34" charset="0"/>
                        </a:rPr>
                        <a:t>Kleur, 110 graden, 640 x 480 pixels</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GB"/>
                    </a:p>
                  </a:txBody>
                  <a:tcPr/>
                </a:tc>
                <a:tc vMerge="1">
                  <a:txBody>
                    <a:bodyPr/>
                    <a:lstStyle/>
                    <a:p>
                      <a:endParaRPr lang="en-GB" sz="700" b="1"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25444559"/>
                  </a:ext>
                </a:extLst>
              </a:tr>
              <a:tr h="173865">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00" b="1">
                          <a:solidFill>
                            <a:schemeClr val="tx1"/>
                          </a:solidFill>
                          <a:latin typeface="Century Gothic" panose="020B0502020202020204" pitchFamily="34" charset="0"/>
                          <a:cs typeface="Arial" panose="020B0604020202020204" pitchFamily="34" charset="0"/>
                        </a:rPr>
                        <a:t>Camera</a:t>
                      </a:r>
                      <a:endParaRPr lang="en-GB" sz="700" b="1"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00" b="0" dirty="0">
                          <a:solidFill>
                            <a:schemeClr val="tx1"/>
                          </a:solidFill>
                          <a:latin typeface="Century Gothic" panose="020B0502020202020204" pitchFamily="34" charset="0"/>
                          <a:cs typeface="Arial" panose="020B0604020202020204" pitchFamily="34" charset="0"/>
                        </a:rPr>
                        <a:t>Colour, 110 degree,</a:t>
                      </a:r>
                      <a:r>
                        <a:rPr lang="en-GB" sz="700" b="0" baseline="0" dirty="0">
                          <a:solidFill>
                            <a:schemeClr val="tx1"/>
                          </a:solidFill>
                          <a:latin typeface="Century Gothic" panose="020B0502020202020204" pitchFamily="34" charset="0"/>
                          <a:cs typeface="Arial" panose="020B0604020202020204" pitchFamily="34" charset="0"/>
                        </a:rPr>
                        <a:t> 640x480 pixel</a:t>
                      </a:r>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GB"/>
                    </a:p>
                  </a:txBody>
                  <a:tcPr/>
                </a:tc>
                <a:tc>
                  <a:txBody>
                    <a:bodyPr/>
                    <a:lstStyle/>
                    <a:p>
                      <a:r>
                        <a:rPr lang="en-GB" sz="700" b="1" dirty="0">
                          <a:solidFill>
                            <a:schemeClr val="tx1"/>
                          </a:solidFill>
                          <a:latin typeface="Century Gothic" panose="020B0502020202020204" pitchFamily="34" charset="0"/>
                          <a:cs typeface="Arial" panose="020B0604020202020204" pitchFamily="34" charset="0"/>
                        </a:rPr>
                        <a:t>Uplink bandbreedte</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b="0" dirty="0">
                          <a:solidFill>
                            <a:schemeClr val="tx1"/>
                          </a:solidFill>
                          <a:latin typeface="Century Gothic" panose="020B0502020202020204" pitchFamily="34" charset="0"/>
                          <a:cs typeface="Arial" panose="020B0604020202020204" pitchFamily="34" charset="0"/>
                        </a:rPr>
                        <a:t>110K bits per seconde</a:t>
                      </a:r>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16654444"/>
                  </a:ext>
                </a:extLst>
              </a:tr>
              <a:tr h="30320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00" b="1" dirty="0">
                          <a:solidFill>
                            <a:schemeClr val="tx1"/>
                          </a:solidFill>
                          <a:latin typeface="Century Gothic" panose="020B0502020202020204" pitchFamily="34" charset="0"/>
                          <a:cs typeface="Arial" panose="020B0604020202020204" pitchFamily="34" charset="0"/>
                        </a:rPr>
                        <a:t>Nachtzicht</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700" b="0" dirty="0">
                          <a:solidFill>
                            <a:schemeClr val="tx1"/>
                          </a:solidFill>
                          <a:latin typeface="Century Gothic" panose="020B0502020202020204" pitchFamily="34" charset="0"/>
                          <a:cs typeface="Arial" panose="020B0604020202020204" pitchFamily="34" charset="0"/>
                        </a:rPr>
                        <a:t>Ja, door infrarood verlichting (nu met IR cut filter)</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endParaRPr lang="en-GB" sz="700" b="1"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563365842"/>
                  </a:ext>
                </a:extLst>
              </a:tr>
            </a:tbl>
          </a:graphicData>
        </a:graphic>
      </p:graphicFrame>
      <p:cxnSp>
        <p:nvCxnSpPr>
          <p:cNvPr id="40" name="Straight Connector 39">
            <a:extLst>
              <a:ext uri="{FF2B5EF4-FFF2-40B4-BE49-F238E27FC236}">
                <a16:creationId xmlns="" xmlns:a16="http://schemas.microsoft.com/office/drawing/2014/main" id="{3D6D8101-28FD-499B-8D63-524188AFED6D}"/>
              </a:ext>
            </a:extLst>
          </p:cNvPr>
          <p:cNvCxnSpPr/>
          <p:nvPr/>
        </p:nvCxnSpPr>
        <p:spPr>
          <a:xfrm>
            <a:off x="3013995" y="1591408"/>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 xmlns:a16="http://schemas.microsoft.com/office/drawing/2014/main" id="{77F2A5B7-E3FE-4710-BE85-9522F4FCE3E4}"/>
              </a:ext>
            </a:extLst>
          </p:cNvPr>
          <p:cNvCxnSpPr/>
          <p:nvPr/>
        </p:nvCxnSpPr>
        <p:spPr>
          <a:xfrm>
            <a:off x="2913786" y="3909541"/>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 xmlns:a16="http://schemas.microsoft.com/office/drawing/2014/main" id="{837B41DF-9254-4431-B898-7E7F72D9C157}"/>
              </a:ext>
            </a:extLst>
          </p:cNvPr>
          <p:cNvCxnSpPr>
            <a:cxnSpLocks/>
          </p:cNvCxnSpPr>
          <p:nvPr/>
        </p:nvCxnSpPr>
        <p:spPr>
          <a:xfrm flipH="1">
            <a:off x="1414626" y="2157717"/>
            <a:ext cx="347500"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 xmlns:a16="http://schemas.microsoft.com/office/drawing/2014/main" id="{CE4C95A6-88E0-41B7-B003-16731FC43E48}"/>
              </a:ext>
            </a:extLst>
          </p:cNvPr>
          <p:cNvCxnSpPr>
            <a:cxnSpLocks/>
          </p:cNvCxnSpPr>
          <p:nvPr/>
        </p:nvCxnSpPr>
        <p:spPr>
          <a:xfrm flipH="1">
            <a:off x="1414626" y="3192220"/>
            <a:ext cx="347500"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 xmlns:a16="http://schemas.microsoft.com/office/drawing/2014/main" id="{F1B3A6F1-7C3C-43AD-AC23-D1328CE47DB5}"/>
              </a:ext>
            </a:extLst>
          </p:cNvPr>
          <p:cNvCxnSpPr>
            <a:cxnSpLocks/>
          </p:cNvCxnSpPr>
          <p:nvPr/>
        </p:nvCxnSpPr>
        <p:spPr>
          <a:xfrm flipH="1">
            <a:off x="1400170" y="2799645"/>
            <a:ext cx="347500"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 xmlns:a16="http://schemas.microsoft.com/office/drawing/2014/main" id="{18E2C2F2-86DE-4AAF-BC0F-38DCD0356C14}"/>
              </a:ext>
            </a:extLst>
          </p:cNvPr>
          <p:cNvCxnSpPr>
            <a:cxnSpLocks/>
          </p:cNvCxnSpPr>
          <p:nvPr/>
        </p:nvCxnSpPr>
        <p:spPr>
          <a:xfrm>
            <a:off x="3650617" y="2182190"/>
            <a:ext cx="0" cy="166469"/>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 xmlns:a16="http://schemas.microsoft.com/office/drawing/2014/main" id="{AF4F3CC5-171F-4B3F-86F8-1163574B2022}"/>
              </a:ext>
            </a:extLst>
          </p:cNvPr>
          <p:cNvCxnSpPr>
            <a:cxnSpLocks/>
          </p:cNvCxnSpPr>
          <p:nvPr/>
        </p:nvCxnSpPr>
        <p:spPr>
          <a:xfrm flipV="1">
            <a:off x="3464545" y="3508858"/>
            <a:ext cx="0" cy="208823"/>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34" name="Text Box 4">
            <a:extLst>
              <a:ext uri="{FF2B5EF4-FFF2-40B4-BE49-F238E27FC236}">
                <a16:creationId xmlns="" xmlns:a16="http://schemas.microsoft.com/office/drawing/2014/main" id="{91ED85C1-B3A0-4829-9E64-AE741779C499}"/>
              </a:ext>
            </a:extLst>
          </p:cNvPr>
          <p:cNvSpPr txBox="1">
            <a:spLocks noChangeArrowheads="1"/>
          </p:cNvSpPr>
          <p:nvPr/>
        </p:nvSpPr>
        <p:spPr bwMode="auto">
          <a:xfrm>
            <a:off x="871112" y="405957"/>
            <a:ext cx="3384615" cy="830997"/>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91441" tIns="45720" rIns="91441" bIns="45720" numCol="1" anchor="t" anchorCtr="0" compatLnSpc="1">
            <a:prstTxWarp prst="textNoShape">
              <a:avLst/>
            </a:prstTxWarp>
            <a:spAutoFit/>
          </a:bodyPr>
          <a:lstStyle/>
          <a:p>
            <a:pPr algn="ctr" defTabSz="914362" fontAlgn="base">
              <a:spcBef>
                <a:spcPct val="0"/>
              </a:spcBef>
              <a:spcAft>
                <a:spcPts val="1000"/>
              </a:spcAft>
            </a:pPr>
            <a:r>
              <a:rPr lang="en-GB" sz="2400" spc="599" dirty="0">
                <a:solidFill>
                  <a:schemeClr val="tx1">
                    <a:lumMod val="85000"/>
                    <a:lumOff val="15000"/>
                  </a:schemeClr>
                </a:solidFill>
                <a:latin typeface="Roboto"/>
              </a:rPr>
              <a:t>WiFi Predator</a:t>
            </a:r>
            <a:r>
              <a:rPr lang="en-GB" sz="4800" spc="599" dirty="0">
                <a:solidFill>
                  <a:schemeClr val="tx1">
                    <a:lumMod val="85000"/>
                    <a:lumOff val="15000"/>
                  </a:schemeClr>
                </a:solidFill>
                <a:latin typeface="Calibri" panose="020F0502020204030204" pitchFamily="34" charset="0"/>
              </a:rPr>
              <a:t>  </a:t>
            </a:r>
            <a:endParaRPr lang="en-GB" sz="4800" b="1" spc="599" dirty="0">
              <a:solidFill>
                <a:srgbClr val="C00000"/>
              </a:solidFill>
              <a:latin typeface="Roboto"/>
            </a:endParaRPr>
          </a:p>
        </p:txBody>
      </p:sp>
      <p:sp>
        <p:nvSpPr>
          <p:cNvPr id="51" name="Rectangle 50">
            <a:extLst>
              <a:ext uri="{FF2B5EF4-FFF2-40B4-BE49-F238E27FC236}">
                <a16:creationId xmlns="" xmlns:a16="http://schemas.microsoft.com/office/drawing/2014/main" id="{BB2E3977-F11B-482B-989C-B3E501F35C30}"/>
              </a:ext>
            </a:extLst>
          </p:cNvPr>
          <p:cNvSpPr/>
          <p:nvPr/>
        </p:nvSpPr>
        <p:spPr>
          <a:xfrm>
            <a:off x="4054136" y="394970"/>
            <a:ext cx="275061" cy="958418"/>
          </a:xfrm>
          <a:prstGeom prst="rect">
            <a:avLst/>
          </a:prstGeom>
        </p:spPr>
        <p:txBody>
          <a:bodyPr wrap="square">
            <a:spAutoFit/>
          </a:bodyPr>
          <a:lstStyle/>
          <a:p>
            <a:pPr algn="ctr"/>
            <a:r>
              <a:rPr lang="en-GB" sz="5400" spc="599" dirty="0">
                <a:solidFill>
                  <a:schemeClr val="tx1">
                    <a:lumMod val="85000"/>
                    <a:lumOff val="15000"/>
                  </a:schemeClr>
                </a:solidFill>
                <a:latin typeface="AR BERKLEY" panose="02000000000000000000" pitchFamily="2" charset="0"/>
              </a:rPr>
              <a:t>2</a:t>
            </a:r>
            <a:endParaRPr lang="en-GB" sz="5400" dirty="0">
              <a:latin typeface="AR BERKLEY" panose="02000000000000000000" pitchFamily="2" charset="0"/>
            </a:endParaRPr>
          </a:p>
        </p:txBody>
      </p:sp>
      <p:grpSp>
        <p:nvGrpSpPr>
          <p:cNvPr id="35" name="Group 34">
            <a:extLst>
              <a:ext uri="{FF2B5EF4-FFF2-40B4-BE49-F238E27FC236}">
                <a16:creationId xmlns="" xmlns:a16="http://schemas.microsoft.com/office/drawing/2014/main" id="{A543FD28-12BD-4131-82C7-26C6AF0F319A}"/>
              </a:ext>
            </a:extLst>
          </p:cNvPr>
          <p:cNvGrpSpPr/>
          <p:nvPr/>
        </p:nvGrpSpPr>
        <p:grpSpPr>
          <a:xfrm>
            <a:off x="433337" y="7209698"/>
            <a:ext cx="5045091" cy="233315"/>
            <a:chOff x="433337" y="7235825"/>
            <a:chExt cx="5045091" cy="233315"/>
          </a:xfrm>
        </p:grpSpPr>
        <p:cxnSp>
          <p:nvCxnSpPr>
            <p:cNvPr id="37" name="Straight Connector 36">
              <a:extLst>
                <a:ext uri="{FF2B5EF4-FFF2-40B4-BE49-F238E27FC236}">
                  <a16:creationId xmlns="" xmlns:a16="http://schemas.microsoft.com/office/drawing/2014/main" id="{DF2793DA-A5DF-409C-9398-1F02AA50C98B}"/>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52" name="TextBox 51">
              <a:extLst>
                <a:ext uri="{FF2B5EF4-FFF2-40B4-BE49-F238E27FC236}">
                  <a16:creationId xmlns="" xmlns:a16="http://schemas.microsoft.com/office/drawing/2014/main" id="{EA89FB77-95E5-4348-8B32-179FD01D446F}"/>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38</a:t>
              </a:r>
            </a:p>
          </p:txBody>
        </p:sp>
      </p:grpSp>
    </p:spTree>
    <p:extLst>
      <p:ext uri="{BB962C8B-B14F-4D97-AF65-F5344CB8AC3E}">
        <p14:creationId xmlns:p14="http://schemas.microsoft.com/office/powerpoint/2010/main" val="30492474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 xmlns:a16="http://schemas.microsoft.com/office/drawing/2014/main" id="{95E866B8-D243-49D4-A727-F77532ECEF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514"/>
          <a:stretch/>
        </p:blipFill>
        <p:spPr>
          <a:xfrm>
            <a:off x="2880498" y="1357079"/>
            <a:ext cx="794469" cy="1018737"/>
          </a:xfrm>
          <a:prstGeom prst="rect">
            <a:avLst/>
          </a:prstGeom>
        </p:spPr>
      </p:pic>
      <p:pic>
        <p:nvPicPr>
          <p:cNvPr id="6" name="Picture 5">
            <a:extLst>
              <a:ext uri="{FF2B5EF4-FFF2-40B4-BE49-F238E27FC236}">
                <a16:creationId xmlns="" xmlns:a16="http://schemas.microsoft.com/office/drawing/2014/main" id="{5C22A3CF-31E5-4CE0-AEEF-8F526B029B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514"/>
          <a:stretch/>
        </p:blipFill>
        <p:spPr>
          <a:xfrm>
            <a:off x="735822" y="1317774"/>
            <a:ext cx="794469" cy="1018737"/>
          </a:xfrm>
          <a:prstGeom prst="rect">
            <a:avLst/>
          </a:prstGeom>
        </p:spPr>
      </p:pic>
      <p:pic>
        <p:nvPicPr>
          <p:cNvPr id="41" name="Picture 40">
            <a:extLst>
              <a:ext uri="{FF2B5EF4-FFF2-40B4-BE49-F238E27FC236}">
                <a16:creationId xmlns="" xmlns:a16="http://schemas.microsoft.com/office/drawing/2014/main" id="{BA60029B-EBCD-4BD1-8970-98D4060669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44367">
            <a:off x="1473092" y="3280654"/>
            <a:ext cx="1223619" cy="1223619"/>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44367">
            <a:off x="1326994" y="1220816"/>
            <a:ext cx="1208610" cy="1208610"/>
          </a:xfrm>
          <a:prstGeom prst="rect">
            <a:avLst/>
          </a:prstGeom>
        </p:spPr>
      </p:pic>
      <p:pic>
        <p:nvPicPr>
          <p:cNvPr id="22" name="Picture 21">
            <a:extLst>
              <a:ext uri="{FF2B5EF4-FFF2-40B4-BE49-F238E27FC236}">
                <a16:creationId xmlns="" xmlns:a16="http://schemas.microsoft.com/office/drawing/2014/main" id="{4409AC8E-4678-4E7E-9DC2-79279975CE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3469"/>
          <a:stretch/>
        </p:blipFill>
        <p:spPr>
          <a:xfrm>
            <a:off x="847806" y="3270603"/>
            <a:ext cx="742817" cy="1195214"/>
          </a:xfrm>
          <a:prstGeom prst="rect">
            <a:avLst/>
          </a:prstGeom>
        </p:spPr>
      </p:pic>
      <p:pic>
        <p:nvPicPr>
          <p:cNvPr id="43" name="Picture 42">
            <a:extLst>
              <a:ext uri="{FF2B5EF4-FFF2-40B4-BE49-F238E27FC236}">
                <a16:creationId xmlns="" xmlns:a16="http://schemas.microsoft.com/office/drawing/2014/main" id="{EC3F59A7-25E9-4494-94F5-02569ACB90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44367">
            <a:off x="3632824" y="1125643"/>
            <a:ext cx="1216908" cy="1216908"/>
          </a:xfrm>
          <a:prstGeom prst="rect">
            <a:avLst/>
          </a:prstGeom>
        </p:spPr>
      </p:pic>
      <p:sp>
        <p:nvSpPr>
          <p:cNvPr id="78" name="TextBox 77">
            <a:extLst>
              <a:ext uri="{FF2B5EF4-FFF2-40B4-BE49-F238E27FC236}">
                <a16:creationId xmlns="" xmlns:a16="http://schemas.microsoft.com/office/drawing/2014/main" id="{8F7AA109-DD3A-4BAF-BEDD-462A5538BC0A}"/>
              </a:ext>
            </a:extLst>
          </p:cNvPr>
          <p:cNvSpPr txBox="1"/>
          <p:nvPr/>
        </p:nvSpPr>
        <p:spPr>
          <a:xfrm>
            <a:off x="751523" y="2487147"/>
            <a:ext cx="3956170" cy="316638"/>
          </a:xfrm>
          <a:prstGeom prst="rect">
            <a:avLst/>
          </a:prstGeom>
          <a:noFill/>
        </p:spPr>
        <p:txBody>
          <a:bodyPr wrap="square" lIns="69736" tIns="34868" rIns="69736" bIns="34868" rtlCol="0">
            <a:spAutoFit/>
          </a:bodyPr>
          <a:lstStyle/>
          <a:p>
            <a:pPr>
              <a:buClr>
                <a:srgbClr val="C00000"/>
              </a:buClr>
              <a:buSzPct val="140000"/>
            </a:pPr>
            <a:r>
              <a:rPr lang="nl-NL" sz="800" dirty="0">
                <a:latin typeface="Century Gothic" panose="020B0502020202020204" pitchFamily="34" charset="0"/>
                <a:cs typeface="Arial" panose="020B0604020202020204" pitchFamily="34" charset="0"/>
              </a:rPr>
              <a:t>Hedendaagse cool-wit verlichte knoppen.</a:t>
            </a:r>
          </a:p>
          <a:p>
            <a:pPr>
              <a:buClr>
                <a:srgbClr val="C00000"/>
              </a:buClr>
              <a:buSzPct val="140000"/>
            </a:pPr>
            <a:r>
              <a:rPr lang="nl-NL" sz="800" dirty="0">
                <a:latin typeface="Century Gothic" panose="020B0502020202020204" pitchFamily="34" charset="0"/>
                <a:cs typeface="Arial" panose="020B0604020202020204" pitchFamily="34" charset="0"/>
              </a:rPr>
              <a:t>Marine grade, geborsteld roestvrij staalbouw met hoogglans acryl trim.</a:t>
            </a:r>
          </a:p>
        </p:txBody>
      </p:sp>
      <p:sp>
        <p:nvSpPr>
          <p:cNvPr id="80" name="TextBox 79">
            <a:extLst>
              <a:ext uri="{FF2B5EF4-FFF2-40B4-BE49-F238E27FC236}">
                <a16:creationId xmlns="" xmlns:a16="http://schemas.microsoft.com/office/drawing/2014/main" id="{B51E766B-5012-41FB-8A7C-6E490CFB72E2}"/>
              </a:ext>
            </a:extLst>
          </p:cNvPr>
          <p:cNvSpPr txBox="1"/>
          <p:nvPr/>
        </p:nvSpPr>
        <p:spPr>
          <a:xfrm>
            <a:off x="2825155" y="848801"/>
            <a:ext cx="1936355" cy="393582"/>
          </a:xfrm>
          <a:prstGeom prst="rect">
            <a:avLst/>
          </a:prstGeom>
          <a:noFill/>
        </p:spPr>
        <p:txBody>
          <a:bodyPr wrap="square" lIns="69736" tIns="34868" rIns="69736" bIns="34868" rtlCol="0">
            <a:spAutoFit/>
          </a:bodyPr>
          <a:lstStyle/>
          <a:p>
            <a:pPr>
              <a:buClr>
                <a:srgbClr val="C00000"/>
              </a:buClr>
              <a:buSzPct val="140000"/>
            </a:pPr>
            <a:r>
              <a:rPr lang="en-US" sz="700" dirty="0">
                <a:latin typeface="Century Gothic" panose="020B0502020202020204" pitchFamily="34" charset="0"/>
                <a:cs typeface="Arial" panose="020B0604020202020204" pitchFamily="34" charset="0"/>
              </a:rPr>
              <a:t>(Kit inclusief WIFI Panel, antenne en 1 x 1-x TAB10-Monitor)</a:t>
            </a:r>
            <a:br>
              <a:rPr lang="en-US" sz="700" dirty="0">
                <a:latin typeface="Century Gothic" panose="020B0502020202020204" pitchFamily="34" charset="0"/>
                <a:cs typeface="Arial" panose="020B0604020202020204" pitchFamily="34" charset="0"/>
              </a:rPr>
            </a:br>
            <a:endParaRPr lang="en-GB" sz="700" dirty="0">
              <a:latin typeface="Century Gothic" panose="020B0502020202020204" pitchFamily="34" charset="0"/>
              <a:cs typeface="Arial" panose="020B0604020202020204" pitchFamily="34" charset="0"/>
            </a:endParaRPr>
          </a:p>
        </p:txBody>
      </p:sp>
      <p:sp>
        <p:nvSpPr>
          <p:cNvPr id="81" name="TextBox 80">
            <a:extLst>
              <a:ext uri="{FF2B5EF4-FFF2-40B4-BE49-F238E27FC236}">
                <a16:creationId xmlns="" xmlns:a16="http://schemas.microsoft.com/office/drawing/2014/main" id="{B36843A1-C464-40E6-AE8A-4C3149FD9CDF}"/>
              </a:ext>
            </a:extLst>
          </p:cNvPr>
          <p:cNvSpPr txBox="1"/>
          <p:nvPr/>
        </p:nvSpPr>
        <p:spPr>
          <a:xfrm>
            <a:off x="751523" y="4637494"/>
            <a:ext cx="3743592" cy="562860"/>
          </a:xfrm>
          <a:prstGeom prst="rect">
            <a:avLst/>
          </a:prstGeom>
          <a:noFill/>
        </p:spPr>
        <p:txBody>
          <a:bodyPr wrap="square" lIns="69736" tIns="34868" rIns="69736" bIns="34868" rtlCol="0">
            <a:spAutoFit/>
          </a:bodyPr>
          <a:lstStyle/>
          <a:p>
            <a:pPr>
              <a:buClr>
                <a:srgbClr val="C00000"/>
              </a:buClr>
              <a:buSzPct val="140000"/>
            </a:pPr>
            <a:r>
              <a:rPr lang="nl-NL" sz="800" dirty="0">
                <a:latin typeface="Century Gothic" panose="020B0502020202020204" pitchFamily="34" charset="0"/>
                <a:cs typeface="Arial" panose="020B0604020202020204" pitchFamily="34" charset="0"/>
              </a:rPr>
              <a:t>Moderne blauwe terug verlichting effect.</a:t>
            </a:r>
          </a:p>
          <a:p>
            <a:pPr>
              <a:buClr>
                <a:srgbClr val="C00000"/>
              </a:buClr>
              <a:buSzPct val="140000"/>
            </a:pPr>
            <a:r>
              <a:rPr lang="nl-NL" sz="800" dirty="0">
                <a:latin typeface="Century Gothic" panose="020B0502020202020204" pitchFamily="34" charset="0"/>
                <a:cs typeface="Arial" panose="020B0604020202020204" pitchFamily="34" charset="0"/>
              </a:rPr>
              <a:t>Marine grade, geborsteld roestvrij staalbouw met hoogglans acryl trim.</a:t>
            </a:r>
          </a:p>
          <a:p>
            <a:pPr>
              <a:buClr>
                <a:srgbClr val="C00000"/>
              </a:buClr>
              <a:buSzPct val="140000"/>
            </a:pPr>
            <a:r>
              <a:rPr lang="nl-NL" sz="800" dirty="0">
                <a:latin typeface="Century Gothic" panose="020B0502020202020204" pitchFamily="34" charset="0"/>
                <a:cs typeface="Arial" panose="020B0604020202020204" pitchFamily="34" charset="0"/>
              </a:rPr>
              <a:t/>
            </a:r>
            <a:br>
              <a:rPr lang="nl-NL" sz="800" dirty="0">
                <a:latin typeface="Century Gothic" panose="020B0502020202020204" pitchFamily="34" charset="0"/>
                <a:cs typeface="Arial" panose="020B0604020202020204" pitchFamily="34" charset="0"/>
              </a:rPr>
            </a:br>
            <a:endParaRPr lang="en-GB" sz="800" dirty="0">
              <a:latin typeface="Century Gothic" panose="020B0502020202020204" pitchFamily="34" charset="0"/>
              <a:cs typeface="Arial" panose="020B0604020202020204" pitchFamily="34" charset="0"/>
            </a:endParaRPr>
          </a:p>
        </p:txBody>
      </p:sp>
      <p:cxnSp>
        <p:nvCxnSpPr>
          <p:cNvPr id="99" name="Straight Connector 98">
            <a:extLst>
              <a:ext uri="{FF2B5EF4-FFF2-40B4-BE49-F238E27FC236}">
                <a16:creationId xmlns="" xmlns:a16="http://schemas.microsoft.com/office/drawing/2014/main" id="{6A61CB30-F8C7-4958-81F9-BBEA3E523048}"/>
              </a:ext>
            </a:extLst>
          </p:cNvPr>
          <p:cNvCxnSpPr>
            <a:cxnSpLocks/>
          </p:cNvCxnSpPr>
          <p:nvPr/>
        </p:nvCxnSpPr>
        <p:spPr>
          <a:xfrm flipH="1">
            <a:off x="736252" y="2901390"/>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00" name="Straight Connector 99">
            <a:extLst>
              <a:ext uri="{FF2B5EF4-FFF2-40B4-BE49-F238E27FC236}">
                <a16:creationId xmlns="" xmlns:a16="http://schemas.microsoft.com/office/drawing/2014/main" id="{3A7C2ADF-5668-40E4-96E7-E4FABAD0D7AA}"/>
              </a:ext>
            </a:extLst>
          </p:cNvPr>
          <p:cNvCxnSpPr>
            <a:cxnSpLocks/>
          </p:cNvCxnSpPr>
          <p:nvPr/>
        </p:nvCxnSpPr>
        <p:spPr>
          <a:xfrm>
            <a:off x="2633926" y="872503"/>
            <a:ext cx="0" cy="146133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101" name="Straight Connector 100">
            <a:extLst>
              <a:ext uri="{FF2B5EF4-FFF2-40B4-BE49-F238E27FC236}">
                <a16:creationId xmlns="" xmlns:a16="http://schemas.microsoft.com/office/drawing/2014/main" id="{8399D6D3-344E-4BB0-8543-19D0F04F639F}"/>
              </a:ext>
            </a:extLst>
          </p:cNvPr>
          <p:cNvCxnSpPr/>
          <p:nvPr/>
        </p:nvCxnSpPr>
        <p:spPr>
          <a:xfrm>
            <a:off x="821123" y="805884"/>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02" name="Straight Connector 101">
            <a:extLst>
              <a:ext uri="{FF2B5EF4-FFF2-40B4-BE49-F238E27FC236}">
                <a16:creationId xmlns="" xmlns:a16="http://schemas.microsoft.com/office/drawing/2014/main" id="{6E2F1500-1322-4B0F-A4FA-04B7DA7DED27}"/>
              </a:ext>
            </a:extLst>
          </p:cNvPr>
          <p:cNvCxnSpPr/>
          <p:nvPr/>
        </p:nvCxnSpPr>
        <p:spPr>
          <a:xfrm>
            <a:off x="2929200" y="801431"/>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sp>
        <p:nvSpPr>
          <p:cNvPr id="103" name="Rectangle 102">
            <a:extLst>
              <a:ext uri="{FF2B5EF4-FFF2-40B4-BE49-F238E27FC236}">
                <a16:creationId xmlns="" xmlns:a16="http://schemas.microsoft.com/office/drawing/2014/main" id="{21441C5A-F4ED-48E0-BD59-834C86D9E2D2}"/>
              </a:ext>
            </a:extLst>
          </p:cNvPr>
          <p:cNvSpPr/>
          <p:nvPr/>
        </p:nvSpPr>
        <p:spPr>
          <a:xfrm>
            <a:off x="942689" y="682667"/>
            <a:ext cx="1031051" cy="2308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PRED2-WiFi-IMP</a:t>
            </a:r>
            <a:endParaRPr lang="en-GB" sz="900" dirty="0"/>
          </a:p>
        </p:txBody>
      </p:sp>
      <p:sp>
        <p:nvSpPr>
          <p:cNvPr id="104" name="Rectangle 103">
            <a:extLst>
              <a:ext uri="{FF2B5EF4-FFF2-40B4-BE49-F238E27FC236}">
                <a16:creationId xmlns="" xmlns:a16="http://schemas.microsoft.com/office/drawing/2014/main" id="{ADA1C1EF-1A48-4933-A70B-17429540FCA1}"/>
              </a:ext>
            </a:extLst>
          </p:cNvPr>
          <p:cNvSpPr/>
          <p:nvPr/>
        </p:nvSpPr>
        <p:spPr>
          <a:xfrm>
            <a:off x="3046158" y="679605"/>
            <a:ext cx="1563248" cy="2308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PRED2-WiFi-IMP-Monitor1</a:t>
            </a:r>
            <a:endParaRPr lang="en-GB" sz="900" dirty="0"/>
          </a:p>
        </p:txBody>
      </p:sp>
      <p:cxnSp>
        <p:nvCxnSpPr>
          <p:cNvPr id="111" name="Straight Connector 110">
            <a:extLst>
              <a:ext uri="{FF2B5EF4-FFF2-40B4-BE49-F238E27FC236}">
                <a16:creationId xmlns="" xmlns:a16="http://schemas.microsoft.com/office/drawing/2014/main" id="{CDDEF6E0-7462-44FD-A45D-4A2178CBE42F}"/>
              </a:ext>
            </a:extLst>
          </p:cNvPr>
          <p:cNvCxnSpPr/>
          <p:nvPr/>
        </p:nvCxnSpPr>
        <p:spPr>
          <a:xfrm>
            <a:off x="821123" y="3024890"/>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112" name="Rectangle 111">
            <a:extLst>
              <a:ext uri="{FF2B5EF4-FFF2-40B4-BE49-F238E27FC236}">
                <a16:creationId xmlns="" xmlns:a16="http://schemas.microsoft.com/office/drawing/2014/main" id="{6F66B0EC-3DC6-4825-9899-5DD66B7B76C7}"/>
              </a:ext>
            </a:extLst>
          </p:cNvPr>
          <p:cNvSpPr/>
          <p:nvPr/>
        </p:nvSpPr>
        <p:spPr>
          <a:xfrm>
            <a:off x="942689" y="2910909"/>
            <a:ext cx="982961" cy="2308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PRED2-WiFi-AB</a:t>
            </a:r>
            <a:endParaRPr lang="en-GB" sz="900" dirty="0"/>
          </a:p>
        </p:txBody>
      </p:sp>
      <p:cxnSp>
        <p:nvCxnSpPr>
          <p:cNvPr id="118" name="Straight Connector 117">
            <a:extLst>
              <a:ext uri="{FF2B5EF4-FFF2-40B4-BE49-F238E27FC236}">
                <a16:creationId xmlns="" xmlns:a16="http://schemas.microsoft.com/office/drawing/2014/main" id="{17D06C04-3693-4554-8E69-10CCF329D818}"/>
              </a:ext>
            </a:extLst>
          </p:cNvPr>
          <p:cNvCxnSpPr/>
          <p:nvPr/>
        </p:nvCxnSpPr>
        <p:spPr>
          <a:xfrm>
            <a:off x="2933819" y="3022802"/>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sp>
        <p:nvSpPr>
          <p:cNvPr id="119" name="Rectangle 118">
            <a:extLst>
              <a:ext uri="{FF2B5EF4-FFF2-40B4-BE49-F238E27FC236}">
                <a16:creationId xmlns="" xmlns:a16="http://schemas.microsoft.com/office/drawing/2014/main" id="{06FF7224-FC1E-4A8E-98D4-B80CC8259582}"/>
              </a:ext>
            </a:extLst>
          </p:cNvPr>
          <p:cNvSpPr/>
          <p:nvPr/>
        </p:nvSpPr>
        <p:spPr>
          <a:xfrm>
            <a:off x="3050777" y="2910212"/>
            <a:ext cx="1515158" cy="2308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PRED2-WiFi-AB-Monitor1</a:t>
            </a:r>
            <a:endParaRPr lang="en-GB" sz="900" dirty="0"/>
          </a:p>
        </p:txBody>
      </p:sp>
      <p:grpSp>
        <p:nvGrpSpPr>
          <p:cNvPr id="121" name="Group 120">
            <a:extLst>
              <a:ext uri="{FF2B5EF4-FFF2-40B4-BE49-F238E27FC236}">
                <a16:creationId xmlns="" xmlns:a16="http://schemas.microsoft.com/office/drawing/2014/main" id="{CA0554E3-EC63-46E9-AB1A-3D2593752BB6}"/>
              </a:ext>
            </a:extLst>
          </p:cNvPr>
          <p:cNvGrpSpPr/>
          <p:nvPr/>
        </p:nvGrpSpPr>
        <p:grpSpPr>
          <a:xfrm>
            <a:off x="433337" y="254810"/>
            <a:ext cx="4864341" cy="299372"/>
            <a:chOff x="433337" y="254810"/>
            <a:chExt cx="4864341" cy="299372"/>
          </a:xfrm>
        </p:grpSpPr>
        <p:pic>
          <p:nvPicPr>
            <p:cNvPr id="122" name="Picture 121">
              <a:extLst>
                <a:ext uri="{FF2B5EF4-FFF2-40B4-BE49-F238E27FC236}">
                  <a16:creationId xmlns="" xmlns:a16="http://schemas.microsoft.com/office/drawing/2014/main" id="{F8F8B27B-1DBC-4560-9C95-B01AE5BC9B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23" name="Straight Connector 122">
              <a:extLst>
                <a:ext uri="{FF2B5EF4-FFF2-40B4-BE49-F238E27FC236}">
                  <a16:creationId xmlns="" xmlns:a16="http://schemas.microsoft.com/office/drawing/2014/main" id="{D9343DD8-A986-4020-932C-027A60FE8FE7}"/>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24" name="TextBox 123">
              <a:extLst>
                <a:ext uri="{FF2B5EF4-FFF2-40B4-BE49-F238E27FC236}">
                  <a16:creationId xmlns="" xmlns:a16="http://schemas.microsoft.com/office/drawing/2014/main" id="{C6381BF0-5ABC-4763-A5A8-81B6213AD1E0}"/>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PREDATOR WIFI 2</a:t>
              </a:r>
            </a:p>
          </p:txBody>
        </p:sp>
      </p:grpSp>
      <p:pic>
        <p:nvPicPr>
          <p:cNvPr id="125" name="Picture 124">
            <a:extLst>
              <a:ext uri="{FF2B5EF4-FFF2-40B4-BE49-F238E27FC236}">
                <a16:creationId xmlns="" xmlns:a16="http://schemas.microsoft.com/office/drawing/2014/main" id="{5BFF939A-ACD0-4436-B845-4FC9F9719B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573"/>
          <a:stretch/>
        </p:blipFill>
        <p:spPr>
          <a:xfrm>
            <a:off x="981973" y="5668610"/>
            <a:ext cx="642455" cy="1103474"/>
          </a:xfrm>
          <a:prstGeom prst="rect">
            <a:avLst/>
          </a:prstGeom>
        </p:spPr>
      </p:pic>
      <p:sp>
        <p:nvSpPr>
          <p:cNvPr id="127" name="TextBox 126">
            <a:extLst>
              <a:ext uri="{FF2B5EF4-FFF2-40B4-BE49-F238E27FC236}">
                <a16:creationId xmlns="" xmlns:a16="http://schemas.microsoft.com/office/drawing/2014/main" id="{95AA11A7-4D2A-473D-9C44-9E0232596BA6}"/>
              </a:ext>
            </a:extLst>
          </p:cNvPr>
          <p:cNvSpPr txBox="1"/>
          <p:nvPr/>
        </p:nvSpPr>
        <p:spPr>
          <a:xfrm>
            <a:off x="730379" y="6763384"/>
            <a:ext cx="3845318" cy="809081"/>
          </a:xfrm>
          <a:prstGeom prst="rect">
            <a:avLst/>
          </a:prstGeom>
          <a:noFill/>
        </p:spPr>
        <p:txBody>
          <a:bodyPr wrap="square" lIns="69736" tIns="34868" rIns="69736" bIns="34868" rtlCol="0">
            <a:spAutoFit/>
          </a:bodyPr>
          <a:lstStyle/>
          <a:p>
            <a:pPr>
              <a:buClr>
                <a:srgbClr val="C00000"/>
              </a:buClr>
              <a:buSzPct val="140000"/>
            </a:pPr>
            <a:r>
              <a:rPr lang="nl-NL" sz="800" dirty="0">
                <a:latin typeface="Century Gothic" panose="020B0502020202020204" pitchFamily="34" charset="0"/>
                <a:cs typeface="Arial" panose="020B0604020202020204" pitchFamily="34" charset="0"/>
              </a:rPr>
              <a:t>Hedendaagse cool-wit verlichte knoppen.</a:t>
            </a:r>
          </a:p>
          <a:p>
            <a:pPr>
              <a:buClr>
                <a:srgbClr val="C00000"/>
              </a:buClr>
              <a:buSzPct val="140000"/>
            </a:pPr>
            <a:r>
              <a:rPr lang="nl-NL" sz="800" dirty="0">
                <a:latin typeface="Century Gothic" panose="020B0502020202020204" pitchFamily="34" charset="0"/>
                <a:cs typeface="Arial" panose="020B0604020202020204" pitchFamily="34" charset="0"/>
              </a:rPr>
              <a:t>Marine grade, geborsteld roestvrij staalbouw met hoogglans acryl trim.</a:t>
            </a:r>
          </a:p>
          <a:p>
            <a:pPr>
              <a:buClr>
                <a:srgbClr val="C00000"/>
              </a:buClr>
              <a:buSzPct val="140000"/>
            </a:pPr>
            <a:r>
              <a:rPr lang="nl-NL" sz="800" dirty="0">
                <a:latin typeface="Century Gothic" panose="020B0502020202020204" pitchFamily="34" charset="0"/>
                <a:cs typeface="Arial" panose="020B0604020202020204" pitchFamily="34" charset="0"/>
              </a:rPr>
              <a:t/>
            </a:r>
            <a:br>
              <a:rPr lang="nl-NL" sz="800" dirty="0">
                <a:latin typeface="Century Gothic" panose="020B0502020202020204" pitchFamily="34" charset="0"/>
                <a:cs typeface="Arial" panose="020B0604020202020204" pitchFamily="34" charset="0"/>
              </a:rPr>
            </a:br>
            <a:endParaRPr lang="nl-NL" sz="800" dirty="0">
              <a:latin typeface="Century Gothic" panose="020B0502020202020204" pitchFamily="34" charset="0"/>
              <a:cs typeface="Arial" panose="020B0604020202020204" pitchFamily="34" charset="0"/>
            </a:endParaRPr>
          </a:p>
          <a:p>
            <a:pPr>
              <a:buClr>
                <a:srgbClr val="C00000"/>
              </a:buClr>
              <a:buSzPct val="140000"/>
            </a:pPr>
            <a:r>
              <a:rPr lang="nl-NL" sz="800" dirty="0">
                <a:latin typeface="Century Gothic" panose="020B0502020202020204" pitchFamily="34" charset="0"/>
                <a:cs typeface="Arial" panose="020B0604020202020204" pitchFamily="34" charset="0"/>
              </a:rPr>
              <a:t/>
            </a:r>
            <a:br>
              <a:rPr lang="nl-NL" sz="800" dirty="0">
                <a:latin typeface="Century Gothic" panose="020B0502020202020204" pitchFamily="34" charset="0"/>
                <a:cs typeface="Arial" panose="020B0604020202020204" pitchFamily="34" charset="0"/>
              </a:rPr>
            </a:br>
            <a:endParaRPr lang="en-GB" sz="800" dirty="0">
              <a:latin typeface="Century Gothic" panose="020B0502020202020204" pitchFamily="34" charset="0"/>
              <a:cs typeface="Arial" panose="020B0604020202020204" pitchFamily="34" charset="0"/>
            </a:endParaRPr>
          </a:p>
        </p:txBody>
      </p:sp>
      <p:cxnSp>
        <p:nvCxnSpPr>
          <p:cNvPr id="130" name="Straight Connector 129">
            <a:extLst>
              <a:ext uri="{FF2B5EF4-FFF2-40B4-BE49-F238E27FC236}">
                <a16:creationId xmlns="" xmlns:a16="http://schemas.microsoft.com/office/drawing/2014/main" id="{ABD5A500-DDFF-4F01-B217-A38ED1E7A6CC}"/>
              </a:ext>
            </a:extLst>
          </p:cNvPr>
          <p:cNvCxnSpPr/>
          <p:nvPr/>
        </p:nvCxnSpPr>
        <p:spPr>
          <a:xfrm>
            <a:off x="821123" y="5174686"/>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1" name="Straight Connector 130">
            <a:extLst>
              <a:ext uri="{FF2B5EF4-FFF2-40B4-BE49-F238E27FC236}">
                <a16:creationId xmlns="" xmlns:a16="http://schemas.microsoft.com/office/drawing/2014/main" id="{18C0BE4D-8755-4CED-9F09-487415A68DA9}"/>
              </a:ext>
            </a:extLst>
          </p:cNvPr>
          <p:cNvCxnSpPr/>
          <p:nvPr/>
        </p:nvCxnSpPr>
        <p:spPr>
          <a:xfrm>
            <a:off x="2929200" y="5170233"/>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sp>
        <p:nvSpPr>
          <p:cNvPr id="132" name="Rectangle 131">
            <a:extLst>
              <a:ext uri="{FF2B5EF4-FFF2-40B4-BE49-F238E27FC236}">
                <a16:creationId xmlns="" xmlns:a16="http://schemas.microsoft.com/office/drawing/2014/main" id="{19BDDF70-A70E-4BA4-93D7-1C6D2CED937E}"/>
              </a:ext>
            </a:extLst>
          </p:cNvPr>
          <p:cNvSpPr/>
          <p:nvPr/>
        </p:nvSpPr>
        <p:spPr>
          <a:xfrm>
            <a:off x="942689" y="5051469"/>
            <a:ext cx="974947" cy="2308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PRED2-WiFi-AS</a:t>
            </a:r>
            <a:endParaRPr lang="en-GB" sz="900" dirty="0"/>
          </a:p>
        </p:txBody>
      </p:sp>
      <p:sp>
        <p:nvSpPr>
          <p:cNvPr id="133" name="Rectangle 132">
            <a:extLst>
              <a:ext uri="{FF2B5EF4-FFF2-40B4-BE49-F238E27FC236}">
                <a16:creationId xmlns="" xmlns:a16="http://schemas.microsoft.com/office/drawing/2014/main" id="{61EB618E-24D7-4367-B6D5-D522079DF7F5}"/>
              </a:ext>
            </a:extLst>
          </p:cNvPr>
          <p:cNvSpPr/>
          <p:nvPr/>
        </p:nvSpPr>
        <p:spPr>
          <a:xfrm>
            <a:off x="3046158" y="5048407"/>
            <a:ext cx="1507144" cy="2308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PRED2-WiFi-AS-Monitor1</a:t>
            </a:r>
            <a:endParaRPr lang="en-GB" sz="900" dirty="0"/>
          </a:p>
        </p:txBody>
      </p:sp>
      <p:cxnSp>
        <p:nvCxnSpPr>
          <p:cNvPr id="137" name="Straight Connector 136">
            <a:extLst>
              <a:ext uri="{FF2B5EF4-FFF2-40B4-BE49-F238E27FC236}">
                <a16:creationId xmlns="" xmlns:a16="http://schemas.microsoft.com/office/drawing/2014/main" id="{48B1B01A-D4FA-4874-8503-BC21B6A8E18C}"/>
              </a:ext>
            </a:extLst>
          </p:cNvPr>
          <p:cNvCxnSpPr>
            <a:cxnSpLocks/>
          </p:cNvCxnSpPr>
          <p:nvPr/>
        </p:nvCxnSpPr>
        <p:spPr>
          <a:xfrm flipH="1">
            <a:off x="730379" y="5044225"/>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pic>
        <p:nvPicPr>
          <p:cNvPr id="138" name="Picture 137">
            <a:extLst>
              <a:ext uri="{FF2B5EF4-FFF2-40B4-BE49-F238E27FC236}">
                <a16:creationId xmlns="" xmlns:a16="http://schemas.microsoft.com/office/drawing/2014/main" id="{813ECAEC-3A03-4C4F-9A16-A5832FF557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44367">
            <a:off x="1509236" y="5557412"/>
            <a:ext cx="1223619" cy="1223619"/>
          </a:xfrm>
          <a:prstGeom prst="rect">
            <a:avLst/>
          </a:prstGeom>
        </p:spPr>
      </p:pic>
      <p:sp>
        <p:nvSpPr>
          <p:cNvPr id="142" name="Rectangle 141">
            <a:extLst>
              <a:ext uri="{FF2B5EF4-FFF2-40B4-BE49-F238E27FC236}">
                <a16:creationId xmlns="" xmlns:a16="http://schemas.microsoft.com/office/drawing/2014/main" id="{D8AFBC8D-AEBD-4384-8C5F-5805E0E02B4C}"/>
              </a:ext>
            </a:extLst>
          </p:cNvPr>
          <p:cNvSpPr/>
          <p:nvPr/>
        </p:nvSpPr>
        <p:spPr>
          <a:xfrm>
            <a:off x="709482" y="852809"/>
            <a:ext cx="1983517" cy="523220"/>
          </a:xfrm>
          <a:prstGeom prst="rect">
            <a:avLst/>
          </a:prstGeom>
        </p:spPr>
        <p:txBody>
          <a:bodyPr wrap="square">
            <a:spAutoFit/>
          </a:bodyPr>
          <a:lstStyle/>
          <a:p>
            <a:r>
              <a:rPr lang="nl-NL" sz="700" dirty="0">
                <a:latin typeface="Century Gothic" panose="020B0502020202020204" pitchFamily="34" charset="0"/>
              </a:rPr>
              <a:t>(Kit omvat toespraak paneel, antenne, voeding en handleiding installeren.)</a:t>
            </a:r>
          </a:p>
          <a:p>
            <a:r>
              <a:rPr lang="nl-NL" sz="700" dirty="0">
                <a:latin typeface="Century Gothic" panose="020B0502020202020204" pitchFamily="34" charset="0"/>
              </a:rPr>
              <a:t/>
            </a:r>
            <a:br>
              <a:rPr lang="nl-NL" sz="700" dirty="0">
                <a:latin typeface="Century Gothic" panose="020B0502020202020204" pitchFamily="34" charset="0"/>
              </a:rPr>
            </a:br>
            <a:endParaRPr lang="en-GB" sz="700" dirty="0">
              <a:latin typeface="Century Gothic" panose="020B0502020202020204" pitchFamily="34" charset="0"/>
            </a:endParaRPr>
          </a:p>
        </p:txBody>
      </p:sp>
      <p:pic>
        <p:nvPicPr>
          <p:cNvPr id="144" name="Picture 143">
            <a:extLst>
              <a:ext uri="{FF2B5EF4-FFF2-40B4-BE49-F238E27FC236}">
                <a16:creationId xmlns="" xmlns:a16="http://schemas.microsoft.com/office/drawing/2014/main" id="{2A2BE4DA-96B9-438B-920E-D3BC3F8C548E}"/>
              </a:ext>
            </a:extLst>
          </p:cNvPr>
          <p:cNvPicPr>
            <a:picLocks noChangeAspect="1"/>
          </p:cNvPicPr>
          <p:nvPr/>
        </p:nvPicPr>
        <p:blipFill>
          <a:blip r:embed="rId7"/>
          <a:stretch>
            <a:fillRect/>
          </a:stretch>
        </p:blipFill>
        <p:spPr>
          <a:xfrm>
            <a:off x="2657728" y="3082149"/>
            <a:ext cx="12193" cy="1469263"/>
          </a:xfrm>
          <a:prstGeom prst="rect">
            <a:avLst/>
          </a:prstGeom>
        </p:spPr>
      </p:pic>
      <p:cxnSp>
        <p:nvCxnSpPr>
          <p:cNvPr id="149" name="Straight Connector 148">
            <a:extLst>
              <a:ext uri="{FF2B5EF4-FFF2-40B4-BE49-F238E27FC236}">
                <a16:creationId xmlns="" xmlns:a16="http://schemas.microsoft.com/office/drawing/2014/main" id="{CC9A48EA-CFF0-46B6-952F-03E7C931594E}"/>
              </a:ext>
            </a:extLst>
          </p:cNvPr>
          <p:cNvCxnSpPr>
            <a:cxnSpLocks/>
          </p:cNvCxnSpPr>
          <p:nvPr/>
        </p:nvCxnSpPr>
        <p:spPr>
          <a:xfrm>
            <a:off x="2670774" y="5228396"/>
            <a:ext cx="0" cy="146133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sp>
        <p:nvSpPr>
          <p:cNvPr id="150" name="Rectangle 149">
            <a:extLst>
              <a:ext uri="{FF2B5EF4-FFF2-40B4-BE49-F238E27FC236}">
                <a16:creationId xmlns="" xmlns:a16="http://schemas.microsoft.com/office/drawing/2014/main" id="{7B086580-C04A-4800-9BBD-368042AF6E95}"/>
              </a:ext>
            </a:extLst>
          </p:cNvPr>
          <p:cNvSpPr/>
          <p:nvPr/>
        </p:nvSpPr>
        <p:spPr>
          <a:xfrm>
            <a:off x="723340" y="3064917"/>
            <a:ext cx="1983517" cy="523220"/>
          </a:xfrm>
          <a:prstGeom prst="rect">
            <a:avLst/>
          </a:prstGeom>
        </p:spPr>
        <p:txBody>
          <a:bodyPr wrap="square">
            <a:spAutoFit/>
          </a:bodyPr>
          <a:lstStyle/>
          <a:p>
            <a:r>
              <a:rPr lang="nl-NL" sz="700" dirty="0">
                <a:latin typeface="Century Gothic" panose="020B0502020202020204" pitchFamily="34" charset="0"/>
              </a:rPr>
              <a:t>(Kit omvat toespraak paneel, antenne, voeding en handleiding installeren.)</a:t>
            </a:r>
          </a:p>
          <a:p>
            <a:r>
              <a:rPr lang="nl-NL" sz="700" dirty="0">
                <a:latin typeface="Century Gothic" panose="020B0502020202020204" pitchFamily="34" charset="0"/>
              </a:rPr>
              <a:t/>
            </a:r>
            <a:br>
              <a:rPr lang="nl-NL" sz="700" dirty="0">
                <a:latin typeface="Century Gothic" panose="020B0502020202020204" pitchFamily="34" charset="0"/>
              </a:rPr>
            </a:br>
            <a:endParaRPr lang="en-GB" sz="700" dirty="0">
              <a:latin typeface="Century Gothic" panose="020B0502020202020204" pitchFamily="34" charset="0"/>
            </a:endParaRPr>
          </a:p>
        </p:txBody>
      </p:sp>
      <p:sp>
        <p:nvSpPr>
          <p:cNvPr id="151" name="Rectangle 150">
            <a:extLst>
              <a:ext uri="{FF2B5EF4-FFF2-40B4-BE49-F238E27FC236}">
                <a16:creationId xmlns="" xmlns:a16="http://schemas.microsoft.com/office/drawing/2014/main" id="{85DC12E0-3BB5-419A-8F1B-379FBA4C90F8}"/>
              </a:ext>
            </a:extLst>
          </p:cNvPr>
          <p:cNvSpPr/>
          <p:nvPr/>
        </p:nvSpPr>
        <p:spPr>
          <a:xfrm>
            <a:off x="704862" y="5198517"/>
            <a:ext cx="1983517" cy="523220"/>
          </a:xfrm>
          <a:prstGeom prst="rect">
            <a:avLst/>
          </a:prstGeom>
        </p:spPr>
        <p:txBody>
          <a:bodyPr wrap="square">
            <a:spAutoFit/>
          </a:bodyPr>
          <a:lstStyle/>
          <a:p>
            <a:r>
              <a:rPr lang="nl-NL" sz="700" dirty="0">
                <a:latin typeface="Century Gothic" panose="020B0502020202020204" pitchFamily="34" charset="0"/>
              </a:rPr>
              <a:t>(Kit omvat toespraak paneel, antenne, voeding en handleiding installeren.)</a:t>
            </a:r>
          </a:p>
          <a:p>
            <a:r>
              <a:rPr lang="nl-NL" sz="700" dirty="0">
                <a:latin typeface="Century Gothic" panose="020B0502020202020204" pitchFamily="34" charset="0"/>
              </a:rPr>
              <a:t/>
            </a:r>
            <a:br>
              <a:rPr lang="nl-NL" sz="700" dirty="0">
                <a:latin typeface="Century Gothic" panose="020B0502020202020204" pitchFamily="34" charset="0"/>
              </a:rPr>
            </a:br>
            <a:endParaRPr lang="en-GB" sz="700" dirty="0">
              <a:latin typeface="Century Gothic" panose="020B0502020202020204" pitchFamily="34" charset="0"/>
            </a:endParaRPr>
          </a:p>
        </p:txBody>
      </p:sp>
      <p:sp>
        <p:nvSpPr>
          <p:cNvPr id="152" name="TextBox 151">
            <a:extLst>
              <a:ext uri="{FF2B5EF4-FFF2-40B4-BE49-F238E27FC236}">
                <a16:creationId xmlns="" xmlns:a16="http://schemas.microsoft.com/office/drawing/2014/main" id="{4349E02E-6FB7-44E9-9495-2DE0FBEEDF50}"/>
              </a:ext>
            </a:extLst>
          </p:cNvPr>
          <p:cNvSpPr txBox="1"/>
          <p:nvPr/>
        </p:nvSpPr>
        <p:spPr>
          <a:xfrm>
            <a:off x="2829773" y="3079383"/>
            <a:ext cx="1936355" cy="393582"/>
          </a:xfrm>
          <a:prstGeom prst="rect">
            <a:avLst/>
          </a:prstGeom>
          <a:noFill/>
        </p:spPr>
        <p:txBody>
          <a:bodyPr wrap="square" lIns="69736" tIns="34868" rIns="69736" bIns="34868" rtlCol="0">
            <a:spAutoFit/>
          </a:bodyPr>
          <a:lstStyle/>
          <a:p>
            <a:pPr>
              <a:buClr>
                <a:srgbClr val="C00000"/>
              </a:buClr>
              <a:buSzPct val="140000"/>
            </a:pPr>
            <a:r>
              <a:rPr lang="en-US" sz="700" dirty="0">
                <a:latin typeface="Century Gothic" panose="020B0502020202020204" pitchFamily="34" charset="0"/>
                <a:cs typeface="Arial" panose="020B0604020202020204" pitchFamily="34" charset="0"/>
              </a:rPr>
              <a:t>(Kit inclusief WIFI Panel, antenne en 1 x 1-x TAB10-Monitor)</a:t>
            </a:r>
            <a:br>
              <a:rPr lang="en-US" sz="700" dirty="0">
                <a:latin typeface="Century Gothic" panose="020B0502020202020204" pitchFamily="34" charset="0"/>
                <a:cs typeface="Arial" panose="020B0604020202020204" pitchFamily="34" charset="0"/>
              </a:rPr>
            </a:br>
            <a:endParaRPr lang="en-GB" sz="700" dirty="0">
              <a:latin typeface="Century Gothic" panose="020B0502020202020204" pitchFamily="34" charset="0"/>
              <a:cs typeface="Arial" panose="020B0604020202020204" pitchFamily="34" charset="0"/>
            </a:endParaRPr>
          </a:p>
        </p:txBody>
      </p:sp>
      <p:sp>
        <p:nvSpPr>
          <p:cNvPr id="153" name="TextBox 152">
            <a:extLst>
              <a:ext uri="{FF2B5EF4-FFF2-40B4-BE49-F238E27FC236}">
                <a16:creationId xmlns="" xmlns:a16="http://schemas.microsoft.com/office/drawing/2014/main" id="{47A4F5CC-8637-423E-97ED-BCF96FADD5D8}"/>
              </a:ext>
            </a:extLst>
          </p:cNvPr>
          <p:cNvSpPr txBox="1"/>
          <p:nvPr/>
        </p:nvSpPr>
        <p:spPr>
          <a:xfrm>
            <a:off x="2839015" y="5203764"/>
            <a:ext cx="1936355" cy="393582"/>
          </a:xfrm>
          <a:prstGeom prst="rect">
            <a:avLst/>
          </a:prstGeom>
          <a:noFill/>
        </p:spPr>
        <p:txBody>
          <a:bodyPr wrap="square" lIns="69736" tIns="34868" rIns="69736" bIns="34868" rtlCol="0">
            <a:spAutoFit/>
          </a:bodyPr>
          <a:lstStyle/>
          <a:p>
            <a:pPr>
              <a:buClr>
                <a:srgbClr val="C00000"/>
              </a:buClr>
              <a:buSzPct val="140000"/>
            </a:pPr>
            <a:r>
              <a:rPr lang="en-US" sz="700" dirty="0">
                <a:latin typeface="Century Gothic" panose="020B0502020202020204" pitchFamily="34" charset="0"/>
                <a:cs typeface="Arial" panose="020B0604020202020204" pitchFamily="34" charset="0"/>
              </a:rPr>
              <a:t>(Kit inclusief WIFI Panel, antenne en 1 x 1-x TAB10-Monitor)</a:t>
            </a:r>
            <a:br>
              <a:rPr lang="en-US" sz="700" dirty="0">
                <a:latin typeface="Century Gothic" panose="020B0502020202020204" pitchFamily="34" charset="0"/>
                <a:cs typeface="Arial" panose="020B0604020202020204" pitchFamily="34" charset="0"/>
              </a:rPr>
            </a:br>
            <a:endParaRPr lang="en-GB" sz="700" dirty="0">
              <a:latin typeface="Century Gothic" panose="020B0502020202020204" pitchFamily="34" charset="0"/>
              <a:cs typeface="Arial" panose="020B0604020202020204" pitchFamily="34" charset="0"/>
            </a:endParaRPr>
          </a:p>
        </p:txBody>
      </p:sp>
      <p:pic>
        <p:nvPicPr>
          <p:cNvPr id="49" name="Picture 48">
            <a:extLst>
              <a:ext uri="{FF2B5EF4-FFF2-40B4-BE49-F238E27FC236}">
                <a16:creationId xmlns="" xmlns:a16="http://schemas.microsoft.com/office/drawing/2014/main" id="{D2AC42F6-D441-4895-981A-083CADFCBF1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161" t="18504" r="18186" b="12210"/>
          <a:stretch/>
        </p:blipFill>
        <p:spPr>
          <a:xfrm>
            <a:off x="3565490" y="1728015"/>
            <a:ext cx="1026338" cy="722081"/>
          </a:xfrm>
          <a:prstGeom prst="rect">
            <a:avLst/>
          </a:prstGeom>
        </p:spPr>
      </p:pic>
      <p:pic>
        <p:nvPicPr>
          <p:cNvPr id="51" name="Picture 50">
            <a:extLst>
              <a:ext uri="{FF2B5EF4-FFF2-40B4-BE49-F238E27FC236}">
                <a16:creationId xmlns="" xmlns:a16="http://schemas.microsoft.com/office/drawing/2014/main" id="{88EB011F-1C85-4104-BD8F-61AA2875EF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44367">
            <a:off x="3642809" y="3318822"/>
            <a:ext cx="1223619" cy="1223619"/>
          </a:xfrm>
          <a:prstGeom prst="rect">
            <a:avLst/>
          </a:prstGeom>
        </p:spPr>
      </p:pic>
      <p:pic>
        <p:nvPicPr>
          <p:cNvPr id="52" name="Picture 51">
            <a:extLst>
              <a:ext uri="{FF2B5EF4-FFF2-40B4-BE49-F238E27FC236}">
                <a16:creationId xmlns="" xmlns:a16="http://schemas.microsoft.com/office/drawing/2014/main" id="{E72FE194-8061-4EFE-883D-5E853728A8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3469"/>
          <a:stretch/>
        </p:blipFill>
        <p:spPr>
          <a:xfrm>
            <a:off x="2971604" y="3366099"/>
            <a:ext cx="742817" cy="1195214"/>
          </a:xfrm>
          <a:prstGeom prst="rect">
            <a:avLst/>
          </a:prstGeom>
        </p:spPr>
      </p:pic>
      <p:pic>
        <p:nvPicPr>
          <p:cNvPr id="50" name="Picture 49">
            <a:extLst>
              <a:ext uri="{FF2B5EF4-FFF2-40B4-BE49-F238E27FC236}">
                <a16:creationId xmlns="" xmlns:a16="http://schemas.microsoft.com/office/drawing/2014/main" id="{438D1DF0-8EBA-48EC-A861-A28A4062D77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161" t="18504" r="18186" b="12210"/>
          <a:stretch/>
        </p:blipFill>
        <p:spPr>
          <a:xfrm>
            <a:off x="3527608" y="3884278"/>
            <a:ext cx="1026338" cy="722081"/>
          </a:xfrm>
          <a:prstGeom prst="rect">
            <a:avLst/>
          </a:prstGeom>
        </p:spPr>
      </p:pic>
      <p:pic>
        <p:nvPicPr>
          <p:cNvPr id="59" name="Picture 58">
            <a:extLst>
              <a:ext uri="{FF2B5EF4-FFF2-40B4-BE49-F238E27FC236}">
                <a16:creationId xmlns="" xmlns:a16="http://schemas.microsoft.com/office/drawing/2014/main" id="{2447386E-0A1E-4AAD-9D2D-906682310CF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573"/>
          <a:stretch/>
        </p:blipFill>
        <p:spPr>
          <a:xfrm>
            <a:off x="2992298" y="5709339"/>
            <a:ext cx="642455" cy="1103474"/>
          </a:xfrm>
          <a:prstGeom prst="rect">
            <a:avLst/>
          </a:prstGeom>
        </p:spPr>
      </p:pic>
      <p:pic>
        <p:nvPicPr>
          <p:cNvPr id="60" name="Picture 59">
            <a:extLst>
              <a:ext uri="{FF2B5EF4-FFF2-40B4-BE49-F238E27FC236}">
                <a16:creationId xmlns="" xmlns:a16="http://schemas.microsoft.com/office/drawing/2014/main" id="{A24DE9D1-08C9-425C-ADF6-E494CF30A9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44367">
            <a:off x="3612077" y="5505946"/>
            <a:ext cx="1223619" cy="1223619"/>
          </a:xfrm>
          <a:prstGeom prst="rect">
            <a:avLst/>
          </a:prstGeom>
        </p:spPr>
      </p:pic>
      <p:pic>
        <p:nvPicPr>
          <p:cNvPr id="58" name="Picture 57">
            <a:extLst>
              <a:ext uri="{FF2B5EF4-FFF2-40B4-BE49-F238E27FC236}">
                <a16:creationId xmlns="" xmlns:a16="http://schemas.microsoft.com/office/drawing/2014/main" id="{8ADC332C-701B-4F8F-A6B0-B732CF3EB74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161" t="18504" r="18186" b="12210"/>
          <a:stretch/>
        </p:blipFill>
        <p:spPr>
          <a:xfrm>
            <a:off x="3468777" y="6044666"/>
            <a:ext cx="1026338" cy="722081"/>
          </a:xfrm>
          <a:prstGeom prst="rect">
            <a:avLst/>
          </a:prstGeom>
        </p:spPr>
      </p:pic>
      <p:grpSp>
        <p:nvGrpSpPr>
          <p:cNvPr id="61" name="Group 60">
            <a:extLst>
              <a:ext uri="{FF2B5EF4-FFF2-40B4-BE49-F238E27FC236}">
                <a16:creationId xmlns="" xmlns:a16="http://schemas.microsoft.com/office/drawing/2014/main" id="{99A2C55E-EBB8-41D3-B41D-F680A46388F8}"/>
              </a:ext>
            </a:extLst>
          </p:cNvPr>
          <p:cNvGrpSpPr/>
          <p:nvPr/>
        </p:nvGrpSpPr>
        <p:grpSpPr>
          <a:xfrm>
            <a:off x="-146132" y="7209698"/>
            <a:ext cx="5041982" cy="233315"/>
            <a:chOff x="-146132" y="7235825"/>
            <a:chExt cx="5041982" cy="233315"/>
          </a:xfrm>
        </p:grpSpPr>
        <p:cxnSp>
          <p:nvCxnSpPr>
            <p:cNvPr id="62" name="Straight Connector 61">
              <a:extLst>
                <a:ext uri="{FF2B5EF4-FFF2-40B4-BE49-F238E27FC236}">
                  <a16:creationId xmlns="" xmlns:a16="http://schemas.microsoft.com/office/drawing/2014/main" id="{D3AE99D5-EE38-440F-9C9E-A7DFD327F40E}"/>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63" name="TextBox 62">
              <a:extLst>
                <a:ext uri="{FF2B5EF4-FFF2-40B4-BE49-F238E27FC236}">
                  <a16:creationId xmlns="" xmlns:a16="http://schemas.microsoft.com/office/drawing/2014/main" id="{979288BF-EE7C-4815-B3A6-0FAA770C42A9}"/>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39</a:t>
              </a:r>
            </a:p>
          </p:txBody>
        </p:sp>
      </p:grpSp>
    </p:spTree>
    <p:extLst>
      <p:ext uri="{BB962C8B-B14F-4D97-AF65-F5344CB8AC3E}">
        <p14:creationId xmlns:p14="http://schemas.microsoft.com/office/powerpoint/2010/main" val="33045153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 xmlns:a16="http://schemas.microsoft.com/office/drawing/2014/main" id="{9DD6801B-345A-4E56-BCB8-A7477E65EB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076"/>
          <a:stretch/>
        </p:blipFill>
        <p:spPr>
          <a:xfrm>
            <a:off x="3159718" y="1026302"/>
            <a:ext cx="620624" cy="1294334"/>
          </a:xfrm>
          <a:prstGeom prst="rect">
            <a:avLst/>
          </a:prstGeom>
        </p:spPr>
      </p:pic>
      <p:pic>
        <p:nvPicPr>
          <p:cNvPr id="58" name="Picture 57">
            <a:extLst>
              <a:ext uri="{FF2B5EF4-FFF2-40B4-BE49-F238E27FC236}">
                <a16:creationId xmlns="" xmlns:a16="http://schemas.microsoft.com/office/drawing/2014/main" id="{2E315F7B-1FAD-4419-B3E2-6D546C499D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076"/>
          <a:stretch/>
        </p:blipFill>
        <p:spPr>
          <a:xfrm>
            <a:off x="1025224" y="1024280"/>
            <a:ext cx="620624" cy="1294334"/>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271" y="3338233"/>
            <a:ext cx="510178" cy="1040655"/>
          </a:xfrm>
          <a:prstGeom prst="rect">
            <a:avLst/>
          </a:prstGeom>
        </p:spPr>
      </p:pic>
      <p:grpSp>
        <p:nvGrpSpPr>
          <p:cNvPr id="17" name="Group 16">
            <a:extLst>
              <a:ext uri="{FF2B5EF4-FFF2-40B4-BE49-F238E27FC236}">
                <a16:creationId xmlns="" xmlns:a16="http://schemas.microsoft.com/office/drawing/2014/main" id="{EB164823-388D-4BB7-A2BD-8901A60781EE}"/>
              </a:ext>
            </a:extLst>
          </p:cNvPr>
          <p:cNvGrpSpPr/>
          <p:nvPr/>
        </p:nvGrpSpPr>
        <p:grpSpPr>
          <a:xfrm>
            <a:off x="433337" y="254810"/>
            <a:ext cx="4864341" cy="299372"/>
            <a:chOff x="433337" y="254810"/>
            <a:chExt cx="4864341" cy="299372"/>
          </a:xfrm>
        </p:grpSpPr>
        <p:pic>
          <p:nvPicPr>
            <p:cNvPr id="18" name="Picture 17">
              <a:extLst>
                <a:ext uri="{FF2B5EF4-FFF2-40B4-BE49-F238E27FC236}">
                  <a16:creationId xmlns="" xmlns:a16="http://schemas.microsoft.com/office/drawing/2014/main" id="{96B2AB04-3870-4CE6-A3FD-EEFF50507A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9" name="Straight Connector 18">
              <a:extLst>
                <a:ext uri="{FF2B5EF4-FFF2-40B4-BE49-F238E27FC236}">
                  <a16:creationId xmlns="" xmlns:a16="http://schemas.microsoft.com/office/drawing/2014/main" id="{50242D9B-3E1E-4D9B-8DBE-7CAEE81D108F}"/>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 xmlns:a16="http://schemas.microsoft.com/office/drawing/2014/main" id="{33D959B1-0A37-4807-8A21-73C8708DF6FC}"/>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PREDATOR WIFI 2</a:t>
              </a:r>
            </a:p>
          </p:txBody>
        </p:sp>
      </p:grpSp>
      <p:pic>
        <p:nvPicPr>
          <p:cNvPr id="31" name="Picture 30">
            <a:extLst>
              <a:ext uri="{FF2B5EF4-FFF2-40B4-BE49-F238E27FC236}">
                <a16:creationId xmlns="" xmlns:a16="http://schemas.microsoft.com/office/drawing/2014/main" id="{FF1F70AB-BA85-4200-A594-81F2CD18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44367">
            <a:off x="3662252" y="3213214"/>
            <a:ext cx="1096299" cy="1096299"/>
          </a:xfrm>
          <a:prstGeom prst="rect">
            <a:avLst/>
          </a:prstGeom>
        </p:spPr>
      </p:pic>
      <p:pic>
        <p:nvPicPr>
          <p:cNvPr id="61" name="Picture 60">
            <a:extLst>
              <a:ext uri="{FF2B5EF4-FFF2-40B4-BE49-F238E27FC236}">
                <a16:creationId xmlns="" xmlns:a16="http://schemas.microsoft.com/office/drawing/2014/main" id="{A5E4D55B-6E59-402C-81E0-A1091DDFC8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44367">
            <a:off x="1492460" y="3297264"/>
            <a:ext cx="1223619" cy="1223619"/>
          </a:xfrm>
          <a:prstGeom prst="rect">
            <a:avLst/>
          </a:prstGeom>
        </p:spPr>
      </p:pic>
      <p:pic>
        <p:nvPicPr>
          <p:cNvPr id="67" name="Picture 66">
            <a:extLst>
              <a:ext uri="{FF2B5EF4-FFF2-40B4-BE49-F238E27FC236}">
                <a16:creationId xmlns="" xmlns:a16="http://schemas.microsoft.com/office/drawing/2014/main" id="{EAE1A42E-FD07-488B-89CB-A16D6187D8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44367">
            <a:off x="3575485" y="1062355"/>
            <a:ext cx="1093175" cy="1093175"/>
          </a:xfrm>
          <a:prstGeom prst="rect">
            <a:avLst/>
          </a:prstGeom>
        </p:spPr>
      </p:pic>
      <p:cxnSp>
        <p:nvCxnSpPr>
          <p:cNvPr id="77" name="Straight Connector 76">
            <a:extLst>
              <a:ext uri="{FF2B5EF4-FFF2-40B4-BE49-F238E27FC236}">
                <a16:creationId xmlns="" xmlns:a16="http://schemas.microsoft.com/office/drawing/2014/main" id="{96D8A1FA-4907-4369-911F-FCEF7DA823C1}"/>
              </a:ext>
            </a:extLst>
          </p:cNvPr>
          <p:cNvCxnSpPr/>
          <p:nvPr/>
        </p:nvCxnSpPr>
        <p:spPr>
          <a:xfrm>
            <a:off x="821123" y="731996"/>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78" name="Straight Connector 77">
            <a:extLst>
              <a:ext uri="{FF2B5EF4-FFF2-40B4-BE49-F238E27FC236}">
                <a16:creationId xmlns="" xmlns:a16="http://schemas.microsoft.com/office/drawing/2014/main" id="{574C42F4-847D-47E0-86A3-034E86DF6406}"/>
              </a:ext>
            </a:extLst>
          </p:cNvPr>
          <p:cNvCxnSpPr/>
          <p:nvPr/>
        </p:nvCxnSpPr>
        <p:spPr>
          <a:xfrm>
            <a:off x="2929200" y="727543"/>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sp>
        <p:nvSpPr>
          <p:cNvPr id="79" name="Rectangle 78">
            <a:extLst>
              <a:ext uri="{FF2B5EF4-FFF2-40B4-BE49-F238E27FC236}">
                <a16:creationId xmlns="" xmlns:a16="http://schemas.microsoft.com/office/drawing/2014/main" id="{9B23431A-E0F7-40B1-AEA9-1ECA2E24A0F0}"/>
              </a:ext>
            </a:extLst>
          </p:cNvPr>
          <p:cNvSpPr/>
          <p:nvPr/>
        </p:nvSpPr>
        <p:spPr>
          <a:xfrm>
            <a:off x="942689" y="608779"/>
            <a:ext cx="1103187" cy="2308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PRED2-WiFi-IMPK</a:t>
            </a:r>
            <a:endParaRPr lang="en-GB" sz="900" dirty="0"/>
          </a:p>
        </p:txBody>
      </p:sp>
      <p:sp>
        <p:nvSpPr>
          <p:cNvPr id="80" name="Rectangle 79">
            <a:extLst>
              <a:ext uri="{FF2B5EF4-FFF2-40B4-BE49-F238E27FC236}">
                <a16:creationId xmlns="" xmlns:a16="http://schemas.microsoft.com/office/drawing/2014/main" id="{B565470B-085D-415A-B035-11F5894FFA48}"/>
              </a:ext>
            </a:extLst>
          </p:cNvPr>
          <p:cNvSpPr/>
          <p:nvPr/>
        </p:nvSpPr>
        <p:spPr>
          <a:xfrm>
            <a:off x="3046158" y="605717"/>
            <a:ext cx="1635384" cy="2308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PRED2-WiFi-IMPK-Monitor1</a:t>
            </a:r>
            <a:endParaRPr lang="en-GB" sz="900" dirty="0"/>
          </a:p>
        </p:txBody>
      </p:sp>
      <p:cxnSp>
        <p:nvCxnSpPr>
          <p:cNvPr id="81" name="Straight Connector 80">
            <a:extLst>
              <a:ext uri="{FF2B5EF4-FFF2-40B4-BE49-F238E27FC236}">
                <a16:creationId xmlns="" xmlns:a16="http://schemas.microsoft.com/office/drawing/2014/main" id="{C0B8556E-F13C-49A5-80D2-47DADA74ED42}"/>
              </a:ext>
            </a:extLst>
          </p:cNvPr>
          <p:cNvCxnSpPr/>
          <p:nvPr/>
        </p:nvCxnSpPr>
        <p:spPr>
          <a:xfrm>
            <a:off x="821123" y="2969475"/>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82" name="Rectangle 81">
            <a:extLst>
              <a:ext uri="{FF2B5EF4-FFF2-40B4-BE49-F238E27FC236}">
                <a16:creationId xmlns="" xmlns:a16="http://schemas.microsoft.com/office/drawing/2014/main" id="{77104E5E-D3AA-4C0A-8AF1-74E840EB2292}"/>
              </a:ext>
            </a:extLst>
          </p:cNvPr>
          <p:cNvSpPr/>
          <p:nvPr/>
        </p:nvSpPr>
        <p:spPr>
          <a:xfrm>
            <a:off x="942689" y="2855494"/>
            <a:ext cx="1055097" cy="2308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PRED2-WiFi-ABK</a:t>
            </a:r>
            <a:endParaRPr lang="en-GB" sz="900" dirty="0"/>
          </a:p>
        </p:txBody>
      </p:sp>
      <p:cxnSp>
        <p:nvCxnSpPr>
          <p:cNvPr id="84" name="Straight Connector 83">
            <a:extLst>
              <a:ext uri="{FF2B5EF4-FFF2-40B4-BE49-F238E27FC236}">
                <a16:creationId xmlns="" xmlns:a16="http://schemas.microsoft.com/office/drawing/2014/main" id="{A51CB58C-B469-4581-90D9-AAD79F16BE5E}"/>
              </a:ext>
            </a:extLst>
          </p:cNvPr>
          <p:cNvCxnSpPr/>
          <p:nvPr/>
        </p:nvCxnSpPr>
        <p:spPr>
          <a:xfrm>
            <a:off x="2933819" y="2967387"/>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sp>
        <p:nvSpPr>
          <p:cNvPr id="85" name="Rectangle 84">
            <a:extLst>
              <a:ext uri="{FF2B5EF4-FFF2-40B4-BE49-F238E27FC236}">
                <a16:creationId xmlns="" xmlns:a16="http://schemas.microsoft.com/office/drawing/2014/main" id="{3215E75E-A6CF-44C1-9CF2-750A5C005CEC}"/>
              </a:ext>
            </a:extLst>
          </p:cNvPr>
          <p:cNvSpPr/>
          <p:nvPr/>
        </p:nvSpPr>
        <p:spPr>
          <a:xfrm>
            <a:off x="3050777" y="2854797"/>
            <a:ext cx="1587294" cy="2308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PRED2-WiFi-ABK-Monitor1</a:t>
            </a:r>
            <a:endParaRPr lang="en-GB" sz="900" dirty="0"/>
          </a:p>
        </p:txBody>
      </p:sp>
      <p:cxnSp>
        <p:nvCxnSpPr>
          <p:cNvPr id="92" name="Straight Connector 91">
            <a:extLst>
              <a:ext uri="{FF2B5EF4-FFF2-40B4-BE49-F238E27FC236}">
                <a16:creationId xmlns="" xmlns:a16="http://schemas.microsoft.com/office/drawing/2014/main" id="{7EFF51F9-93FC-4280-90F1-1618C52B267D}"/>
              </a:ext>
            </a:extLst>
          </p:cNvPr>
          <p:cNvCxnSpPr/>
          <p:nvPr/>
        </p:nvCxnSpPr>
        <p:spPr>
          <a:xfrm>
            <a:off x="821123" y="5110034"/>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93" name="Straight Connector 92">
            <a:extLst>
              <a:ext uri="{FF2B5EF4-FFF2-40B4-BE49-F238E27FC236}">
                <a16:creationId xmlns="" xmlns:a16="http://schemas.microsoft.com/office/drawing/2014/main" id="{0E8ED34F-F96F-4244-90C6-7407482B834E}"/>
              </a:ext>
            </a:extLst>
          </p:cNvPr>
          <p:cNvCxnSpPr/>
          <p:nvPr/>
        </p:nvCxnSpPr>
        <p:spPr>
          <a:xfrm>
            <a:off x="2929200" y="5105581"/>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sp>
        <p:nvSpPr>
          <p:cNvPr id="94" name="Rectangle 93">
            <a:extLst>
              <a:ext uri="{FF2B5EF4-FFF2-40B4-BE49-F238E27FC236}">
                <a16:creationId xmlns="" xmlns:a16="http://schemas.microsoft.com/office/drawing/2014/main" id="{499876E5-8365-4F3F-9F5E-48434445E589}"/>
              </a:ext>
            </a:extLst>
          </p:cNvPr>
          <p:cNvSpPr/>
          <p:nvPr/>
        </p:nvSpPr>
        <p:spPr>
          <a:xfrm>
            <a:off x="942689" y="4986817"/>
            <a:ext cx="1047082" cy="2308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PRED2-WiFi-ASK</a:t>
            </a:r>
            <a:endParaRPr lang="en-GB" sz="900" dirty="0"/>
          </a:p>
        </p:txBody>
      </p:sp>
      <p:sp>
        <p:nvSpPr>
          <p:cNvPr id="95" name="Rectangle 94">
            <a:extLst>
              <a:ext uri="{FF2B5EF4-FFF2-40B4-BE49-F238E27FC236}">
                <a16:creationId xmlns="" xmlns:a16="http://schemas.microsoft.com/office/drawing/2014/main" id="{82B2A0F4-DEE5-427E-A3DC-C1531FC209D6}"/>
              </a:ext>
            </a:extLst>
          </p:cNvPr>
          <p:cNvSpPr/>
          <p:nvPr/>
        </p:nvSpPr>
        <p:spPr>
          <a:xfrm>
            <a:off x="3046158" y="4983755"/>
            <a:ext cx="1579278" cy="2308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PRED2-WiFi-ASK-Monitor1</a:t>
            </a:r>
            <a:endParaRPr lang="en-GB" sz="900" dirty="0"/>
          </a:p>
        </p:txBody>
      </p:sp>
      <p:pic>
        <p:nvPicPr>
          <p:cNvPr id="97" name="Picture 96">
            <a:extLst>
              <a:ext uri="{FF2B5EF4-FFF2-40B4-BE49-F238E27FC236}">
                <a16:creationId xmlns="" xmlns:a16="http://schemas.microsoft.com/office/drawing/2014/main" id="{6EFDAD3F-3A25-4244-AD43-F30A82A792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44367">
            <a:off x="1468547" y="5537128"/>
            <a:ext cx="1223619" cy="1223619"/>
          </a:xfrm>
          <a:prstGeom prst="rect">
            <a:avLst/>
          </a:prstGeom>
        </p:spPr>
      </p:pic>
      <p:pic>
        <p:nvPicPr>
          <p:cNvPr id="98" name="Picture 97">
            <a:extLst>
              <a:ext uri="{FF2B5EF4-FFF2-40B4-BE49-F238E27FC236}">
                <a16:creationId xmlns="" xmlns:a16="http://schemas.microsoft.com/office/drawing/2014/main" id="{3A379FD7-FC4A-4E35-8D27-0DA80603D3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6617" y="5500883"/>
            <a:ext cx="614168" cy="1100654"/>
          </a:xfrm>
          <a:prstGeom prst="rect">
            <a:avLst/>
          </a:prstGeom>
        </p:spPr>
      </p:pic>
      <p:pic>
        <p:nvPicPr>
          <p:cNvPr id="100" name="Picture 99">
            <a:extLst>
              <a:ext uri="{FF2B5EF4-FFF2-40B4-BE49-F238E27FC236}">
                <a16:creationId xmlns="" xmlns:a16="http://schemas.microsoft.com/office/drawing/2014/main" id="{84941D30-99D1-49FB-BDE9-AB96BBDFE9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6158" y="5528045"/>
            <a:ext cx="622221" cy="1115085"/>
          </a:xfrm>
          <a:prstGeom prst="rect">
            <a:avLst/>
          </a:prstGeom>
        </p:spPr>
      </p:pic>
      <p:pic>
        <p:nvPicPr>
          <p:cNvPr id="101" name="Picture 100">
            <a:extLst>
              <a:ext uri="{FF2B5EF4-FFF2-40B4-BE49-F238E27FC236}">
                <a16:creationId xmlns="" xmlns:a16="http://schemas.microsoft.com/office/drawing/2014/main" id="{2519EE30-91C9-47C0-BB16-E5A12A5661AD}"/>
              </a:ext>
            </a:extLst>
          </p:cNvPr>
          <p:cNvPicPr>
            <a:picLocks noChangeAspect="1"/>
          </p:cNvPicPr>
          <p:nvPr/>
        </p:nvPicPr>
        <p:blipFill>
          <a:blip r:embed="rId8"/>
          <a:stretch>
            <a:fillRect/>
          </a:stretch>
        </p:blipFill>
        <p:spPr>
          <a:xfrm>
            <a:off x="3389500" y="5231096"/>
            <a:ext cx="1517063" cy="1517063"/>
          </a:xfrm>
          <a:prstGeom prst="rect">
            <a:avLst/>
          </a:prstGeom>
        </p:spPr>
      </p:pic>
      <p:pic>
        <p:nvPicPr>
          <p:cNvPr id="103" name="Picture 102">
            <a:extLst>
              <a:ext uri="{FF2B5EF4-FFF2-40B4-BE49-F238E27FC236}">
                <a16:creationId xmlns="" xmlns:a16="http://schemas.microsoft.com/office/drawing/2014/main" id="{E13C3A85-CC82-4C5D-81F7-EED23575DC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2687" y="3362462"/>
            <a:ext cx="510178" cy="1040655"/>
          </a:xfrm>
          <a:prstGeom prst="rect">
            <a:avLst/>
          </a:prstGeom>
        </p:spPr>
      </p:pic>
      <p:sp>
        <p:nvSpPr>
          <p:cNvPr id="104" name="TextBox 103">
            <a:extLst>
              <a:ext uri="{FF2B5EF4-FFF2-40B4-BE49-F238E27FC236}">
                <a16:creationId xmlns="" xmlns:a16="http://schemas.microsoft.com/office/drawing/2014/main" id="{96A21625-68A3-4877-9748-FA56DB4A6DC0}"/>
              </a:ext>
            </a:extLst>
          </p:cNvPr>
          <p:cNvSpPr txBox="1"/>
          <p:nvPr/>
        </p:nvSpPr>
        <p:spPr>
          <a:xfrm>
            <a:off x="681167" y="2311398"/>
            <a:ext cx="4462514" cy="685970"/>
          </a:xfrm>
          <a:prstGeom prst="rect">
            <a:avLst/>
          </a:prstGeom>
          <a:noFill/>
        </p:spPr>
        <p:txBody>
          <a:bodyPr wrap="square" lIns="69736" tIns="34868" rIns="69736" bIns="34868" rtlCol="0">
            <a:spAutoFit/>
          </a:bodyPr>
          <a:lstStyle/>
          <a:p>
            <a:pPr>
              <a:buClr>
                <a:srgbClr val="C00000"/>
              </a:buClr>
              <a:buSzPct val="140000"/>
            </a:pPr>
            <a:r>
              <a:rPr lang="en-GB" sz="800" dirty="0">
                <a:latin typeface="Century Gothic" panose="020B0502020202020204" pitchFamily="34" charset="0"/>
                <a:cs typeface="Arial" panose="020B0604020202020204" pitchFamily="34" charset="0"/>
              </a:rPr>
              <a:t>Toetsenblok omvat 3 Relais, 1200 codes, met latching &amp; kortstondige operation &amp; meer.</a:t>
            </a:r>
          </a:p>
          <a:p>
            <a:pPr>
              <a:buClr>
                <a:srgbClr val="C00000"/>
              </a:buClr>
              <a:buSzPct val="140000"/>
            </a:pPr>
            <a:r>
              <a:rPr lang="en-GB" sz="800" dirty="0">
                <a:latin typeface="Century Gothic" panose="020B0502020202020204" pitchFamily="34" charset="0"/>
                <a:cs typeface="Arial" panose="020B0604020202020204" pitchFamily="34" charset="0"/>
              </a:rPr>
              <a:t>Hedendaagse cool-wit verlichte knoppen.</a:t>
            </a:r>
          </a:p>
          <a:p>
            <a:pPr>
              <a:buClr>
                <a:srgbClr val="C00000"/>
              </a:buClr>
              <a:buSzPct val="140000"/>
            </a:pPr>
            <a:r>
              <a:rPr lang="en-GB" sz="800" dirty="0">
                <a:latin typeface="Century Gothic" panose="020B0502020202020204" pitchFamily="34" charset="0"/>
                <a:cs typeface="Arial" panose="020B0604020202020204" pitchFamily="34" charset="0"/>
              </a:rPr>
              <a:t>Marine grade, geborsteld roestvrij staalbouw met hoogglans acryl trim.</a:t>
            </a:r>
          </a:p>
          <a:p>
            <a:pPr>
              <a:buClr>
                <a:srgbClr val="C00000"/>
              </a:buClr>
              <a:buSzPct val="140000"/>
            </a:pPr>
            <a:r>
              <a:rPr lang="en-GB" sz="800" dirty="0">
                <a:latin typeface="Century Gothic" panose="020B0502020202020204" pitchFamily="34" charset="0"/>
                <a:cs typeface="Arial" panose="020B0604020202020204" pitchFamily="34" charset="0"/>
              </a:rPr>
              <a:t/>
            </a:r>
            <a:br>
              <a:rPr lang="en-GB" sz="800" dirty="0">
                <a:latin typeface="Century Gothic" panose="020B0502020202020204" pitchFamily="34" charset="0"/>
                <a:cs typeface="Arial" panose="020B0604020202020204" pitchFamily="34" charset="0"/>
              </a:rPr>
            </a:br>
            <a:endParaRPr lang="en-GB" sz="800" dirty="0">
              <a:latin typeface="Century Gothic" panose="020B0502020202020204" pitchFamily="34" charset="0"/>
              <a:cs typeface="Arial" panose="020B0604020202020204" pitchFamily="34" charset="0"/>
            </a:endParaRPr>
          </a:p>
        </p:txBody>
      </p:sp>
      <p:sp>
        <p:nvSpPr>
          <p:cNvPr id="105" name="TextBox 104">
            <a:extLst>
              <a:ext uri="{FF2B5EF4-FFF2-40B4-BE49-F238E27FC236}">
                <a16:creationId xmlns="" xmlns:a16="http://schemas.microsoft.com/office/drawing/2014/main" id="{EFA12F41-88BB-4AE8-B3C8-065464E46E51}"/>
              </a:ext>
            </a:extLst>
          </p:cNvPr>
          <p:cNvSpPr txBox="1"/>
          <p:nvPr/>
        </p:nvSpPr>
        <p:spPr>
          <a:xfrm>
            <a:off x="2825155" y="793385"/>
            <a:ext cx="1936355" cy="393582"/>
          </a:xfrm>
          <a:prstGeom prst="rect">
            <a:avLst/>
          </a:prstGeom>
          <a:noFill/>
        </p:spPr>
        <p:txBody>
          <a:bodyPr wrap="square" lIns="69736" tIns="34868" rIns="69736" bIns="34868" rtlCol="0">
            <a:spAutoFit/>
          </a:bodyPr>
          <a:lstStyle/>
          <a:p>
            <a:pPr>
              <a:buClr>
                <a:srgbClr val="C00000"/>
              </a:buClr>
              <a:buSzPct val="140000"/>
            </a:pPr>
            <a:r>
              <a:rPr lang="en-US" sz="700" dirty="0">
                <a:latin typeface="Century Gothic" panose="020B0502020202020204" pitchFamily="34" charset="0"/>
                <a:cs typeface="Arial" panose="020B0604020202020204" pitchFamily="34" charset="0"/>
              </a:rPr>
              <a:t>(Kit inclusief WIFI Panel, antenne en 1 x 1-x TAB10-Monitor)</a:t>
            </a:r>
            <a:br>
              <a:rPr lang="en-US" sz="700" dirty="0">
                <a:latin typeface="Century Gothic" panose="020B0502020202020204" pitchFamily="34" charset="0"/>
                <a:cs typeface="Arial" panose="020B0604020202020204" pitchFamily="34" charset="0"/>
              </a:rPr>
            </a:br>
            <a:endParaRPr lang="en-GB" sz="700" dirty="0">
              <a:latin typeface="Century Gothic" panose="020B0502020202020204" pitchFamily="34" charset="0"/>
              <a:cs typeface="Arial" panose="020B0604020202020204" pitchFamily="34" charset="0"/>
            </a:endParaRPr>
          </a:p>
        </p:txBody>
      </p:sp>
      <p:sp>
        <p:nvSpPr>
          <p:cNvPr id="106" name="TextBox 105">
            <a:extLst>
              <a:ext uri="{FF2B5EF4-FFF2-40B4-BE49-F238E27FC236}">
                <a16:creationId xmlns="" xmlns:a16="http://schemas.microsoft.com/office/drawing/2014/main" id="{BAD01FEC-B22F-4F90-A5D9-1C41E108BC6F}"/>
              </a:ext>
            </a:extLst>
          </p:cNvPr>
          <p:cNvSpPr txBox="1"/>
          <p:nvPr/>
        </p:nvSpPr>
        <p:spPr>
          <a:xfrm>
            <a:off x="730379" y="4424159"/>
            <a:ext cx="4309999" cy="809081"/>
          </a:xfrm>
          <a:prstGeom prst="rect">
            <a:avLst/>
          </a:prstGeom>
          <a:noFill/>
        </p:spPr>
        <p:txBody>
          <a:bodyPr wrap="square" lIns="69736" tIns="34868" rIns="69736" bIns="34868" rtlCol="0">
            <a:spAutoFit/>
          </a:bodyPr>
          <a:lstStyle/>
          <a:p>
            <a:pPr>
              <a:buClr>
                <a:srgbClr val="C00000"/>
              </a:buClr>
              <a:buSzPct val="140000"/>
            </a:pPr>
            <a:r>
              <a:rPr lang="en-GB" sz="800" dirty="0">
                <a:latin typeface="Century Gothic" panose="020B0502020202020204" pitchFamily="34" charset="0"/>
                <a:cs typeface="Arial" panose="020B0604020202020204" pitchFamily="34" charset="0"/>
              </a:rPr>
              <a:t>Toetsenblok omvat 3 Relais, 1200 codes, met latching &amp; kortstondige operation &amp; meer.</a:t>
            </a:r>
          </a:p>
          <a:p>
            <a:pPr>
              <a:buClr>
                <a:srgbClr val="C00000"/>
              </a:buClr>
              <a:buSzPct val="140000"/>
            </a:pPr>
            <a:r>
              <a:rPr lang="en-GB" sz="800" dirty="0">
                <a:latin typeface="Century Gothic" panose="020B0502020202020204" pitchFamily="34" charset="0"/>
                <a:cs typeface="Arial" panose="020B0604020202020204" pitchFamily="34" charset="0"/>
              </a:rPr>
              <a:t>Moderne blauwe terug verlichting effect.</a:t>
            </a:r>
          </a:p>
          <a:p>
            <a:pPr>
              <a:buClr>
                <a:srgbClr val="C00000"/>
              </a:buClr>
              <a:buSzPct val="140000"/>
            </a:pPr>
            <a:r>
              <a:rPr lang="en-GB" sz="800" dirty="0">
                <a:latin typeface="Century Gothic" panose="020B0502020202020204" pitchFamily="34" charset="0"/>
                <a:cs typeface="Arial" panose="020B0604020202020204" pitchFamily="34" charset="0"/>
              </a:rPr>
              <a:t>Marine grade, geborsteld roestvrij staalbouw met hoogglans acryl trim.</a:t>
            </a:r>
          </a:p>
          <a:p>
            <a:pPr>
              <a:buClr>
                <a:srgbClr val="C00000"/>
              </a:buClr>
              <a:buSzPct val="140000"/>
            </a:pPr>
            <a:r>
              <a:rPr lang="en-GB" sz="800" dirty="0">
                <a:latin typeface="Century Gothic" panose="020B0502020202020204" pitchFamily="34" charset="0"/>
                <a:cs typeface="Arial" panose="020B0604020202020204" pitchFamily="34" charset="0"/>
              </a:rPr>
              <a:t/>
            </a:r>
            <a:br>
              <a:rPr lang="en-GB" sz="800" dirty="0">
                <a:latin typeface="Century Gothic" panose="020B0502020202020204" pitchFamily="34" charset="0"/>
                <a:cs typeface="Arial" panose="020B0604020202020204" pitchFamily="34" charset="0"/>
              </a:rPr>
            </a:br>
            <a:endParaRPr lang="en-GB" sz="800" dirty="0">
              <a:latin typeface="Century Gothic" panose="020B0502020202020204" pitchFamily="34" charset="0"/>
              <a:cs typeface="Arial" panose="020B0604020202020204" pitchFamily="34" charset="0"/>
            </a:endParaRPr>
          </a:p>
        </p:txBody>
      </p:sp>
      <p:cxnSp>
        <p:nvCxnSpPr>
          <p:cNvPr id="107" name="Straight Connector 106">
            <a:extLst>
              <a:ext uri="{FF2B5EF4-FFF2-40B4-BE49-F238E27FC236}">
                <a16:creationId xmlns="" xmlns:a16="http://schemas.microsoft.com/office/drawing/2014/main" id="{3A9A0C4D-6D89-473B-A498-0029B5121E57}"/>
              </a:ext>
            </a:extLst>
          </p:cNvPr>
          <p:cNvCxnSpPr>
            <a:cxnSpLocks/>
          </p:cNvCxnSpPr>
          <p:nvPr/>
        </p:nvCxnSpPr>
        <p:spPr>
          <a:xfrm flipH="1">
            <a:off x="736252" y="2845974"/>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08" name="Straight Connector 107">
            <a:extLst>
              <a:ext uri="{FF2B5EF4-FFF2-40B4-BE49-F238E27FC236}">
                <a16:creationId xmlns="" xmlns:a16="http://schemas.microsoft.com/office/drawing/2014/main" id="{15E6BC54-B538-4057-BA99-0116E6902F58}"/>
              </a:ext>
            </a:extLst>
          </p:cNvPr>
          <p:cNvCxnSpPr>
            <a:cxnSpLocks/>
          </p:cNvCxnSpPr>
          <p:nvPr/>
        </p:nvCxnSpPr>
        <p:spPr>
          <a:xfrm>
            <a:off x="2633926" y="817087"/>
            <a:ext cx="0" cy="146133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sp>
        <p:nvSpPr>
          <p:cNvPr id="109" name="TextBox 108">
            <a:extLst>
              <a:ext uri="{FF2B5EF4-FFF2-40B4-BE49-F238E27FC236}">
                <a16:creationId xmlns="" xmlns:a16="http://schemas.microsoft.com/office/drawing/2014/main" id="{E86BCA87-5732-4A45-95F6-4EF41F7C8A09}"/>
              </a:ext>
            </a:extLst>
          </p:cNvPr>
          <p:cNvSpPr txBox="1"/>
          <p:nvPr/>
        </p:nvSpPr>
        <p:spPr>
          <a:xfrm>
            <a:off x="730379" y="6698029"/>
            <a:ext cx="4462509" cy="932191"/>
          </a:xfrm>
          <a:prstGeom prst="rect">
            <a:avLst/>
          </a:prstGeom>
          <a:noFill/>
        </p:spPr>
        <p:txBody>
          <a:bodyPr wrap="square" lIns="69736" tIns="34868" rIns="69736" bIns="34868" rtlCol="0">
            <a:spAutoFit/>
          </a:bodyPr>
          <a:lstStyle/>
          <a:p>
            <a:pPr>
              <a:buClr>
                <a:srgbClr val="C00000"/>
              </a:buClr>
              <a:buSzPct val="140000"/>
            </a:pPr>
            <a:r>
              <a:rPr lang="en-GB" sz="800" dirty="0">
                <a:latin typeface="Century Gothic" panose="020B0502020202020204" pitchFamily="34" charset="0"/>
                <a:cs typeface="Arial" panose="020B0604020202020204" pitchFamily="34" charset="0"/>
              </a:rPr>
              <a:t>Toetsenblok omvat 3 Relais, 1200 codes, met latching &amp; kortstondige operation &amp; meer.</a:t>
            </a:r>
          </a:p>
          <a:p>
            <a:pPr>
              <a:buClr>
                <a:srgbClr val="C00000"/>
              </a:buClr>
              <a:buSzPct val="140000"/>
            </a:pPr>
            <a:r>
              <a:rPr lang="en-GB" sz="800" dirty="0">
                <a:latin typeface="Century Gothic" panose="020B0502020202020204" pitchFamily="34" charset="0"/>
                <a:cs typeface="Arial" panose="020B0604020202020204" pitchFamily="34" charset="0"/>
              </a:rPr>
              <a:t>Hedendaagse cool-wit verlichte knoppen.</a:t>
            </a:r>
          </a:p>
          <a:p>
            <a:pPr>
              <a:buClr>
                <a:srgbClr val="C00000"/>
              </a:buClr>
              <a:buSzPct val="140000"/>
            </a:pPr>
            <a:r>
              <a:rPr lang="en-GB" sz="800" dirty="0">
                <a:latin typeface="Century Gothic" panose="020B0502020202020204" pitchFamily="34" charset="0"/>
                <a:cs typeface="Arial" panose="020B0604020202020204" pitchFamily="34" charset="0"/>
              </a:rPr>
              <a:t>Marine grade, geborsteld roestvrij staalbouw met hoogglans acryl trim.</a:t>
            </a:r>
          </a:p>
          <a:p>
            <a:pPr>
              <a:buClr>
                <a:srgbClr val="C00000"/>
              </a:buClr>
              <a:buSzPct val="140000"/>
            </a:pPr>
            <a:r>
              <a:rPr lang="en-GB" sz="800" dirty="0">
                <a:latin typeface="Century Gothic" panose="020B0502020202020204" pitchFamily="34" charset="0"/>
                <a:cs typeface="Arial" panose="020B0604020202020204" pitchFamily="34" charset="0"/>
              </a:rPr>
              <a:t/>
            </a:r>
            <a:br>
              <a:rPr lang="en-GB" sz="800" dirty="0">
                <a:latin typeface="Century Gothic" panose="020B0502020202020204" pitchFamily="34" charset="0"/>
                <a:cs typeface="Arial" panose="020B0604020202020204" pitchFamily="34" charset="0"/>
              </a:rPr>
            </a:br>
            <a:endParaRPr lang="en-GB" sz="800" dirty="0">
              <a:latin typeface="Century Gothic" panose="020B0502020202020204" pitchFamily="34" charset="0"/>
              <a:cs typeface="Arial" panose="020B0604020202020204" pitchFamily="34" charset="0"/>
            </a:endParaRPr>
          </a:p>
          <a:p>
            <a:pPr>
              <a:buClr>
                <a:srgbClr val="C00000"/>
              </a:buClr>
              <a:buSzPct val="140000"/>
            </a:pPr>
            <a:r>
              <a:rPr lang="en-GB" sz="800" dirty="0">
                <a:latin typeface="Century Gothic" panose="020B0502020202020204" pitchFamily="34" charset="0"/>
                <a:cs typeface="Arial" panose="020B0604020202020204" pitchFamily="34" charset="0"/>
              </a:rPr>
              <a:t/>
            </a:r>
            <a:br>
              <a:rPr lang="en-GB" sz="800" dirty="0">
                <a:latin typeface="Century Gothic" panose="020B0502020202020204" pitchFamily="34" charset="0"/>
                <a:cs typeface="Arial" panose="020B0604020202020204" pitchFamily="34" charset="0"/>
              </a:rPr>
            </a:br>
            <a:endParaRPr lang="en-GB" sz="800" dirty="0">
              <a:latin typeface="Century Gothic" panose="020B0502020202020204" pitchFamily="34" charset="0"/>
              <a:cs typeface="Arial" panose="020B0604020202020204" pitchFamily="34" charset="0"/>
            </a:endParaRPr>
          </a:p>
        </p:txBody>
      </p:sp>
      <p:cxnSp>
        <p:nvCxnSpPr>
          <p:cNvPr id="110" name="Straight Connector 109">
            <a:extLst>
              <a:ext uri="{FF2B5EF4-FFF2-40B4-BE49-F238E27FC236}">
                <a16:creationId xmlns="" xmlns:a16="http://schemas.microsoft.com/office/drawing/2014/main" id="{6653C68E-1127-4603-99E7-D82FC3FC8C6B}"/>
              </a:ext>
            </a:extLst>
          </p:cNvPr>
          <p:cNvCxnSpPr>
            <a:cxnSpLocks/>
          </p:cNvCxnSpPr>
          <p:nvPr/>
        </p:nvCxnSpPr>
        <p:spPr>
          <a:xfrm flipH="1">
            <a:off x="730379" y="4988809"/>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111" name="Rectangle 110">
            <a:extLst>
              <a:ext uri="{FF2B5EF4-FFF2-40B4-BE49-F238E27FC236}">
                <a16:creationId xmlns="" xmlns:a16="http://schemas.microsoft.com/office/drawing/2014/main" id="{AE6C9EC8-8C10-44C2-AE3A-A74B17E4B043}"/>
              </a:ext>
            </a:extLst>
          </p:cNvPr>
          <p:cNvSpPr/>
          <p:nvPr/>
        </p:nvSpPr>
        <p:spPr>
          <a:xfrm>
            <a:off x="709482" y="797393"/>
            <a:ext cx="1983517" cy="523220"/>
          </a:xfrm>
          <a:prstGeom prst="rect">
            <a:avLst/>
          </a:prstGeom>
        </p:spPr>
        <p:txBody>
          <a:bodyPr wrap="square">
            <a:spAutoFit/>
          </a:bodyPr>
          <a:lstStyle/>
          <a:p>
            <a:r>
              <a:rPr lang="nl-NL" sz="700" dirty="0">
                <a:latin typeface="Century Gothic" panose="020B0502020202020204" pitchFamily="34" charset="0"/>
              </a:rPr>
              <a:t>(Kit omvat toespraak paneel, antenne, voeding en handleiding installeren.)</a:t>
            </a:r>
          </a:p>
          <a:p>
            <a:r>
              <a:rPr lang="nl-NL" sz="700" dirty="0">
                <a:latin typeface="Century Gothic" panose="020B0502020202020204" pitchFamily="34" charset="0"/>
              </a:rPr>
              <a:t/>
            </a:r>
            <a:br>
              <a:rPr lang="nl-NL" sz="700" dirty="0">
                <a:latin typeface="Century Gothic" panose="020B0502020202020204" pitchFamily="34" charset="0"/>
              </a:rPr>
            </a:br>
            <a:endParaRPr lang="en-GB" sz="700" dirty="0">
              <a:latin typeface="Century Gothic" panose="020B0502020202020204" pitchFamily="34" charset="0"/>
            </a:endParaRPr>
          </a:p>
        </p:txBody>
      </p:sp>
      <p:cxnSp>
        <p:nvCxnSpPr>
          <p:cNvPr id="113" name="Straight Connector 112">
            <a:extLst>
              <a:ext uri="{FF2B5EF4-FFF2-40B4-BE49-F238E27FC236}">
                <a16:creationId xmlns="" xmlns:a16="http://schemas.microsoft.com/office/drawing/2014/main" id="{83F3C817-3E8D-4B07-8AFB-42868711788F}"/>
              </a:ext>
            </a:extLst>
          </p:cNvPr>
          <p:cNvCxnSpPr>
            <a:cxnSpLocks/>
          </p:cNvCxnSpPr>
          <p:nvPr/>
        </p:nvCxnSpPr>
        <p:spPr>
          <a:xfrm>
            <a:off x="2670774" y="5172980"/>
            <a:ext cx="0" cy="146133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sp>
        <p:nvSpPr>
          <p:cNvPr id="114" name="Rectangle 113">
            <a:extLst>
              <a:ext uri="{FF2B5EF4-FFF2-40B4-BE49-F238E27FC236}">
                <a16:creationId xmlns="" xmlns:a16="http://schemas.microsoft.com/office/drawing/2014/main" id="{2732BB0D-1C79-4085-87E1-BB99F74A9666}"/>
              </a:ext>
            </a:extLst>
          </p:cNvPr>
          <p:cNvSpPr/>
          <p:nvPr/>
        </p:nvSpPr>
        <p:spPr>
          <a:xfrm>
            <a:off x="723340" y="3009501"/>
            <a:ext cx="1983517" cy="523220"/>
          </a:xfrm>
          <a:prstGeom prst="rect">
            <a:avLst/>
          </a:prstGeom>
        </p:spPr>
        <p:txBody>
          <a:bodyPr wrap="square">
            <a:spAutoFit/>
          </a:bodyPr>
          <a:lstStyle/>
          <a:p>
            <a:r>
              <a:rPr lang="nl-NL" sz="700" dirty="0">
                <a:latin typeface="Century Gothic" panose="020B0502020202020204" pitchFamily="34" charset="0"/>
              </a:rPr>
              <a:t>(Kit omvat toespraak paneel, antenne, voeding en handleiding installeren.)</a:t>
            </a:r>
          </a:p>
          <a:p>
            <a:r>
              <a:rPr lang="nl-NL" sz="700" dirty="0">
                <a:latin typeface="Century Gothic" panose="020B0502020202020204" pitchFamily="34" charset="0"/>
              </a:rPr>
              <a:t/>
            </a:r>
            <a:br>
              <a:rPr lang="nl-NL" sz="700" dirty="0">
                <a:latin typeface="Century Gothic" panose="020B0502020202020204" pitchFamily="34" charset="0"/>
              </a:rPr>
            </a:br>
            <a:endParaRPr lang="en-GB" sz="700" dirty="0">
              <a:latin typeface="Century Gothic" panose="020B0502020202020204" pitchFamily="34" charset="0"/>
            </a:endParaRPr>
          </a:p>
        </p:txBody>
      </p:sp>
      <p:sp>
        <p:nvSpPr>
          <p:cNvPr id="115" name="Rectangle 114">
            <a:extLst>
              <a:ext uri="{FF2B5EF4-FFF2-40B4-BE49-F238E27FC236}">
                <a16:creationId xmlns="" xmlns:a16="http://schemas.microsoft.com/office/drawing/2014/main" id="{105D37B2-EEC5-4485-B687-C0E700083773}"/>
              </a:ext>
            </a:extLst>
          </p:cNvPr>
          <p:cNvSpPr/>
          <p:nvPr/>
        </p:nvSpPr>
        <p:spPr>
          <a:xfrm>
            <a:off x="704862" y="5143101"/>
            <a:ext cx="1983517" cy="523220"/>
          </a:xfrm>
          <a:prstGeom prst="rect">
            <a:avLst/>
          </a:prstGeom>
        </p:spPr>
        <p:txBody>
          <a:bodyPr wrap="square">
            <a:spAutoFit/>
          </a:bodyPr>
          <a:lstStyle/>
          <a:p>
            <a:r>
              <a:rPr lang="nl-NL" sz="700" dirty="0">
                <a:latin typeface="Century Gothic" panose="020B0502020202020204" pitchFamily="34" charset="0"/>
              </a:rPr>
              <a:t>(Kit omvat toespraak paneel, antenne, voeding en handleiding installeren.)</a:t>
            </a:r>
          </a:p>
          <a:p>
            <a:r>
              <a:rPr lang="nl-NL" sz="700" dirty="0">
                <a:latin typeface="Century Gothic" panose="020B0502020202020204" pitchFamily="34" charset="0"/>
              </a:rPr>
              <a:t/>
            </a:r>
            <a:br>
              <a:rPr lang="nl-NL" sz="700" dirty="0">
                <a:latin typeface="Century Gothic" panose="020B0502020202020204" pitchFamily="34" charset="0"/>
              </a:rPr>
            </a:br>
            <a:endParaRPr lang="en-GB" sz="700" dirty="0">
              <a:latin typeface="Century Gothic" panose="020B0502020202020204" pitchFamily="34" charset="0"/>
            </a:endParaRPr>
          </a:p>
        </p:txBody>
      </p:sp>
      <p:sp>
        <p:nvSpPr>
          <p:cNvPr id="116" name="TextBox 115">
            <a:extLst>
              <a:ext uri="{FF2B5EF4-FFF2-40B4-BE49-F238E27FC236}">
                <a16:creationId xmlns="" xmlns:a16="http://schemas.microsoft.com/office/drawing/2014/main" id="{8F171EA2-AE1B-4538-99DE-A4D0A6904151}"/>
              </a:ext>
            </a:extLst>
          </p:cNvPr>
          <p:cNvSpPr txBox="1"/>
          <p:nvPr/>
        </p:nvSpPr>
        <p:spPr>
          <a:xfrm>
            <a:off x="2829773" y="3023967"/>
            <a:ext cx="1936355" cy="393582"/>
          </a:xfrm>
          <a:prstGeom prst="rect">
            <a:avLst/>
          </a:prstGeom>
          <a:noFill/>
        </p:spPr>
        <p:txBody>
          <a:bodyPr wrap="square" lIns="69736" tIns="34868" rIns="69736" bIns="34868" rtlCol="0">
            <a:spAutoFit/>
          </a:bodyPr>
          <a:lstStyle/>
          <a:p>
            <a:pPr>
              <a:buClr>
                <a:srgbClr val="C00000"/>
              </a:buClr>
              <a:buSzPct val="140000"/>
            </a:pPr>
            <a:r>
              <a:rPr lang="en-US" sz="700" dirty="0">
                <a:latin typeface="Century Gothic" panose="020B0502020202020204" pitchFamily="34" charset="0"/>
                <a:cs typeface="Arial" panose="020B0604020202020204" pitchFamily="34" charset="0"/>
              </a:rPr>
              <a:t>(Kit inclusief WIFI Panel, antenne en 1 x 1-x TAB10-Monitor)</a:t>
            </a:r>
            <a:br>
              <a:rPr lang="en-US" sz="700" dirty="0">
                <a:latin typeface="Century Gothic" panose="020B0502020202020204" pitchFamily="34" charset="0"/>
                <a:cs typeface="Arial" panose="020B0604020202020204" pitchFamily="34" charset="0"/>
              </a:rPr>
            </a:br>
            <a:endParaRPr lang="en-GB" sz="700" dirty="0">
              <a:latin typeface="Century Gothic" panose="020B0502020202020204" pitchFamily="34" charset="0"/>
              <a:cs typeface="Arial" panose="020B0604020202020204" pitchFamily="34" charset="0"/>
            </a:endParaRPr>
          </a:p>
        </p:txBody>
      </p:sp>
      <p:sp>
        <p:nvSpPr>
          <p:cNvPr id="117" name="TextBox 116">
            <a:extLst>
              <a:ext uri="{FF2B5EF4-FFF2-40B4-BE49-F238E27FC236}">
                <a16:creationId xmlns="" xmlns:a16="http://schemas.microsoft.com/office/drawing/2014/main" id="{6A78146D-A755-4FD5-93BF-16F75A87143C}"/>
              </a:ext>
            </a:extLst>
          </p:cNvPr>
          <p:cNvSpPr txBox="1"/>
          <p:nvPr/>
        </p:nvSpPr>
        <p:spPr>
          <a:xfrm>
            <a:off x="2839015" y="5148348"/>
            <a:ext cx="1936355" cy="393582"/>
          </a:xfrm>
          <a:prstGeom prst="rect">
            <a:avLst/>
          </a:prstGeom>
          <a:noFill/>
        </p:spPr>
        <p:txBody>
          <a:bodyPr wrap="square" lIns="69736" tIns="34868" rIns="69736" bIns="34868" rtlCol="0">
            <a:spAutoFit/>
          </a:bodyPr>
          <a:lstStyle/>
          <a:p>
            <a:pPr>
              <a:buClr>
                <a:srgbClr val="C00000"/>
              </a:buClr>
              <a:buSzPct val="140000"/>
            </a:pPr>
            <a:r>
              <a:rPr lang="en-US" sz="700" dirty="0">
                <a:latin typeface="Century Gothic" panose="020B0502020202020204" pitchFamily="34" charset="0"/>
                <a:cs typeface="Arial" panose="020B0604020202020204" pitchFamily="34" charset="0"/>
              </a:rPr>
              <a:t>(Kit inclusief WIFI Panel, antenne en 1 x 1-x TAB10-Monitor)</a:t>
            </a:r>
            <a:br>
              <a:rPr lang="en-US" sz="700" dirty="0">
                <a:latin typeface="Century Gothic" panose="020B0502020202020204" pitchFamily="34" charset="0"/>
                <a:cs typeface="Arial" panose="020B0604020202020204" pitchFamily="34" charset="0"/>
              </a:rPr>
            </a:br>
            <a:endParaRPr lang="en-GB" sz="700" dirty="0">
              <a:latin typeface="Century Gothic" panose="020B0502020202020204" pitchFamily="34" charset="0"/>
              <a:cs typeface="Arial" panose="020B0604020202020204" pitchFamily="34" charset="0"/>
            </a:endParaRPr>
          </a:p>
        </p:txBody>
      </p:sp>
      <p:pic>
        <p:nvPicPr>
          <p:cNvPr id="63" name="Picture 62">
            <a:extLst>
              <a:ext uri="{FF2B5EF4-FFF2-40B4-BE49-F238E27FC236}">
                <a16:creationId xmlns="" xmlns:a16="http://schemas.microsoft.com/office/drawing/2014/main" id="{040E41BE-95B9-41B4-8348-3D4AA9010C7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161" t="18504" r="18186" b="12210"/>
          <a:stretch/>
        </p:blipFill>
        <p:spPr>
          <a:xfrm>
            <a:off x="3552819" y="1652743"/>
            <a:ext cx="1026338" cy="722081"/>
          </a:xfrm>
          <a:prstGeom prst="rect">
            <a:avLst/>
          </a:prstGeom>
        </p:spPr>
      </p:pic>
      <p:pic>
        <p:nvPicPr>
          <p:cNvPr id="64" name="Picture 63">
            <a:extLst>
              <a:ext uri="{FF2B5EF4-FFF2-40B4-BE49-F238E27FC236}">
                <a16:creationId xmlns="" xmlns:a16="http://schemas.microsoft.com/office/drawing/2014/main" id="{41062233-40E0-4290-B669-046DD97EBAA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161" t="18504" r="18186" b="12210"/>
          <a:stretch/>
        </p:blipFill>
        <p:spPr>
          <a:xfrm>
            <a:off x="3573775" y="3737326"/>
            <a:ext cx="1026338" cy="722081"/>
          </a:xfrm>
          <a:prstGeom prst="rect">
            <a:avLst/>
          </a:prstGeom>
        </p:spPr>
      </p:pic>
      <p:pic>
        <p:nvPicPr>
          <p:cNvPr id="65" name="Picture 64">
            <a:extLst>
              <a:ext uri="{FF2B5EF4-FFF2-40B4-BE49-F238E27FC236}">
                <a16:creationId xmlns="" xmlns:a16="http://schemas.microsoft.com/office/drawing/2014/main" id="{F994BA66-EED4-4850-81F1-BA8DFCFD34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161" t="18504" r="18186" b="12210"/>
          <a:stretch/>
        </p:blipFill>
        <p:spPr>
          <a:xfrm>
            <a:off x="3542279" y="5952070"/>
            <a:ext cx="1026338" cy="722081"/>
          </a:xfrm>
          <a:prstGeom prst="rect">
            <a:avLst/>
          </a:prstGeom>
        </p:spPr>
      </p:pic>
      <p:pic>
        <p:nvPicPr>
          <p:cNvPr id="66" name="Picture 65">
            <a:extLst>
              <a:ext uri="{FF2B5EF4-FFF2-40B4-BE49-F238E27FC236}">
                <a16:creationId xmlns="" xmlns:a16="http://schemas.microsoft.com/office/drawing/2014/main" id="{3C299747-5E6E-42C6-9D46-32FDB83795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44367">
            <a:off x="1376396" y="1240993"/>
            <a:ext cx="1223619" cy="1223619"/>
          </a:xfrm>
          <a:prstGeom prst="rect">
            <a:avLst/>
          </a:prstGeom>
        </p:spPr>
      </p:pic>
      <p:grpSp>
        <p:nvGrpSpPr>
          <p:cNvPr id="68" name="Group 67">
            <a:extLst>
              <a:ext uri="{FF2B5EF4-FFF2-40B4-BE49-F238E27FC236}">
                <a16:creationId xmlns="" xmlns:a16="http://schemas.microsoft.com/office/drawing/2014/main" id="{E6B867D1-28A4-4A70-8437-30410FDDF0CB}"/>
              </a:ext>
            </a:extLst>
          </p:cNvPr>
          <p:cNvGrpSpPr/>
          <p:nvPr/>
        </p:nvGrpSpPr>
        <p:grpSpPr>
          <a:xfrm>
            <a:off x="433337" y="7209698"/>
            <a:ext cx="5045091" cy="233315"/>
            <a:chOff x="433337" y="7235825"/>
            <a:chExt cx="5045091" cy="233315"/>
          </a:xfrm>
        </p:grpSpPr>
        <p:cxnSp>
          <p:nvCxnSpPr>
            <p:cNvPr id="69" name="Straight Connector 68">
              <a:extLst>
                <a:ext uri="{FF2B5EF4-FFF2-40B4-BE49-F238E27FC236}">
                  <a16:creationId xmlns="" xmlns:a16="http://schemas.microsoft.com/office/drawing/2014/main" id="{78551C30-1F15-47EA-A73A-0E3B14D81BA2}"/>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70" name="TextBox 69">
              <a:extLst>
                <a:ext uri="{FF2B5EF4-FFF2-40B4-BE49-F238E27FC236}">
                  <a16:creationId xmlns="" xmlns:a16="http://schemas.microsoft.com/office/drawing/2014/main" id="{6202B279-B865-4790-BC01-E4E33BDC82A0}"/>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40</a:t>
              </a:r>
            </a:p>
          </p:txBody>
        </p:sp>
      </p:grpSp>
      <p:cxnSp>
        <p:nvCxnSpPr>
          <p:cNvPr id="51" name="Straight Connector 50">
            <a:extLst>
              <a:ext uri="{FF2B5EF4-FFF2-40B4-BE49-F238E27FC236}">
                <a16:creationId xmlns="" xmlns:a16="http://schemas.microsoft.com/office/drawing/2014/main" id="{5B785963-EB17-45BA-AF6B-680819DFFFA6}"/>
              </a:ext>
            </a:extLst>
          </p:cNvPr>
          <p:cNvCxnSpPr>
            <a:cxnSpLocks/>
          </p:cNvCxnSpPr>
          <p:nvPr/>
        </p:nvCxnSpPr>
        <p:spPr>
          <a:xfrm>
            <a:off x="2656860" y="3037299"/>
            <a:ext cx="0" cy="1365818"/>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313502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 xmlns:a16="http://schemas.microsoft.com/office/drawing/2014/main" id="{8A80BC10-46D4-4AC9-BBEB-4601365406C9}"/>
              </a:ext>
            </a:extLst>
          </p:cNvPr>
          <p:cNvGrpSpPr/>
          <p:nvPr/>
        </p:nvGrpSpPr>
        <p:grpSpPr>
          <a:xfrm>
            <a:off x="433337" y="254810"/>
            <a:ext cx="4856967" cy="299372"/>
            <a:chOff x="433337" y="254810"/>
            <a:chExt cx="4856967" cy="299372"/>
          </a:xfrm>
        </p:grpSpPr>
        <p:pic>
          <p:nvPicPr>
            <p:cNvPr id="14" name="Picture 13">
              <a:extLst>
                <a:ext uri="{FF2B5EF4-FFF2-40B4-BE49-F238E27FC236}">
                  <a16:creationId xmlns="" xmlns:a16="http://schemas.microsoft.com/office/drawing/2014/main" id="{C8142BE4-6FD0-4216-B3A2-2D6CAE107B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5" name="Straight Connector 14">
              <a:extLst>
                <a:ext uri="{FF2B5EF4-FFF2-40B4-BE49-F238E27FC236}">
                  <a16:creationId xmlns="" xmlns:a16="http://schemas.microsoft.com/office/drawing/2014/main" id="{0BCC3962-566A-4113-A97D-DED528696B18}"/>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 xmlns:a16="http://schemas.microsoft.com/office/drawing/2014/main" id="{4229241D-9D47-4A03-9F77-5D8EF1F6A929}"/>
                </a:ext>
              </a:extLst>
            </p:cNvPr>
            <p:cNvSpPr txBox="1"/>
            <p:nvPr/>
          </p:nvSpPr>
          <p:spPr>
            <a:xfrm>
              <a:off x="3924039"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PREDATOR WIFI 2</a:t>
              </a:r>
            </a:p>
          </p:txBody>
        </p:sp>
      </p:grpSp>
      <p:sp>
        <p:nvSpPr>
          <p:cNvPr id="26" name="TextBox 25">
            <a:extLst>
              <a:ext uri="{FF2B5EF4-FFF2-40B4-BE49-F238E27FC236}">
                <a16:creationId xmlns="" xmlns:a16="http://schemas.microsoft.com/office/drawing/2014/main" id="{5BD82359-2F89-4B0F-AAC7-17E2797C1D17}"/>
              </a:ext>
            </a:extLst>
          </p:cNvPr>
          <p:cNvSpPr txBox="1"/>
          <p:nvPr/>
        </p:nvSpPr>
        <p:spPr>
          <a:xfrm>
            <a:off x="617109" y="2536562"/>
            <a:ext cx="4226125" cy="1200329"/>
          </a:xfrm>
          <a:prstGeom prst="rect">
            <a:avLst/>
          </a:prstGeom>
          <a:noFill/>
        </p:spPr>
        <p:txBody>
          <a:bodyPr wrap="square" rtlCol="0">
            <a:spAutoFit/>
          </a:bodyPr>
          <a:lstStyle/>
          <a:p>
            <a:pPr marL="171450" indent="-171450">
              <a:buClr>
                <a:srgbClr val="C00000"/>
              </a:buClr>
              <a:buSzPct val="140000"/>
              <a:buFont typeface="Century Gothic" panose="020B0502020202020204" pitchFamily="34" charset="0"/>
              <a:buChar char="―"/>
            </a:pPr>
            <a:r>
              <a:rPr lang="en-GB" sz="800" dirty="0">
                <a:latin typeface="Century Gothic" panose="020B0502020202020204" pitchFamily="34" charset="0"/>
                <a:cs typeface="Arial" panose="020B0604020202020204" pitchFamily="34" charset="0"/>
              </a:rPr>
              <a:t>Wall mount touch scherm (resolutie van 1.280 x 800), compatibel met het systeem van de Predator.</a:t>
            </a:r>
          </a:p>
          <a:p>
            <a:pPr marL="171450" indent="-171450">
              <a:buClr>
                <a:srgbClr val="C00000"/>
              </a:buClr>
              <a:buSzPct val="140000"/>
              <a:buFont typeface="Century Gothic" panose="020B0502020202020204" pitchFamily="34" charset="0"/>
              <a:buChar char="―"/>
            </a:pPr>
            <a:r>
              <a:rPr lang="en-GB" sz="800" dirty="0">
                <a:latin typeface="Century Gothic" panose="020B0502020202020204" pitchFamily="34" charset="0"/>
                <a:cs typeface="Arial" panose="020B0604020202020204" pitchFamily="34" charset="0"/>
              </a:rPr>
              <a:t>10,1 inch scherm IPS LCD Android scherm met RJ-45-interface USB-poort.</a:t>
            </a:r>
          </a:p>
          <a:p>
            <a:pPr marL="171450" indent="-171450">
              <a:buClr>
                <a:srgbClr val="C00000"/>
              </a:buClr>
              <a:buSzPct val="140000"/>
              <a:buFont typeface="Century Gothic" panose="020B0502020202020204" pitchFamily="34" charset="0"/>
              <a:buChar char="―"/>
            </a:pPr>
            <a:r>
              <a:rPr lang="en-GB" sz="800" dirty="0">
                <a:latin typeface="Century Gothic" panose="020B0502020202020204" pitchFamily="34" charset="0"/>
                <a:cs typeface="Arial" panose="020B0604020202020204" pitchFamily="34" charset="0"/>
              </a:rPr>
              <a:t>WiFi koppelbaar.</a:t>
            </a:r>
          </a:p>
          <a:p>
            <a:pPr marL="171450" indent="-171450">
              <a:buClr>
                <a:srgbClr val="C00000"/>
              </a:buClr>
              <a:buSzPct val="140000"/>
              <a:buFont typeface="Century Gothic" panose="020B0502020202020204" pitchFamily="34" charset="0"/>
              <a:buChar char="―"/>
            </a:pPr>
            <a:r>
              <a:rPr lang="en-GB" sz="800" dirty="0">
                <a:latin typeface="Century Gothic" panose="020B0502020202020204" pitchFamily="34" charset="0"/>
                <a:cs typeface="Arial" panose="020B0604020202020204" pitchFamily="34" charset="0"/>
              </a:rPr>
              <a:t>12VDC of POE.</a:t>
            </a:r>
          </a:p>
          <a:p>
            <a:pPr marL="171450" indent="-171450">
              <a:buClr>
                <a:srgbClr val="C00000"/>
              </a:buClr>
              <a:buSzPct val="140000"/>
              <a:buFont typeface="Century Gothic" panose="020B0502020202020204" pitchFamily="34" charset="0"/>
              <a:buChar char="―"/>
            </a:pPr>
            <a:r>
              <a:rPr lang="en-GB" sz="800" dirty="0">
                <a:latin typeface="Century Gothic" panose="020B0502020202020204" pitchFamily="34" charset="0"/>
                <a:cs typeface="Arial" panose="020B0604020202020204" pitchFamily="34" charset="0"/>
              </a:rPr>
              <a:t>Compleet met muursteun zowel bureau staan.</a:t>
            </a:r>
          </a:p>
          <a:p>
            <a:pPr marL="171450" indent="-171450">
              <a:buClr>
                <a:srgbClr val="C00000"/>
              </a:buClr>
              <a:buSzPct val="140000"/>
              <a:buFont typeface="Century Gothic" panose="020B0502020202020204" pitchFamily="34" charset="0"/>
              <a:buChar char="―"/>
            </a:pPr>
            <a:r>
              <a:rPr lang="en-GB" sz="800" dirty="0">
                <a:latin typeface="Century Gothic" panose="020B0502020202020204" pitchFamily="34" charset="0"/>
                <a:cs typeface="Arial" panose="020B0604020202020204" pitchFamily="34" charset="0"/>
              </a:rPr>
              <a:t>Androïde OS (4.4.2) met Predator PRO app vooraf geladen.</a:t>
            </a:r>
          </a:p>
          <a:p>
            <a:pPr marL="171450" indent="-171450">
              <a:buClr>
                <a:srgbClr val="C00000"/>
              </a:buClr>
              <a:buSzPct val="140000"/>
              <a:buFont typeface="Century Gothic" panose="020B0502020202020204" pitchFamily="34" charset="0"/>
              <a:buChar char="―"/>
            </a:pPr>
            <a:r>
              <a:rPr lang="en-GB" sz="800" dirty="0">
                <a:latin typeface="Century Gothic" panose="020B0502020202020204" pitchFamily="34" charset="0"/>
                <a:cs typeface="Arial" panose="020B0604020202020204" pitchFamily="34" charset="0"/>
              </a:rPr>
              <a:t>A64 Quad Core 1.6 </a:t>
            </a:r>
            <a:r>
              <a:rPr lang="en-GB" sz="800" dirty="0" err="1">
                <a:latin typeface="Century Gothic" panose="020B0502020202020204" pitchFamily="34" charset="0"/>
                <a:cs typeface="Arial" panose="020B0604020202020204" pitchFamily="34" charset="0"/>
              </a:rPr>
              <a:t>ghz.</a:t>
            </a:r>
            <a:r>
              <a:rPr lang="en-GB" sz="800" dirty="0">
                <a:latin typeface="Century Gothic" panose="020B0502020202020204" pitchFamily="34" charset="0"/>
                <a:cs typeface="Arial" panose="020B0604020202020204" pitchFamily="34" charset="0"/>
              </a:rPr>
              <a:t/>
            </a:r>
            <a:br>
              <a:rPr lang="en-GB" sz="800" dirty="0">
                <a:latin typeface="Century Gothic" panose="020B0502020202020204" pitchFamily="34" charset="0"/>
                <a:cs typeface="Arial" panose="020B0604020202020204" pitchFamily="34" charset="0"/>
              </a:rPr>
            </a:br>
            <a:endParaRPr lang="en-GB" sz="800" dirty="0">
              <a:latin typeface="Century Gothic" panose="020B0502020202020204" pitchFamily="34" charset="0"/>
              <a:cs typeface="Arial" panose="020B0604020202020204" pitchFamily="34" charset="0"/>
            </a:endParaRPr>
          </a:p>
        </p:txBody>
      </p:sp>
      <p:sp>
        <p:nvSpPr>
          <p:cNvPr id="27" name="TextBox 26">
            <a:extLst>
              <a:ext uri="{FF2B5EF4-FFF2-40B4-BE49-F238E27FC236}">
                <a16:creationId xmlns="" xmlns:a16="http://schemas.microsoft.com/office/drawing/2014/main" id="{E2EAC225-81B0-4F64-A9AF-21AB083E3F14}"/>
              </a:ext>
            </a:extLst>
          </p:cNvPr>
          <p:cNvSpPr txBox="1"/>
          <p:nvPr/>
        </p:nvSpPr>
        <p:spPr>
          <a:xfrm>
            <a:off x="1280349" y="826460"/>
            <a:ext cx="3101523" cy="230832"/>
          </a:xfrm>
          <a:prstGeom prst="rect">
            <a:avLst/>
          </a:prstGeom>
          <a:noFill/>
        </p:spPr>
        <p:txBody>
          <a:bodyPr wrap="square" rtlCol="0">
            <a:spAutoFit/>
          </a:bodyPr>
          <a:lstStyle/>
          <a:p>
            <a:r>
              <a:rPr lang="pt-BR" sz="900" b="1" dirty="0">
                <a:latin typeface="Century Gothic" panose="020B0502020202020204" pitchFamily="34" charset="0"/>
              </a:rPr>
              <a:t>TAB-10</a:t>
            </a:r>
          </a:p>
        </p:txBody>
      </p:sp>
      <p:cxnSp>
        <p:nvCxnSpPr>
          <p:cNvPr id="28" name="Straight Connector 27">
            <a:extLst>
              <a:ext uri="{FF2B5EF4-FFF2-40B4-BE49-F238E27FC236}">
                <a16:creationId xmlns="" xmlns:a16="http://schemas.microsoft.com/office/drawing/2014/main" id="{6F28E849-E970-4A10-9F58-162F57C6F3D9}"/>
              </a:ext>
            </a:extLst>
          </p:cNvPr>
          <p:cNvCxnSpPr>
            <a:cxnSpLocks/>
          </p:cNvCxnSpPr>
          <p:nvPr/>
        </p:nvCxnSpPr>
        <p:spPr>
          <a:xfrm flipH="1">
            <a:off x="787109" y="3656954"/>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 xmlns:a16="http://schemas.microsoft.com/office/drawing/2014/main" id="{D76F0A4E-F049-4A89-A456-98B8CD9122CD}"/>
              </a:ext>
            </a:extLst>
          </p:cNvPr>
          <p:cNvCxnSpPr/>
          <p:nvPr/>
        </p:nvCxnSpPr>
        <p:spPr>
          <a:xfrm>
            <a:off x="878273" y="953031"/>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 xmlns:a16="http://schemas.microsoft.com/office/drawing/2014/main" id="{DA41084A-E917-4249-A080-981EFDFC5399}"/>
              </a:ext>
            </a:extLst>
          </p:cNvPr>
          <p:cNvCxnSpPr>
            <a:cxnSpLocks/>
          </p:cNvCxnSpPr>
          <p:nvPr/>
        </p:nvCxnSpPr>
        <p:spPr>
          <a:xfrm>
            <a:off x="2640190" y="1206225"/>
            <a:ext cx="0" cy="1252822"/>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pic>
        <p:nvPicPr>
          <p:cNvPr id="42" name="Picture 41">
            <a:extLst>
              <a:ext uri="{FF2B5EF4-FFF2-40B4-BE49-F238E27FC236}">
                <a16:creationId xmlns="" xmlns:a16="http://schemas.microsoft.com/office/drawing/2014/main" id="{12248821-AB9B-4FA6-BCD0-61A2A29EC4D7}"/>
              </a:ext>
            </a:extLst>
          </p:cNvPr>
          <p:cNvPicPr>
            <a:picLocks noChangeAspect="1"/>
          </p:cNvPicPr>
          <p:nvPr/>
        </p:nvPicPr>
        <p:blipFill rotWithShape="1">
          <a:blip r:embed="rId3">
            <a:biLevel thresh="75000"/>
          </a:blip>
          <a:srcRect l="34499" t="50219" r="61923" b="34234"/>
          <a:stretch/>
        </p:blipFill>
        <p:spPr>
          <a:xfrm>
            <a:off x="1173142" y="5585018"/>
            <a:ext cx="850750" cy="1624680"/>
          </a:xfrm>
          <a:prstGeom prst="rect">
            <a:avLst/>
          </a:prstGeom>
        </p:spPr>
      </p:pic>
      <p:pic>
        <p:nvPicPr>
          <p:cNvPr id="43" name="Picture 42">
            <a:extLst>
              <a:ext uri="{FF2B5EF4-FFF2-40B4-BE49-F238E27FC236}">
                <a16:creationId xmlns="" xmlns:a16="http://schemas.microsoft.com/office/drawing/2014/main" id="{D3F44629-AD37-4FF8-8121-B6BBB3C58604}"/>
              </a:ext>
            </a:extLst>
          </p:cNvPr>
          <p:cNvPicPr>
            <a:picLocks noChangeAspect="1"/>
          </p:cNvPicPr>
          <p:nvPr/>
        </p:nvPicPr>
        <p:blipFill rotWithShape="1">
          <a:blip r:embed="rId4">
            <a:biLevel thresh="75000"/>
          </a:blip>
          <a:srcRect l="42836" t="40061" r="51346" b="28371"/>
          <a:stretch/>
        </p:blipFill>
        <p:spPr>
          <a:xfrm>
            <a:off x="1289162" y="3847565"/>
            <a:ext cx="744105" cy="1773994"/>
          </a:xfrm>
          <a:prstGeom prst="rect">
            <a:avLst/>
          </a:prstGeom>
        </p:spPr>
      </p:pic>
      <p:cxnSp>
        <p:nvCxnSpPr>
          <p:cNvPr id="44" name="Straight Connector 43">
            <a:extLst>
              <a:ext uri="{FF2B5EF4-FFF2-40B4-BE49-F238E27FC236}">
                <a16:creationId xmlns="" xmlns:a16="http://schemas.microsoft.com/office/drawing/2014/main" id="{12ABA8D1-32FA-46F9-84FF-52917BFDDEA4}"/>
              </a:ext>
            </a:extLst>
          </p:cNvPr>
          <p:cNvCxnSpPr/>
          <p:nvPr/>
        </p:nvCxnSpPr>
        <p:spPr>
          <a:xfrm>
            <a:off x="859705" y="4081575"/>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 xmlns:a16="http://schemas.microsoft.com/office/drawing/2014/main" id="{5242A06B-F794-47A9-93D8-3B85E7B2466E}"/>
              </a:ext>
            </a:extLst>
          </p:cNvPr>
          <p:cNvCxnSpPr/>
          <p:nvPr/>
        </p:nvCxnSpPr>
        <p:spPr>
          <a:xfrm>
            <a:off x="2967782" y="4077122"/>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sp>
        <p:nvSpPr>
          <p:cNvPr id="46" name="Rectangle 45">
            <a:extLst>
              <a:ext uri="{FF2B5EF4-FFF2-40B4-BE49-F238E27FC236}">
                <a16:creationId xmlns="" xmlns:a16="http://schemas.microsoft.com/office/drawing/2014/main" id="{F2973596-9C0A-4142-B651-1B4462F21ED8}"/>
              </a:ext>
            </a:extLst>
          </p:cNvPr>
          <p:cNvSpPr/>
          <p:nvPr/>
        </p:nvSpPr>
        <p:spPr>
          <a:xfrm>
            <a:off x="981271" y="3958358"/>
            <a:ext cx="1826141" cy="3693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PRED2-WiFi-IMK oproep Panel</a:t>
            </a:r>
            <a:br>
              <a:rPr lang="en-GB" sz="900" b="1" dirty="0">
                <a:latin typeface="Century Gothic" panose="020B0502020202020204" pitchFamily="34" charset="0"/>
                <a:cs typeface="Arial" panose="020B0604020202020204" pitchFamily="34" charset="0"/>
              </a:rPr>
            </a:br>
            <a:endParaRPr lang="en-GB" sz="900" dirty="0"/>
          </a:p>
        </p:txBody>
      </p:sp>
      <p:sp>
        <p:nvSpPr>
          <p:cNvPr id="47" name="Rectangle 46">
            <a:extLst>
              <a:ext uri="{FF2B5EF4-FFF2-40B4-BE49-F238E27FC236}">
                <a16:creationId xmlns="" xmlns:a16="http://schemas.microsoft.com/office/drawing/2014/main" id="{56C02F34-CE57-4E0E-A88F-B293D2037BE0}"/>
              </a:ext>
            </a:extLst>
          </p:cNvPr>
          <p:cNvSpPr/>
          <p:nvPr/>
        </p:nvSpPr>
        <p:spPr>
          <a:xfrm>
            <a:off x="3094115" y="3972201"/>
            <a:ext cx="1826141" cy="3693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PRED2-WiFi-IMK oproep Panel</a:t>
            </a:r>
            <a:br>
              <a:rPr lang="en-GB" sz="900" b="1" dirty="0">
                <a:latin typeface="Century Gothic" panose="020B0502020202020204" pitchFamily="34" charset="0"/>
                <a:cs typeface="Arial" panose="020B0604020202020204" pitchFamily="34" charset="0"/>
              </a:rPr>
            </a:br>
            <a:endParaRPr lang="en-GB" sz="900" dirty="0"/>
          </a:p>
        </p:txBody>
      </p:sp>
      <p:cxnSp>
        <p:nvCxnSpPr>
          <p:cNvPr id="48" name="Straight Connector 47">
            <a:extLst>
              <a:ext uri="{FF2B5EF4-FFF2-40B4-BE49-F238E27FC236}">
                <a16:creationId xmlns="" xmlns:a16="http://schemas.microsoft.com/office/drawing/2014/main" id="{351EA1F6-3CF9-43D1-AA49-5D5FCB017506}"/>
              </a:ext>
            </a:extLst>
          </p:cNvPr>
          <p:cNvCxnSpPr/>
          <p:nvPr/>
        </p:nvCxnSpPr>
        <p:spPr>
          <a:xfrm>
            <a:off x="839653" y="5871080"/>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49" name="Rectangle 48">
            <a:extLst>
              <a:ext uri="{FF2B5EF4-FFF2-40B4-BE49-F238E27FC236}">
                <a16:creationId xmlns="" xmlns:a16="http://schemas.microsoft.com/office/drawing/2014/main" id="{7847D60E-33E1-4B33-8785-EF19045A05A3}"/>
              </a:ext>
            </a:extLst>
          </p:cNvPr>
          <p:cNvSpPr/>
          <p:nvPr/>
        </p:nvSpPr>
        <p:spPr>
          <a:xfrm>
            <a:off x="961220" y="5757099"/>
            <a:ext cx="1678970" cy="646331"/>
          </a:xfrm>
          <a:prstGeom prst="rect">
            <a:avLst/>
          </a:prstGeom>
        </p:spPr>
        <p:txBody>
          <a:bodyPr wrap="square">
            <a:spAutoFit/>
          </a:bodyPr>
          <a:lstStyle/>
          <a:p>
            <a:r>
              <a:rPr lang="en-GB" sz="900" b="1" dirty="0">
                <a:latin typeface="Century Gothic" panose="020B0502020202020204" pitchFamily="34" charset="0"/>
                <a:cs typeface="Arial" panose="020B0604020202020204" pitchFamily="34" charset="0"/>
              </a:rPr>
              <a:t>PRED2-WiFi-ABK/vraag Call Panel</a:t>
            </a:r>
          </a:p>
          <a:p>
            <a:r>
              <a:rPr lang="en-GB" sz="900" b="1" dirty="0">
                <a:latin typeface="Century Gothic" panose="020B0502020202020204" pitchFamily="34" charset="0"/>
                <a:cs typeface="Arial" panose="020B0604020202020204" pitchFamily="34" charset="0"/>
              </a:rPr>
              <a:t/>
            </a:r>
            <a:br>
              <a:rPr lang="en-GB" sz="900" b="1" dirty="0">
                <a:latin typeface="Century Gothic" panose="020B0502020202020204" pitchFamily="34" charset="0"/>
                <a:cs typeface="Arial" panose="020B0604020202020204" pitchFamily="34" charset="0"/>
              </a:rPr>
            </a:br>
            <a:endParaRPr lang="en-GB" sz="900" dirty="0"/>
          </a:p>
        </p:txBody>
      </p:sp>
      <p:cxnSp>
        <p:nvCxnSpPr>
          <p:cNvPr id="50" name="Straight Connector 49">
            <a:extLst>
              <a:ext uri="{FF2B5EF4-FFF2-40B4-BE49-F238E27FC236}">
                <a16:creationId xmlns="" xmlns:a16="http://schemas.microsoft.com/office/drawing/2014/main" id="{BE1F18CB-817D-4781-850F-456067E94B66}"/>
              </a:ext>
            </a:extLst>
          </p:cNvPr>
          <p:cNvCxnSpPr/>
          <p:nvPr/>
        </p:nvCxnSpPr>
        <p:spPr>
          <a:xfrm>
            <a:off x="2952349" y="5868992"/>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sp>
        <p:nvSpPr>
          <p:cNvPr id="51" name="Rectangle 50">
            <a:extLst>
              <a:ext uri="{FF2B5EF4-FFF2-40B4-BE49-F238E27FC236}">
                <a16:creationId xmlns="" xmlns:a16="http://schemas.microsoft.com/office/drawing/2014/main" id="{02D6752E-746B-4356-BA93-09A7CC644DAF}"/>
              </a:ext>
            </a:extLst>
          </p:cNvPr>
          <p:cNvSpPr/>
          <p:nvPr/>
        </p:nvSpPr>
        <p:spPr>
          <a:xfrm>
            <a:off x="3069307" y="5756402"/>
            <a:ext cx="1967205" cy="369332"/>
          </a:xfrm>
          <a:prstGeom prst="rect">
            <a:avLst/>
          </a:prstGeom>
        </p:spPr>
        <p:txBody>
          <a:bodyPr wrap="none">
            <a:spAutoFit/>
          </a:bodyPr>
          <a:lstStyle/>
          <a:p>
            <a:r>
              <a:rPr lang="en-GB" sz="900" b="1" dirty="0">
                <a:latin typeface="Century Gothic" panose="020B0502020202020204" pitchFamily="34" charset="0"/>
                <a:cs typeface="Arial" panose="020B0604020202020204" pitchFamily="34" charset="0"/>
              </a:rPr>
              <a:t>PRED2-WiFi-AB/AS oproep Panel</a:t>
            </a:r>
            <a:br>
              <a:rPr lang="en-GB" sz="900" b="1" dirty="0">
                <a:latin typeface="Century Gothic" panose="020B0502020202020204" pitchFamily="34" charset="0"/>
                <a:cs typeface="Arial" panose="020B0604020202020204" pitchFamily="34" charset="0"/>
              </a:rPr>
            </a:br>
            <a:endParaRPr lang="en-GB" sz="900" dirty="0"/>
          </a:p>
        </p:txBody>
      </p:sp>
      <p:cxnSp>
        <p:nvCxnSpPr>
          <p:cNvPr id="52" name="Straight Connector 51">
            <a:extLst>
              <a:ext uri="{FF2B5EF4-FFF2-40B4-BE49-F238E27FC236}">
                <a16:creationId xmlns="" xmlns:a16="http://schemas.microsoft.com/office/drawing/2014/main" id="{9B671ADE-58A1-4D20-AAD6-B6710EDD8A21}"/>
              </a:ext>
            </a:extLst>
          </p:cNvPr>
          <p:cNvCxnSpPr>
            <a:cxnSpLocks/>
          </p:cNvCxnSpPr>
          <p:nvPr/>
        </p:nvCxnSpPr>
        <p:spPr>
          <a:xfrm flipH="1">
            <a:off x="767500" y="5669137"/>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 xmlns:a16="http://schemas.microsoft.com/office/drawing/2014/main" id="{F0A3CC08-5A80-40F7-8DC7-ECAB58C06179}"/>
              </a:ext>
            </a:extLst>
          </p:cNvPr>
          <p:cNvCxnSpPr>
            <a:cxnSpLocks/>
          </p:cNvCxnSpPr>
          <p:nvPr/>
        </p:nvCxnSpPr>
        <p:spPr>
          <a:xfrm>
            <a:off x="2663825" y="4312075"/>
            <a:ext cx="0" cy="1236602"/>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pic>
        <p:nvPicPr>
          <p:cNvPr id="55" name="Picture 54">
            <a:extLst>
              <a:ext uri="{FF2B5EF4-FFF2-40B4-BE49-F238E27FC236}">
                <a16:creationId xmlns="" xmlns:a16="http://schemas.microsoft.com/office/drawing/2014/main" id="{A2D0D6E6-1C57-477C-8B52-CEF2491AD3BD}"/>
              </a:ext>
            </a:extLst>
          </p:cNvPr>
          <p:cNvPicPr>
            <a:picLocks noChangeAspect="1"/>
          </p:cNvPicPr>
          <p:nvPr/>
        </p:nvPicPr>
        <p:blipFill rotWithShape="1">
          <a:blip r:embed="rId5">
            <a:biLevel thresh="75000"/>
          </a:blip>
          <a:srcRect l="36775" t="72624" r="59763" b="17670"/>
          <a:stretch/>
        </p:blipFill>
        <p:spPr>
          <a:xfrm>
            <a:off x="3111341" y="6048719"/>
            <a:ext cx="943394" cy="1161886"/>
          </a:xfrm>
          <a:prstGeom prst="rect">
            <a:avLst/>
          </a:prstGeom>
        </p:spPr>
      </p:pic>
      <p:pic>
        <p:nvPicPr>
          <p:cNvPr id="56" name="Picture 55">
            <a:extLst>
              <a:ext uri="{FF2B5EF4-FFF2-40B4-BE49-F238E27FC236}">
                <a16:creationId xmlns="" xmlns:a16="http://schemas.microsoft.com/office/drawing/2014/main" id="{9A784D4A-7FF6-4085-A141-A907AB226836}"/>
              </a:ext>
            </a:extLst>
          </p:cNvPr>
          <p:cNvPicPr>
            <a:picLocks noChangeAspect="1"/>
          </p:cNvPicPr>
          <p:nvPr/>
        </p:nvPicPr>
        <p:blipFill rotWithShape="1">
          <a:blip r:embed="rId6">
            <a:biLevel thresh="75000"/>
          </a:blip>
          <a:srcRect l="42343" t="71677" r="51623" b="4647"/>
          <a:stretch/>
        </p:blipFill>
        <p:spPr>
          <a:xfrm>
            <a:off x="3285031" y="4312075"/>
            <a:ext cx="729284" cy="1257171"/>
          </a:xfrm>
          <a:prstGeom prst="rect">
            <a:avLst/>
          </a:prstGeom>
        </p:spPr>
      </p:pic>
      <p:cxnSp>
        <p:nvCxnSpPr>
          <p:cNvPr id="57" name="Straight Connector 56">
            <a:extLst>
              <a:ext uri="{FF2B5EF4-FFF2-40B4-BE49-F238E27FC236}">
                <a16:creationId xmlns="" xmlns:a16="http://schemas.microsoft.com/office/drawing/2014/main" id="{DE69D305-82A4-400D-A9BB-723124D5D588}"/>
              </a:ext>
            </a:extLst>
          </p:cNvPr>
          <p:cNvCxnSpPr>
            <a:cxnSpLocks/>
          </p:cNvCxnSpPr>
          <p:nvPr/>
        </p:nvCxnSpPr>
        <p:spPr>
          <a:xfrm>
            <a:off x="2663825" y="5885638"/>
            <a:ext cx="0" cy="1236602"/>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sp>
        <p:nvSpPr>
          <p:cNvPr id="58" name="Rectangle 57">
            <a:extLst>
              <a:ext uri="{FF2B5EF4-FFF2-40B4-BE49-F238E27FC236}">
                <a16:creationId xmlns="" xmlns:a16="http://schemas.microsoft.com/office/drawing/2014/main" id="{5DD62DA5-4432-4056-9571-0BA9F04ABD98}"/>
              </a:ext>
            </a:extLst>
          </p:cNvPr>
          <p:cNvSpPr/>
          <p:nvPr/>
        </p:nvSpPr>
        <p:spPr>
          <a:xfrm>
            <a:off x="775576" y="3694022"/>
            <a:ext cx="1564975" cy="2086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TextBox 58">
            <a:extLst>
              <a:ext uri="{FF2B5EF4-FFF2-40B4-BE49-F238E27FC236}">
                <a16:creationId xmlns="" xmlns:a16="http://schemas.microsoft.com/office/drawing/2014/main" id="{2FBC7736-5A16-45A2-B08C-6D69835D3775}"/>
              </a:ext>
            </a:extLst>
          </p:cNvPr>
          <p:cNvSpPr txBox="1"/>
          <p:nvPr/>
        </p:nvSpPr>
        <p:spPr>
          <a:xfrm>
            <a:off x="736252" y="3672423"/>
            <a:ext cx="1640869" cy="408074"/>
          </a:xfrm>
          <a:prstGeom prst="rect">
            <a:avLst/>
          </a:prstGeom>
          <a:noFill/>
        </p:spPr>
        <p:txBody>
          <a:bodyPr wrap="square" lIns="69736" tIns="34868" rIns="69736" bIns="34868" rtlCol="0">
            <a:spAutoFit/>
          </a:bodyPr>
          <a:lstStyle/>
          <a:p>
            <a:pPr>
              <a:buClr>
                <a:srgbClr val="C00000"/>
              </a:buClr>
              <a:buSzPct val="140000"/>
            </a:pPr>
            <a:r>
              <a:rPr lang="en-GB" sz="754" dirty="0">
                <a:latin typeface="Century Gothic" panose="020B0502020202020204" pitchFamily="34" charset="0"/>
                <a:cs typeface="Arial" panose="020B0604020202020204" pitchFamily="34" charset="0"/>
              </a:rPr>
              <a:t>Oproep Panel afmetingen</a:t>
            </a:r>
          </a:p>
          <a:p>
            <a:pPr>
              <a:buClr>
                <a:srgbClr val="C00000"/>
              </a:buClr>
              <a:buSzPct val="140000"/>
            </a:pPr>
            <a:r>
              <a:rPr lang="en-GB" sz="754" dirty="0">
                <a:latin typeface="Century Gothic" panose="020B0502020202020204" pitchFamily="34" charset="0"/>
                <a:cs typeface="Arial" panose="020B0604020202020204" pitchFamily="34" charset="0"/>
              </a:rPr>
              <a:t/>
            </a:r>
            <a:br>
              <a:rPr lang="en-GB" sz="754" dirty="0">
                <a:latin typeface="Century Gothic" panose="020B0502020202020204" pitchFamily="34" charset="0"/>
                <a:cs typeface="Arial" panose="020B0604020202020204" pitchFamily="34" charset="0"/>
              </a:rPr>
            </a:br>
            <a:endParaRPr lang="en-GB" sz="686" dirty="0">
              <a:latin typeface="Century Gothic" panose="020B0502020202020204" pitchFamily="34" charset="0"/>
              <a:cs typeface="Arial" panose="020B0604020202020204" pitchFamily="34" charset="0"/>
            </a:endParaRPr>
          </a:p>
        </p:txBody>
      </p:sp>
      <p:pic>
        <p:nvPicPr>
          <p:cNvPr id="7" name="Picture 6">
            <a:extLst>
              <a:ext uri="{FF2B5EF4-FFF2-40B4-BE49-F238E27FC236}">
                <a16:creationId xmlns="" xmlns:a16="http://schemas.microsoft.com/office/drawing/2014/main" id="{374E4A7E-E382-44B9-ADDD-8B72651B73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161" t="18504" r="18186" b="12210"/>
          <a:stretch/>
        </p:blipFill>
        <p:spPr>
          <a:xfrm>
            <a:off x="591670" y="1177698"/>
            <a:ext cx="1748881" cy="1230426"/>
          </a:xfrm>
          <a:prstGeom prst="rect">
            <a:avLst/>
          </a:prstGeom>
        </p:spPr>
      </p:pic>
      <p:pic>
        <p:nvPicPr>
          <p:cNvPr id="10" name="Picture 9">
            <a:extLst>
              <a:ext uri="{FF2B5EF4-FFF2-40B4-BE49-F238E27FC236}">
                <a16:creationId xmlns="" xmlns:a16="http://schemas.microsoft.com/office/drawing/2014/main" id="{6AEB6B40-C589-4E25-8D3F-EF096BF730B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10" t="17586" r="18330" b="14192"/>
          <a:stretch/>
        </p:blipFill>
        <p:spPr>
          <a:xfrm>
            <a:off x="1576309" y="1737931"/>
            <a:ext cx="913916" cy="724659"/>
          </a:xfrm>
          <a:prstGeom prst="rect">
            <a:avLst/>
          </a:prstGeom>
        </p:spPr>
      </p:pic>
      <p:grpSp>
        <p:nvGrpSpPr>
          <p:cNvPr id="38" name="Group 37">
            <a:extLst>
              <a:ext uri="{FF2B5EF4-FFF2-40B4-BE49-F238E27FC236}">
                <a16:creationId xmlns="" xmlns:a16="http://schemas.microsoft.com/office/drawing/2014/main" id="{5654DEC9-806A-45BC-B61E-F6589EE5E349}"/>
              </a:ext>
            </a:extLst>
          </p:cNvPr>
          <p:cNvGrpSpPr/>
          <p:nvPr/>
        </p:nvGrpSpPr>
        <p:grpSpPr>
          <a:xfrm>
            <a:off x="-146132" y="7209698"/>
            <a:ext cx="5041982" cy="233315"/>
            <a:chOff x="-146132" y="7235825"/>
            <a:chExt cx="5041982" cy="233315"/>
          </a:xfrm>
        </p:grpSpPr>
        <p:cxnSp>
          <p:nvCxnSpPr>
            <p:cNvPr id="39" name="Straight Connector 38">
              <a:extLst>
                <a:ext uri="{FF2B5EF4-FFF2-40B4-BE49-F238E27FC236}">
                  <a16:creationId xmlns="" xmlns:a16="http://schemas.microsoft.com/office/drawing/2014/main" id="{C6E58468-6091-45D2-9BA2-7727AB92E26F}"/>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40" name="TextBox 39">
              <a:extLst>
                <a:ext uri="{FF2B5EF4-FFF2-40B4-BE49-F238E27FC236}">
                  <a16:creationId xmlns="" xmlns:a16="http://schemas.microsoft.com/office/drawing/2014/main" id="{3DEDFCB0-304A-4599-98FE-1027166CDF93}"/>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41</a:t>
              </a:r>
            </a:p>
          </p:txBody>
        </p:sp>
      </p:grpSp>
      <p:pic>
        <p:nvPicPr>
          <p:cNvPr id="35" name="Picture 34">
            <a:extLst>
              <a:ext uri="{FF2B5EF4-FFF2-40B4-BE49-F238E27FC236}">
                <a16:creationId xmlns="" xmlns:a16="http://schemas.microsoft.com/office/drawing/2014/main" id="{022ADCED-9D44-48C8-8E26-CE358A8F5283}"/>
              </a:ext>
            </a:extLst>
          </p:cNvPr>
          <p:cNvPicPr>
            <a:picLocks noChangeAspect="1"/>
          </p:cNvPicPr>
          <p:nvPr/>
        </p:nvPicPr>
        <p:blipFill rotWithShape="1">
          <a:blip r:embed="rId9">
            <a:biLevel thresh="75000"/>
          </a:blip>
          <a:srcRect l="30352" t="23783" r="22180" b="23587"/>
          <a:stretch/>
        </p:blipFill>
        <p:spPr>
          <a:xfrm>
            <a:off x="2760459" y="1361465"/>
            <a:ext cx="1954605" cy="952144"/>
          </a:xfrm>
          <a:prstGeom prst="rect">
            <a:avLst/>
          </a:prstGeom>
        </p:spPr>
      </p:pic>
      <p:grpSp>
        <p:nvGrpSpPr>
          <p:cNvPr id="36" name="Group 35">
            <a:extLst>
              <a:ext uri="{FF2B5EF4-FFF2-40B4-BE49-F238E27FC236}">
                <a16:creationId xmlns="" xmlns:a16="http://schemas.microsoft.com/office/drawing/2014/main" id="{F01B0894-BDC6-476E-BB51-31C58586CE1F}"/>
              </a:ext>
            </a:extLst>
          </p:cNvPr>
          <p:cNvGrpSpPr/>
          <p:nvPr/>
        </p:nvGrpSpPr>
        <p:grpSpPr>
          <a:xfrm>
            <a:off x="-13742" y="546752"/>
            <a:ext cx="1091281" cy="938396"/>
            <a:chOff x="-13742" y="546752"/>
            <a:chExt cx="1091281" cy="938396"/>
          </a:xfrm>
        </p:grpSpPr>
        <p:sp>
          <p:nvSpPr>
            <p:cNvPr id="37" name="Diagonal Stripe 36">
              <a:extLst>
                <a:ext uri="{FF2B5EF4-FFF2-40B4-BE49-F238E27FC236}">
                  <a16:creationId xmlns="" xmlns:a16="http://schemas.microsoft.com/office/drawing/2014/main" id="{7086FBDB-B5D5-400B-8029-D8AB49C27647}"/>
                </a:ext>
              </a:extLst>
            </p:cNvPr>
            <p:cNvSpPr/>
            <p:nvPr/>
          </p:nvSpPr>
          <p:spPr>
            <a:xfrm>
              <a:off x="0" y="546752"/>
              <a:ext cx="1077539" cy="938396"/>
            </a:xfrm>
            <a:prstGeom prst="diagStripe">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TextBox 40">
              <a:extLst>
                <a:ext uri="{FF2B5EF4-FFF2-40B4-BE49-F238E27FC236}">
                  <a16:creationId xmlns="" xmlns:a16="http://schemas.microsoft.com/office/drawing/2014/main" id="{195EF485-D666-4FCF-9DD8-ACC237C7932E}"/>
                </a:ext>
              </a:extLst>
            </p:cNvPr>
            <p:cNvSpPr txBox="1"/>
            <p:nvPr/>
          </p:nvSpPr>
          <p:spPr>
            <a:xfrm rot="19035392">
              <a:off x="-13742" y="732207"/>
              <a:ext cx="844953" cy="338554"/>
            </a:xfrm>
            <a:prstGeom prst="rect">
              <a:avLst/>
            </a:prstGeom>
            <a:noFill/>
          </p:spPr>
          <p:txBody>
            <a:bodyPr wrap="square" rtlCol="0">
              <a:spAutoFit/>
            </a:bodyPr>
            <a:lstStyle/>
            <a:p>
              <a:r>
                <a:rPr lang="en-GB" sz="16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16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spTree>
    <p:extLst>
      <p:ext uri="{BB962C8B-B14F-4D97-AF65-F5344CB8AC3E}">
        <p14:creationId xmlns:p14="http://schemas.microsoft.com/office/powerpoint/2010/main" val="38397083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485146" y="2099482"/>
            <a:ext cx="1657825" cy="1055782"/>
          </a:xfrm>
          <a:prstGeom prst="rect">
            <a:avLst/>
          </a:prstGeom>
        </p:spPr>
      </p:pic>
      <p:pic>
        <p:nvPicPr>
          <p:cNvPr id="4" name="Picture 3"/>
          <p:cNvPicPr>
            <a:picLocks noChangeAspect="1"/>
          </p:cNvPicPr>
          <p:nvPr/>
        </p:nvPicPr>
        <p:blipFill>
          <a:blip r:embed="rId3" cstate="print"/>
          <a:stretch>
            <a:fillRect/>
          </a:stretch>
        </p:blipFill>
        <p:spPr>
          <a:xfrm>
            <a:off x="2945763" y="2160822"/>
            <a:ext cx="1987531" cy="879877"/>
          </a:xfrm>
          <a:prstGeom prst="rect">
            <a:avLst/>
          </a:prstGeom>
        </p:spPr>
      </p:pic>
      <p:pic>
        <p:nvPicPr>
          <p:cNvPr id="5" name="Picture 4"/>
          <p:cNvPicPr>
            <a:picLocks noChangeAspect="1"/>
          </p:cNvPicPr>
          <p:nvPr/>
        </p:nvPicPr>
        <p:blipFill>
          <a:blip r:embed="rId4" cstate="print"/>
          <a:stretch>
            <a:fillRect/>
          </a:stretch>
        </p:blipFill>
        <p:spPr>
          <a:xfrm>
            <a:off x="340957" y="3830738"/>
            <a:ext cx="2289701" cy="1042663"/>
          </a:xfrm>
          <a:prstGeom prst="rect">
            <a:avLst/>
          </a:prstGeom>
        </p:spPr>
      </p:pic>
      <p:pic>
        <p:nvPicPr>
          <p:cNvPr id="6" name="Picture 5"/>
          <p:cNvPicPr>
            <a:picLocks noChangeAspect="1"/>
          </p:cNvPicPr>
          <p:nvPr/>
        </p:nvPicPr>
        <p:blipFill>
          <a:blip r:embed="rId5" cstate="print"/>
          <a:stretch>
            <a:fillRect/>
          </a:stretch>
        </p:blipFill>
        <p:spPr>
          <a:xfrm>
            <a:off x="2945763" y="3809925"/>
            <a:ext cx="1842311" cy="1084287"/>
          </a:xfrm>
          <a:prstGeom prst="rect">
            <a:avLst/>
          </a:prstGeom>
        </p:spPr>
      </p:pic>
      <p:sp>
        <p:nvSpPr>
          <p:cNvPr id="67" name="TextBox 66"/>
          <p:cNvSpPr txBox="1"/>
          <p:nvPr/>
        </p:nvSpPr>
        <p:spPr>
          <a:xfrm>
            <a:off x="910398" y="918275"/>
            <a:ext cx="3506853" cy="1547745"/>
          </a:xfrm>
          <a:prstGeom prst="rect">
            <a:avLst/>
          </a:prstGeom>
          <a:noFill/>
        </p:spPr>
        <p:txBody>
          <a:bodyPr wrap="square" lIns="69736" tIns="34868" rIns="69736" bIns="34868" rtlCol="0">
            <a:spAutoFit/>
          </a:bodyPr>
          <a:lstStyle/>
          <a:p>
            <a:pPr algn="ctr"/>
            <a:r>
              <a:rPr lang="en-GB" sz="2400" spc="458" dirty="0">
                <a:effectLst>
                  <a:outerShdw blurRad="38100" dist="38100" dir="2700000" algn="tl">
                    <a:srgbClr val="000000">
                      <a:alpha val="43137"/>
                    </a:srgbClr>
                  </a:outerShdw>
                </a:effectLst>
                <a:latin typeface="Roboto"/>
              </a:rPr>
              <a:t>WiFi bereik uitbreiden Tips</a:t>
            </a:r>
          </a:p>
          <a:p>
            <a:pPr algn="ctr"/>
            <a:r>
              <a:rPr lang="en-GB" sz="2400" spc="458" dirty="0">
                <a:effectLst>
                  <a:outerShdw blurRad="38100" dist="38100" dir="2700000" algn="tl">
                    <a:srgbClr val="000000">
                      <a:alpha val="43137"/>
                    </a:srgbClr>
                  </a:outerShdw>
                </a:effectLst>
                <a:latin typeface="Roboto"/>
              </a:rPr>
              <a:t/>
            </a:r>
            <a:br>
              <a:rPr lang="en-GB" sz="2400" spc="458" dirty="0">
                <a:effectLst>
                  <a:outerShdw blurRad="38100" dist="38100" dir="2700000" algn="tl">
                    <a:srgbClr val="000000">
                      <a:alpha val="43137"/>
                    </a:srgbClr>
                  </a:outerShdw>
                </a:effectLst>
                <a:latin typeface="Roboto"/>
              </a:rPr>
            </a:br>
            <a:endParaRPr lang="en-GB" sz="2400" spc="458" dirty="0">
              <a:effectLst>
                <a:outerShdw blurRad="38100" dist="38100" dir="2700000" algn="tl">
                  <a:srgbClr val="000000">
                    <a:alpha val="43137"/>
                  </a:srgbClr>
                </a:outerShdw>
              </a:effectLst>
              <a:latin typeface="Roboto"/>
            </a:endParaRPr>
          </a:p>
        </p:txBody>
      </p:sp>
      <p:sp>
        <p:nvSpPr>
          <p:cNvPr id="68" name="TextBox 67"/>
          <p:cNvSpPr txBox="1"/>
          <p:nvPr/>
        </p:nvSpPr>
        <p:spPr>
          <a:xfrm>
            <a:off x="448565" y="5655582"/>
            <a:ext cx="4430516" cy="730919"/>
          </a:xfrm>
          <a:prstGeom prst="rect">
            <a:avLst/>
          </a:prstGeom>
          <a:noFill/>
        </p:spPr>
        <p:txBody>
          <a:bodyPr wrap="square" lIns="69736" tIns="34868" rIns="69736" bIns="34868" rtlCol="0">
            <a:spAutoFit/>
          </a:bodyPr>
          <a:lstStyle/>
          <a:p>
            <a:pPr marL="171450" indent="-171450">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cs typeface="Arial" panose="020B0604020202020204" pitchFamily="34" charset="0"/>
              </a:rPr>
              <a:t>Worden kan uitgebreid tot 500 meter met behulp van verschillende apparaten van de open markt, zoals Homeplug technologie, WiFi repeaters en links van de punt tot punt. Altijd een enquête plaats vóór het citaat van dit systeem.</a:t>
            </a:r>
            <a:br>
              <a:rPr lang="nl-NL" sz="754" dirty="0">
                <a:latin typeface="Century Gothic" panose="020B0502020202020204" pitchFamily="34" charset="0"/>
                <a:cs typeface="Arial" panose="020B0604020202020204" pitchFamily="34" charset="0"/>
              </a:rPr>
            </a:br>
            <a:endParaRPr lang="en-GB" sz="686" dirty="0">
              <a:latin typeface="Century Gothic" panose="020B0502020202020204" pitchFamily="34" charset="0"/>
              <a:cs typeface="Arial" panose="020B0604020202020204" pitchFamily="34" charset="0"/>
            </a:endParaRPr>
          </a:p>
        </p:txBody>
      </p:sp>
      <p:grpSp>
        <p:nvGrpSpPr>
          <p:cNvPr id="10" name="Group 9">
            <a:extLst>
              <a:ext uri="{FF2B5EF4-FFF2-40B4-BE49-F238E27FC236}">
                <a16:creationId xmlns="" xmlns:a16="http://schemas.microsoft.com/office/drawing/2014/main" id="{95ED4985-672C-4FF2-BD2F-B78B4D9AAE5B}"/>
              </a:ext>
            </a:extLst>
          </p:cNvPr>
          <p:cNvGrpSpPr/>
          <p:nvPr/>
        </p:nvGrpSpPr>
        <p:grpSpPr>
          <a:xfrm>
            <a:off x="433337" y="254810"/>
            <a:ext cx="4849593" cy="299372"/>
            <a:chOff x="433337" y="254810"/>
            <a:chExt cx="4849593" cy="299372"/>
          </a:xfrm>
        </p:grpSpPr>
        <p:pic>
          <p:nvPicPr>
            <p:cNvPr id="11" name="Picture 10">
              <a:extLst>
                <a:ext uri="{FF2B5EF4-FFF2-40B4-BE49-F238E27FC236}">
                  <a16:creationId xmlns="" xmlns:a16="http://schemas.microsoft.com/office/drawing/2014/main" id="{D08CDE5D-B227-4AE9-9B38-3EEB9951ED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2" name="Straight Connector 11">
              <a:extLst>
                <a:ext uri="{FF2B5EF4-FFF2-40B4-BE49-F238E27FC236}">
                  <a16:creationId xmlns="" xmlns:a16="http://schemas.microsoft.com/office/drawing/2014/main" id="{6FBAE1E9-2599-4AFD-AE27-EFECDB515276}"/>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 xmlns:a16="http://schemas.microsoft.com/office/drawing/2014/main" id="{9E2F4D49-46AD-4AC1-9E09-A5CC21A72E41}"/>
                </a:ext>
              </a:extLst>
            </p:cNvPr>
            <p:cNvSpPr txBox="1"/>
            <p:nvPr/>
          </p:nvSpPr>
          <p:spPr>
            <a:xfrm>
              <a:off x="3916665"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PREDATOR WIFI 2</a:t>
              </a:r>
            </a:p>
          </p:txBody>
        </p:sp>
      </p:grpSp>
      <p:cxnSp>
        <p:nvCxnSpPr>
          <p:cNvPr id="18" name="Straight Connector 17">
            <a:extLst>
              <a:ext uri="{FF2B5EF4-FFF2-40B4-BE49-F238E27FC236}">
                <a16:creationId xmlns="" xmlns:a16="http://schemas.microsoft.com/office/drawing/2014/main" id="{99AAE364-DB6D-49A1-9233-0EF0887E085E}"/>
              </a:ext>
            </a:extLst>
          </p:cNvPr>
          <p:cNvCxnSpPr>
            <a:cxnSpLocks/>
          </p:cNvCxnSpPr>
          <p:nvPr/>
        </p:nvCxnSpPr>
        <p:spPr>
          <a:xfrm flipH="1">
            <a:off x="810743" y="3548941"/>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 xmlns:a16="http://schemas.microsoft.com/office/drawing/2014/main" id="{5A6121D0-37F5-4BE9-885D-59D5A21FB8AF}"/>
              </a:ext>
            </a:extLst>
          </p:cNvPr>
          <p:cNvCxnSpPr>
            <a:cxnSpLocks/>
          </p:cNvCxnSpPr>
          <p:nvPr/>
        </p:nvCxnSpPr>
        <p:spPr>
          <a:xfrm flipH="1">
            <a:off x="810743" y="5313091"/>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 xmlns:a16="http://schemas.microsoft.com/office/drawing/2014/main" id="{B387426C-B50C-45BF-A2EC-ADA80C7BE46F}"/>
              </a:ext>
            </a:extLst>
          </p:cNvPr>
          <p:cNvCxnSpPr>
            <a:cxnSpLocks/>
          </p:cNvCxnSpPr>
          <p:nvPr/>
        </p:nvCxnSpPr>
        <p:spPr>
          <a:xfrm flipH="1">
            <a:off x="2630658" y="2189016"/>
            <a:ext cx="5708" cy="1029425"/>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 xmlns:a16="http://schemas.microsoft.com/office/drawing/2014/main" id="{CDCE495E-2F75-4F1D-9D52-1ADFE2E2294F}"/>
              </a:ext>
            </a:extLst>
          </p:cNvPr>
          <p:cNvCxnSpPr>
            <a:cxnSpLocks/>
          </p:cNvCxnSpPr>
          <p:nvPr/>
        </p:nvCxnSpPr>
        <p:spPr>
          <a:xfrm flipH="1">
            <a:off x="2635282" y="3883884"/>
            <a:ext cx="5708" cy="1029425"/>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grpSp>
        <p:nvGrpSpPr>
          <p:cNvPr id="38" name="Group 37">
            <a:extLst>
              <a:ext uri="{FF2B5EF4-FFF2-40B4-BE49-F238E27FC236}">
                <a16:creationId xmlns="" xmlns:a16="http://schemas.microsoft.com/office/drawing/2014/main" id="{32815DA0-703A-4EDC-A349-ADE1F4C029C9}"/>
              </a:ext>
            </a:extLst>
          </p:cNvPr>
          <p:cNvGrpSpPr/>
          <p:nvPr/>
        </p:nvGrpSpPr>
        <p:grpSpPr>
          <a:xfrm>
            <a:off x="433337" y="7209698"/>
            <a:ext cx="5045091" cy="233315"/>
            <a:chOff x="433337" y="7235825"/>
            <a:chExt cx="5045091" cy="233315"/>
          </a:xfrm>
        </p:grpSpPr>
        <p:cxnSp>
          <p:nvCxnSpPr>
            <p:cNvPr id="39" name="Straight Connector 38">
              <a:extLst>
                <a:ext uri="{FF2B5EF4-FFF2-40B4-BE49-F238E27FC236}">
                  <a16:creationId xmlns="" xmlns:a16="http://schemas.microsoft.com/office/drawing/2014/main" id="{43EC9349-4092-4DE7-818D-1AFF80356426}"/>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40" name="TextBox 39">
              <a:extLst>
                <a:ext uri="{FF2B5EF4-FFF2-40B4-BE49-F238E27FC236}">
                  <a16:creationId xmlns="" xmlns:a16="http://schemas.microsoft.com/office/drawing/2014/main" id="{531AE813-C1D4-4EF4-A577-AD5BF81F3FEF}"/>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42</a:t>
              </a:r>
            </a:p>
          </p:txBody>
        </p:sp>
      </p:grpSp>
    </p:spTree>
    <p:extLst>
      <p:ext uri="{BB962C8B-B14F-4D97-AF65-F5344CB8AC3E}">
        <p14:creationId xmlns:p14="http://schemas.microsoft.com/office/powerpoint/2010/main" val="922806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44672E5-795C-420F-9C0D-C65B13775D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0399"/>
          <a:stretch/>
        </p:blipFill>
        <p:spPr>
          <a:xfrm>
            <a:off x="754846" y="1618292"/>
            <a:ext cx="1476761" cy="2681766"/>
          </a:xfrm>
          <a:prstGeom prst="rect">
            <a:avLst/>
          </a:prstGeom>
        </p:spPr>
      </p:pic>
      <p:pic>
        <p:nvPicPr>
          <p:cNvPr id="72" name="Picture 4" descr="\\GOFLEX_HOME\GoFlex Home Public\AES Distribution Server\product images 2013\603\DSC_0166.JPG">
            <a:extLst>
              <a:ext uri="{FF2B5EF4-FFF2-40B4-BE49-F238E27FC236}">
                <a16:creationId xmlns="" xmlns:a16="http://schemas.microsoft.com/office/drawing/2014/main" id="{DC876C56-6947-45EF-9BDB-1510FCA2CBA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241768" y="2210988"/>
            <a:ext cx="1609162" cy="205477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B6533418-7F93-4448-B55C-9E1D3F22BE4B}"/>
              </a:ext>
            </a:extLst>
          </p:cNvPr>
          <p:cNvPicPr>
            <a:picLocks noChangeAspect="1"/>
          </p:cNvPicPr>
          <p:nvPr/>
        </p:nvPicPr>
        <p:blipFill>
          <a:blip r:embed="rId6"/>
          <a:stretch>
            <a:fillRect/>
          </a:stretch>
        </p:blipFill>
        <p:spPr>
          <a:xfrm>
            <a:off x="3344634" y="3224692"/>
            <a:ext cx="1109568" cy="1652159"/>
          </a:xfrm>
          <a:prstGeom prst="rect">
            <a:avLst/>
          </a:prstGeom>
        </p:spPr>
      </p:pic>
      <p:pic>
        <p:nvPicPr>
          <p:cNvPr id="1042" name="Picture 18" descr="Image result for message icon">
            <a:extLst>
              <a:ext uri="{FF2B5EF4-FFF2-40B4-BE49-F238E27FC236}">
                <a16:creationId xmlns="" xmlns:a16="http://schemas.microsoft.com/office/drawing/2014/main" id="{2AF8F2F2-387E-43BC-A45E-7AB803F46D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7225" y="3409056"/>
            <a:ext cx="244240" cy="244240"/>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 xmlns:a16="http://schemas.microsoft.com/office/drawing/2014/main" id="{9AB2F044-25DE-46D9-B4D2-2FC0F35B568B}"/>
              </a:ext>
            </a:extLst>
          </p:cNvPr>
          <p:cNvSpPr/>
          <p:nvPr/>
        </p:nvSpPr>
        <p:spPr>
          <a:xfrm>
            <a:off x="4560104" y="3650691"/>
            <a:ext cx="861154" cy="456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800" dirty="0">
                <a:solidFill>
                  <a:schemeClr val="tx1"/>
                </a:solidFill>
                <a:latin typeface="Century Gothic" panose="020B0502020202020204" pitchFamily="34" charset="0"/>
              </a:rPr>
              <a:t>De functie van de audio-messagerie voor gemiste bellers!</a:t>
            </a:r>
          </a:p>
          <a:p>
            <a:r>
              <a:rPr lang="nl-NL" sz="800" dirty="0">
                <a:solidFill>
                  <a:schemeClr val="tx1"/>
                </a:solidFill>
                <a:latin typeface="Century Gothic" panose="020B0502020202020204" pitchFamily="34" charset="0"/>
              </a:rPr>
              <a:t/>
            </a:r>
            <a:br>
              <a:rPr lang="nl-NL" sz="800" dirty="0">
                <a:solidFill>
                  <a:schemeClr val="tx1"/>
                </a:solidFill>
                <a:latin typeface="Century Gothic" panose="020B0502020202020204" pitchFamily="34" charset="0"/>
              </a:rPr>
            </a:br>
            <a:endParaRPr lang="en-GB" sz="800" dirty="0">
              <a:solidFill>
                <a:schemeClr val="tx1"/>
              </a:solidFill>
              <a:latin typeface="Century Gothic" panose="020B0502020202020204" pitchFamily="34" charset="0"/>
            </a:endParaRPr>
          </a:p>
        </p:txBody>
      </p:sp>
      <p:sp>
        <p:nvSpPr>
          <p:cNvPr id="83" name="Rectangle 82">
            <a:extLst>
              <a:ext uri="{FF2B5EF4-FFF2-40B4-BE49-F238E27FC236}">
                <a16:creationId xmlns="" xmlns:a16="http://schemas.microsoft.com/office/drawing/2014/main" id="{478D1390-846D-4E82-ADA3-230371AED2F8}"/>
              </a:ext>
            </a:extLst>
          </p:cNvPr>
          <p:cNvSpPr/>
          <p:nvPr/>
        </p:nvSpPr>
        <p:spPr>
          <a:xfrm>
            <a:off x="4476366" y="4233351"/>
            <a:ext cx="928500" cy="282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800" dirty="0">
                <a:solidFill>
                  <a:schemeClr val="tx1"/>
                </a:solidFill>
                <a:latin typeface="Century Gothic" panose="020B0502020202020204" pitchFamily="34" charset="0"/>
              </a:rPr>
              <a:t>Oplaadstation</a:t>
            </a:r>
            <a:br>
              <a:rPr lang="en-GB" sz="800" dirty="0">
                <a:solidFill>
                  <a:schemeClr val="tx1"/>
                </a:solidFill>
                <a:latin typeface="Century Gothic" panose="020B0502020202020204" pitchFamily="34" charset="0"/>
              </a:rPr>
            </a:br>
            <a:endParaRPr lang="en-GB" sz="800" dirty="0">
              <a:solidFill>
                <a:schemeClr val="tx1"/>
              </a:solidFill>
              <a:latin typeface="Century Gothic" panose="020B0502020202020204" pitchFamily="34" charset="0"/>
            </a:endParaRPr>
          </a:p>
        </p:txBody>
      </p:sp>
      <p:pic>
        <p:nvPicPr>
          <p:cNvPr id="1044" name="Picture 20" descr="Image result for battery icon">
            <a:extLst>
              <a:ext uri="{FF2B5EF4-FFF2-40B4-BE49-F238E27FC236}">
                <a16:creationId xmlns="" xmlns:a16="http://schemas.microsoft.com/office/drawing/2014/main" id="{570F7B3D-42BF-4FC0-9607-BA34576B68F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a:off x="4318348" y="4189692"/>
            <a:ext cx="265866" cy="265866"/>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87">
            <a:extLst>
              <a:ext uri="{FF2B5EF4-FFF2-40B4-BE49-F238E27FC236}">
                <a16:creationId xmlns="" xmlns:a16="http://schemas.microsoft.com/office/drawing/2014/main" id="{8099ED1C-3506-40FD-901A-3DA118517B2E}"/>
              </a:ext>
            </a:extLst>
          </p:cNvPr>
          <p:cNvSpPr/>
          <p:nvPr/>
        </p:nvSpPr>
        <p:spPr>
          <a:xfrm>
            <a:off x="3494896" y="2118979"/>
            <a:ext cx="1300399" cy="456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800" dirty="0">
                <a:solidFill>
                  <a:schemeClr val="tx1"/>
                </a:solidFill>
                <a:latin typeface="Century Gothic" panose="020B0502020202020204" pitchFamily="34" charset="0"/>
              </a:rPr>
              <a:t>Digitaal draadloos signaal voor duidelijke stem</a:t>
            </a:r>
          </a:p>
          <a:p>
            <a:r>
              <a:rPr lang="nl-NL" sz="800" dirty="0">
                <a:solidFill>
                  <a:schemeClr val="tx1"/>
                </a:solidFill>
                <a:latin typeface="Century Gothic" panose="020B0502020202020204" pitchFamily="34" charset="0"/>
              </a:rPr>
              <a:t/>
            </a:r>
            <a:br>
              <a:rPr lang="nl-NL" sz="800" dirty="0">
                <a:solidFill>
                  <a:schemeClr val="tx1"/>
                </a:solidFill>
                <a:latin typeface="Century Gothic" panose="020B0502020202020204" pitchFamily="34" charset="0"/>
              </a:rPr>
            </a:br>
            <a:endParaRPr lang="en-GB" sz="800" dirty="0">
              <a:solidFill>
                <a:schemeClr val="tx1"/>
              </a:solidFill>
              <a:latin typeface="Century Gothic" panose="020B0502020202020204" pitchFamily="34" charset="0"/>
            </a:endParaRPr>
          </a:p>
        </p:txBody>
      </p:sp>
      <p:pic>
        <p:nvPicPr>
          <p:cNvPr id="85" name="Picture 10" descr="Image result for wireless">
            <a:extLst>
              <a:ext uri="{FF2B5EF4-FFF2-40B4-BE49-F238E27FC236}">
                <a16:creationId xmlns="" xmlns:a16="http://schemas.microsoft.com/office/drawing/2014/main" id="{427B8E16-B1F6-40A3-9F4B-9B0432B64E86}"/>
              </a:ext>
            </a:extLst>
          </p:cNvPr>
          <p:cNvPicPr>
            <a:picLocks noChangeAspect="1" noChangeArrowheads="1"/>
          </p:cNvPicPr>
          <p:nvPr/>
        </p:nvPicPr>
        <p:blipFill>
          <a:blip r:embed="rId9" cstate="print">
            <a:biLevel thresh="75000"/>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7271941">
            <a:off x="3282863" y="2115786"/>
            <a:ext cx="277024" cy="20389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 xmlns:a16="http://schemas.microsoft.com/office/drawing/2014/main" id="{B181A325-28F0-4119-B32C-94DD93739312}"/>
              </a:ext>
            </a:extLst>
          </p:cNvPr>
          <p:cNvPicPr>
            <a:picLocks noChangeAspect="1"/>
          </p:cNvPicPr>
          <p:nvPr/>
        </p:nvPicPr>
        <p:blipFill>
          <a:blip r:embed="rId11" cstate="print"/>
          <a:stretch>
            <a:fillRect/>
          </a:stretch>
        </p:blipFill>
        <p:spPr>
          <a:xfrm>
            <a:off x="4420705" y="2833900"/>
            <a:ext cx="448545" cy="199354"/>
          </a:xfrm>
          <a:prstGeom prst="rect">
            <a:avLst/>
          </a:prstGeom>
          <a:solidFill>
            <a:schemeClr val="bg1"/>
          </a:solidFill>
        </p:spPr>
      </p:pic>
      <p:pic>
        <p:nvPicPr>
          <p:cNvPr id="45" name="Picture 44">
            <a:extLst>
              <a:ext uri="{FF2B5EF4-FFF2-40B4-BE49-F238E27FC236}">
                <a16:creationId xmlns="" xmlns:a16="http://schemas.microsoft.com/office/drawing/2014/main" id="{85D746F7-6D61-4E73-BA55-4D950DA24DD6}"/>
              </a:ext>
            </a:extLst>
          </p:cNvPr>
          <p:cNvPicPr>
            <a:picLocks noChangeAspect="1"/>
          </p:cNvPicPr>
          <p:nvPr/>
        </p:nvPicPr>
        <p:blipFill>
          <a:blip r:embed="rId12" cstate="print"/>
          <a:stretch>
            <a:fillRect/>
          </a:stretch>
        </p:blipFill>
        <p:spPr>
          <a:xfrm>
            <a:off x="4662444" y="3119944"/>
            <a:ext cx="209783" cy="164179"/>
          </a:xfrm>
          <a:prstGeom prst="rect">
            <a:avLst/>
          </a:prstGeom>
        </p:spPr>
      </p:pic>
      <p:sp>
        <p:nvSpPr>
          <p:cNvPr id="126" name="Rectangle 125">
            <a:extLst>
              <a:ext uri="{FF2B5EF4-FFF2-40B4-BE49-F238E27FC236}">
                <a16:creationId xmlns="" xmlns:a16="http://schemas.microsoft.com/office/drawing/2014/main" id="{17B688AE-7250-4689-AFA3-89CA8DB3A600}"/>
              </a:ext>
            </a:extLst>
          </p:cNvPr>
          <p:cNvSpPr/>
          <p:nvPr/>
        </p:nvSpPr>
        <p:spPr>
          <a:xfrm>
            <a:off x="4830294" y="2701908"/>
            <a:ext cx="934768" cy="456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510" dirty="0">
                <a:solidFill>
                  <a:schemeClr val="tx1"/>
                </a:solidFill>
                <a:latin typeface="Century Gothic" panose="020B0502020202020204" pitchFamily="34" charset="0"/>
              </a:rPr>
              <a:t>2x</a:t>
            </a:r>
          </a:p>
          <a:p>
            <a:r>
              <a:rPr lang="en-GB" sz="800" dirty="0">
                <a:solidFill>
                  <a:schemeClr val="tx1"/>
                </a:solidFill>
                <a:latin typeface="Century Gothic" panose="020B0502020202020204" pitchFamily="34" charset="0"/>
              </a:rPr>
              <a:t>Relais</a:t>
            </a:r>
          </a:p>
        </p:txBody>
      </p:sp>
      <p:sp>
        <p:nvSpPr>
          <p:cNvPr id="131" name="Rectangle 130">
            <a:extLst>
              <a:ext uri="{FF2B5EF4-FFF2-40B4-BE49-F238E27FC236}">
                <a16:creationId xmlns="" xmlns:a16="http://schemas.microsoft.com/office/drawing/2014/main" id="{265331FA-C7FB-4F50-B680-C5C7CC0D9BED}"/>
              </a:ext>
            </a:extLst>
          </p:cNvPr>
          <p:cNvSpPr/>
          <p:nvPr/>
        </p:nvSpPr>
        <p:spPr>
          <a:xfrm>
            <a:off x="1999647" y="2049505"/>
            <a:ext cx="1300399" cy="322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latin typeface="Century Gothic" panose="020B0502020202020204" pitchFamily="34" charset="0"/>
              </a:rPr>
              <a:t>Zender</a:t>
            </a:r>
          </a:p>
          <a:p>
            <a:pPr algn="ctr"/>
            <a:r>
              <a:rPr lang="en-GB" sz="800" dirty="0">
                <a:solidFill>
                  <a:schemeClr val="tx1"/>
                </a:solidFill>
                <a:latin typeface="Century Gothic" panose="020B0502020202020204" pitchFamily="34" charset="0"/>
              </a:rPr>
              <a:t/>
            </a:r>
            <a:br>
              <a:rPr lang="en-GB" sz="800" dirty="0">
                <a:solidFill>
                  <a:schemeClr val="tx1"/>
                </a:solidFill>
                <a:latin typeface="Century Gothic" panose="020B0502020202020204" pitchFamily="34" charset="0"/>
              </a:rPr>
            </a:br>
            <a:endParaRPr lang="en-GB" sz="800" dirty="0">
              <a:solidFill>
                <a:schemeClr val="tx1"/>
              </a:solidFill>
              <a:latin typeface="Century Gothic" panose="020B0502020202020204" pitchFamily="34" charset="0"/>
            </a:endParaRPr>
          </a:p>
        </p:txBody>
      </p:sp>
      <p:sp>
        <p:nvSpPr>
          <p:cNvPr id="139" name="Rectangle 138">
            <a:extLst>
              <a:ext uri="{FF2B5EF4-FFF2-40B4-BE49-F238E27FC236}">
                <a16:creationId xmlns="" xmlns:a16="http://schemas.microsoft.com/office/drawing/2014/main" id="{94CF824F-EA55-4B1A-80C2-43788D2B18FF}"/>
              </a:ext>
            </a:extLst>
          </p:cNvPr>
          <p:cNvSpPr/>
          <p:nvPr/>
        </p:nvSpPr>
        <p:spPr>
          <a:xfrm>
            <a:off x="19844" y="3032237"/>
            <a:ext cx="981966" cy="302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latin typeface="Century Gothic" panose="020B0502020202020204" pitchFamily="34" charset="0"/>
              </a:rPr>
              <a:t>Verlichte belknop</a:t>
            </a:r>
          </a:p>
          <a:p>
            <a:pPr algn="ctr"/>
            <a:r>
              <a:rPr lang="en-GB" sz="800" dirty="0">
                <a:solidFill>
                  <a:schemeClr val="tx1"/>
                </a:solidFill>
                <a:latin typeface="Century Gothic" panose="020B0502020202020204" pitchFamily="34" charset="0"/>
              </a:rPr>
              <a:t/>
            </a:r>
            <a:br>
              <a:rPr lang="en-GB" sz="800" dirty="0">
                <a:solidFill>
                  <a:schemeClr val="tx1"/>
                </a:solidFill>
                <a:latin typeface="Century Gothic" panose="020B0502020202020204" pitchFamily="34" charset="0"/>
              </a:rPr>
            </a:br>
            <a:endParaRPr lang="en-GB" sz="800" dirty="0">
              <a:solidFill>
                <a:schemeClr val="tx1"/>
              </a:solidFill>
              <a:latin typeface="Century Gothic" panose="020B0502020202020204" pitchFamily="34" charset="0"/>
            </a:endParaRPr>
          </a:p>
        </p:txBody>
      </p:sp>
      <p:sp>
        <p:nvSpPr>
          <p:cNvPr id="143" name="Rectangle 142">
            <a:extLst>
              <a:ext uri="{FF2B5EF4-FFF2-40B4-BE49-F238E27FC236}">
                <a16:creationId xmlns="" xmlns:a16="http://schemas.microsoft.com/office/drawing/2014/main" id="{B4A07EA7-A2BA-4D6A-AD70-9297BAC6B2FD}"/>
              </a:ext>
            </a:extLst>
          </p:cNvPr>
          <p:cNvSpPr/>
          <p:nvPr/>
        </p:nvSpPr>
        <p:spPr>
          <a:xfrm>
            <a:off x="990477" y="4726805"/>
            <a:ext cx="1300399" cy="214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latin typeface="Century Gothic" panose="020B0502020202020204" pitchFamily="34" charset="0"/>
              </a:rPr>
              <a:t>Verlichte optioneel toetsenbord</a:t>
            </a:r>
          </a:p>
          <a:p>
            <a:pPr algn="ctr"/>
            <a:r>
              <a:rPr lang="en-GB" sz="800" dirty="0">
                <a:solidFill>
                  <a:schemeClr val="tx1"/>
                </a:solidFill>
                <a:latin typeface="Century Gothic" panose="020B0502020202020204" pitchFamily="34" charset="0"/>
              </a:rPr>
              <a:t/>
            </a:r>
            <a:br>
              <a:rPr lang="en-GB" sz="800" dirty="0">
                <a:solidFill>
                  <a:schemeClr val="tx1"/>
                </a:solidFill>
                <a:latin typeface="Century Gothic" panose="020B0502020202020204" pitchFamily="34" charset="0"/>
              </a:rPr>
            </a:br>
            <a:endParaRPr lang="en-GB" sz="800" dirty="0">
              <a:solidFill>
                <a:schemeClr val="tx1"/>
              </a:solidFill>
              <a:latin typeface="Century Gothic" panose="020B0502020202020204" pitchFamily="34" charset="0"/>
            </a:endParaRPr>
          </a:p>
        </p:txBody>
      </p:sp>
      <p:graphicFrame>
        <p:nvGraphicFramePr>
          <p:cNvPr id="70" name="Table 69">
            <a:extLst>
              <a:ext uri="{FF2B5EF4-FFF2-40B4-BE49-F238E27FC236}">
                <a16:creationId xmlns="" xmlns:a16="http://schemas.microsoft.com/office/drawing/2014/main" id="{4DF60096-05BE-47A4-A8CE-71F35BFB0E67}"/>
              </a:ext>
            </a:extLst>
          </p:cNvPr>
          <p:cNvGraphicFramePr>
            <a:graphicFrameLocks noGrp="1"/>
          </p:cNvGraphicFramePr>
          <p:nvPr>
            <p:extLst>
              <p:ext uri="{D42A27DB-BD31-4B8C-83A1-F6EECF244321}">
                <p14:modId xmlns:p14="http://schemas.microsoft.com/office/powerpoint/2010/main" val="1558418653"/>
              </p:ext>
            </p:extLst>
          </p:nvPr>
        </p:nvGraphicFramePr>
        <p:xfrm>
          <a:off x="112494" y="5123497"/>
          <a:ext cx="5102662" cy="1729308"/>
        </p:xfrm>
        <a:graphic>
          <a:graphicData uri="http://schemas.openxmlformats.org/drawingml/2006/table">
            <a:tbl>
              <a:tblPr firstRow="1" bandRow="1">
                <a:tableStyleId>{2D5ABB26-0587-4C30-8999-92F81FD0307C}</a:tableStyleId>
              </a:tblPr>
              <a:tblGrid>
                <a:gridCol w="1095917">
                  <a:extLst>
                    <a:ext uri="{9D8B030D-6E8A-4147-A177-3AD203B41FA5}">
                      <a16:colId xmlns="" xmlns:a16="http://schemas.microsoft.com/office/drawing/2014/main" val="1344154923"/>
                    </a:ext>
                  </a:extLst>
                </a:gridCol>
                <a:gridCol w="1455413">
                  <a:extLst>
                    <a:ext uri="{9D8B030D-6E8A-4147-A177-3AD203B41FA5}">
                      <a16:colId xmlns="" xmlns:a16="http://schemas.microsoft.com/office/drawing/2014/main" val="3131166828"/>
                    </a:ext>
                  </a:extLst>
                </a:gridCol>
                <a:gridCol w="1180795">
                  <a:extLst>
                    <a:ext uri="{9D8B030D-6E8A-4147-A177-3AD203B41FA5}">
                      <a16:colId xmlns="" xmlns:a16="http://schemas.microsoft.com/office/drawing/2014/main" val="1748631160"/>
                    </a:ext>
                  </a:extLst>
                </a:gridCol>
                <a:gridCol w="1370537">
                  <a:extLst>
                    <a:ext uri="{9D8B030D-6E8A-4147-A177-3AD203B41FA5}">
                      <a16:colId xmlns="" xmlns:a16="http://schemas.microsoft.com/office/drawing/2014/main" val="3234051560"/>
                    </a:ext>
                  </a:extLst>
                </a:gridCol>
              </a:tblGrid>
              <a:tr h="152714">
                <a:tc gridSpan="2">
                  <a:txBody>
                    <a:bodyPr/>
                    <a:lstStyle/>
                    <a:p>
                      <a:pPr algn="ctr"/>
                      <a:r>
                        <a:rPr lang="en-GB" sz="700" dirty="0" err="1">
                          <a:latin typeface="Century Gothic" panose="020B0502020202020204" pitchFamily="34" charset="0"/>
                        </a:rPr>
                        <a:t>Buitendeel</a:t>
                      </a:r>
                      <a:endParaRPr lang="en-GB" sz="70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sz="800" b="0" dirty="0">
                        <a:latin typeface="Century Gothic" panose="020B0502020202020204" pitchFamily="34" charset="0"/>
                      </a:endParaRPr>
                    </a:p>
                  </a:txBody>
                  <a:tcPr/>
                </a:tc>
                <a:tc gridSpan="2">
                  <a:txBody>
                    <a:bodyPr/>
                    <a:lstStyle/>
                    <a:p>
                      <a:pPr algn="ctr"/>
                      <a:r>
                        <a:rPr lang="en-GB" sz="700" dirty="0" err="1">
                          <a:latin typeface="Century Gothic" panose="020B0502020202020204" pitchFamily="34" charset="0"/>
                        </a:rPr>
                        <a:t>Binnenapparaat</a:t>
                      </a:r>
                      <a:endParaRPr lang="en-GB" sz="700" dirty="0">
                        <a:latin typeface="Century Gothic" panose="020B0502020202020204" pitchFamily="34" charset="0"/>
                      </a:endParaRPr>
                    </a:p>
                  </a:txBody>
                  <a:tcPr marL="69026" marR="69026" marT="34513" marB="34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sz="800" b="0" dirty="0">
                        <a:latin typeface="Century Gothic" panose="020B0502020202020204" pitchFamily="34" charset="0"/>
                      </a:endParaRPr>
                    </a:p>
                  </a:txBody>
                  <a:tcPr/>
                </a:tc>
                <a:extLst>
                  <a:ext uri="{0D108BD9-81ED-4DB2-BD59-A6C34878D82A}">
                    <a16:rowId xmlns="" xmlns:a16="http://schemas.microsoft.com/office/drawing/2014/main" val="3625408695"/>
                  </a:ext>
                </a:extLst>
              </a:tr>
              <a:tr h="338155">
                <a:tc>
                  <a:txBody>
                    <a:bodyPr/>
                    <a:lstStyle/>
                    <a:p>
                      <a:r>
                        <a:rPr lang="en-GB" sz="700" dirty="0">
                          <a:latin typeface="Century Gothic" panose="020B0502020202020204" pitchFamily="34" charset="0"/>
                        </a:rPr>
                        <a:t>Relais</a:t>
                      </a:r>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dirty="0">
                          <a:latin typeface="Century Gothic" panose="020B0502020202020204" pitchFamily="34" charset="0"/>
                        </a:rPr>
                        <a:t>2</a:t>
                      </a:r>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dirty="0">
                          <a:latin typeface="Century Gothic" panose="020B0502020202020204" pitchFamily="34" charset="0"/>
                        </a:rPr>
                        <a:t>Voeding</a:t>
                      </a:r>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sz="700" dirty="0">
                          <a:latin typeface="Century Gothic" panose="020B0502020202020204" pitchFamily="34" charset="0"/>
                        </a:rPr>
                        <a:t>Opladen 5v dc =.</a:t>
                      </a:r>
                    </a:p>
                    <a:p>
                      <a:r>
                        <a:rPr lang="nl-NL" sz="700" dirty="0">
                          <a:latin typeface="Century Gothic" panose="020B0502020202020204" pitchFamily="34" charset="0"/>
                        </a:rPr>
                        <a:t>Muur eenheid = basis 12v dc</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93756219"/>
                  </a:ext>
                </a:extLst>
              </a:tr>
              <a:tr h="0">
                <a:tc>
                  <a:txBody>
                    <a:bodyPr/>
                    <a:lstStyle/>
                    <a:p>
                      <a:r>
                        <a:rPr lang="en-GB" sz="700" dirty="0">
                          <a:latin typeface="Century Gothic" panose="020B0502020202020204" pitchFamily="34" charset="0"/>
                        </a:rPr>
                        <a:t>Bouw</a:t>
                      </a:r>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dirty="0">
                          <a:latin typeface="Century Gothic" panose="020B0502020202020204" pitchFamily="34" charset="0"/>
                        </a:rPr>
                        <a:t>Marine RVS &amp; poeder </a:t>
                      </a:r>
                      <a:r>
                        <a:rPr lang="en-GB" sz="700" dirty="0" err="1">
                          <a:latin typeface="Century Gothic" panose="020B0502020202020204" pitchFamily="34" charset="0"/>
                        </a:rPr>
                        <a:t>gecoat</a:t>
                      </a:r>
                      <a:r>
                        <a:rPr lang="en-GB" sz="700" dirty="0">
                          <a:latin typeface="Century Gothic" panose="020B0502020202020204" pitchFamily="34" charset="0"/>
                        </a:rPr>
                        <a:t> Aluminium</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dirty="0">
                          <a:latin typeface="Century Gothic" panose="020B0502020202020204" pitchFamily="34" charset="0"/>
                        </a:rPr>
                        <a:t>Volume aanpassen</a:t>
                      </a:r>
                    </a:p>
                    <a:p>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dirty="0">
                          <a:latin typeface="Century Gothic" panose="020B0502020202020204" pitchFamily="34" charset="0"/>
                        </a:rPr>
                        <a:t>Ja</a:t>
                      </a:r>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545533544"/>
                  </a:ext>
                </a:extLst>
              </a:tr>
              <a:tr h="233764">
                <a:tc>
                  <a:txBody>
                    <a:bodyPr/>
                    <a:lstStyle/>
                    <a:p>
                      <a:r>
                        <a:rPr lang="en-GB" sz="700" dirty="0">
                          <a:latin typeface="Century Gothic" panose="020B0502020202020204" pitchFamily="34" charset="0"/>
                        </a:rPr>
                        <a:t>Toetsenblok Relais</a:t>
                      </a:r>
                    </a:p>
                    <a:p>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dirty="0">
                          <a:latin typeface="Century Gothic" panose="020B0502020202020204" pitchFamily="34" charset="0"/>
                        </a:rPr>
                        <a:t>3</a:t>
                      </a:r>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dirty="0">
                          <a:latin typeface="Century Gothic" panose="020B0502020202020204" pitchFamily="34" charset="0"/>
                        </a:rPr>
                        <a:t>Voicemail capaciteit</a:t>
                      </a:r>
                    </a:p>
                    <a:p>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dirty="0">
                          <a:latin typeface="Century Gothic" panose="020B0502020202020204" pitchFamily="34" charset="0"/>
                        </a:rPr>
                        <a:t>16</a:t>
                      </a:r>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1327420"/>
                  </a:ext>
                </a:extLst>
              </a:tr>
              <a:tr h="31252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00" dirty="0">
                          <a:latin typeface="Century Gothic" panose="020B0502020202020204" pitchFamily="34" charset="0"/>
                        </a:rPr>
                        <a:t>Voeding</a:t>
                      </a:r>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00" dirty="0">
                          <a:latin typeface="Century Gothic" panose="020B0502020202020204" pitchFamily="34" charset="0"/>
                        </a:rPr>
                        <a:t>24V DC (</a:t>
                      </a:r>
                      <a:r>
                        <a:rPr lang="en-GB" sz="700" dirty="0" err="1">
                          <a:latin typeface="Century Gothic" panose="020B0502020202020204" pitchFamily="34" charset="0"/>
                        </a:rPr>
                        <a:t>inbegrepen</a:t>
                      </a:r>
                      <a:r>
                        <a:rPr lang="en-GB" sz="700" dirty="0">
                          <a:latin typeface="Century Gothic" panose="020B0502020202020204" pitchFamily="34" charset="0"/>
                        </a:rPr>
                        <a:t>)</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dirty="0">
                          <a:latin typeface="Century Gothic" panose="020B0502020202020204" pitchFamily="34" charset="0"/>
                        </a:rPr>
                        <a:t>Bellen tussen de handsets</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697401" rtl="0" eaLnBrk="1" fontAlgn="auto" latinLnBrk="0" hangingPunct="1">
                        <a:lnSpc>
                          <a:spcPct val="100000"/>
                        </a:lnSpc>
                        <a:spcBef>
                          <a:spcPts val="0"/>
                        </a:spcBef>
                        <a:spcAft>
                          <a:spcPts val="0"/>
                        </a:spcAft>
                        <a:buClrTx/>
                        <a:buSzTx/>
                        <a:buFontTx/>
                        <a:buNone/>
                        <a:tabLst/>
                        <a:defRPr/>
                      </a:pPr>
                      <a:r>
                        <a:rPr lang="en-GB" sz="700" dirty="0">
                          <a:latin typeface="Century Gothic" panose="020B0502020202020204" pitchFamily="34" charset="0"/>
                        </a:rPr>
                        <a:t>Ja</a:t>
                      </a:r>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635644317"/>
                  </a:ext>
                </a:extLst>
              </a:tr>
              <a:tr h="33815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00" dirty="0">
                          <a:latin typeface="Century Gothic" panose="020B0502020202020204" pitchFamily="34" charset="0"/>
                        </a:rPr>
                        <a:t>Stroomopname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00" dirty="0">
                          <a:latin typeface="Century Gothic" panose="020B0502020202020204" pitchFamily="34" charset="0"/>
                        </a:rPr>
                        <a:t>65mA stand-by, 400mA </a:t>
                      </a:r>
                      <a:r>
                        <a:rPr lang="en-GB" sz="700" dirty="0" err="1">
                          <a:latin typeface="Century Gothic" panose="020B0502020202020204" pitchFamily="34" charset="0"/>
                        </a:rPr>
                        <a:t>roeping</a:t>
                      </a:r>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b="0"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03879636"/>
                  </a:ext>
                </a:extLst>
              </a:tr>
            </a:tbl>
          </a:graphicData>
        </a:graphic>
      </p:graphicFrame>
      <p:grpSp>
        <p:nvGrpSpPr>
          <p:cNvPr id="30" name="Group 29">
            <a:extLst>
              <a:ext uri="{FF2B5EF4-FFF2-40B4-BE49-F238E27FC236}">
                <a16:creationId xmlns="" xmlns:a16="http://schemas.microsoft.com/office/drawing/2014/main" id="{73359F36-B28F-475E-948A-176092F8EEBE}"/>
              </a:ext>
            </a:extLst>
          </p:cNvPr>
          <p:cNvGrpSpPr/>
          <p:nvPr/>
        </p:nvGrpSpPr>
        <p:grpSpPr>
          <a:xfrm>
            <a:off x="433337" y="254810"/>
            <a:ext cx="4864341" cy="299372"/>
            <a:chOff x="433337" y="254810"/>
            <a:chExt cx="4864341" cy="299372"/>
          </a:xfrm>
        </p:grpSpPr>
        <p:pic>
          <p:nvPicPr>
            <p:cNvPr id="31" name="Picture 30">
              <a:extLst>
                <a:ext uri="{FF2B5EF4-FFF2-40B4-BE49-F238E27FC236}">
                  <a16:creationId xmlns="" xmlns:a16="http://schemas.microsoft.com/office/drawing/2014/main" id="{AADA57EE-5155-45AD-BBBC-FFD3CCC9C09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32" name="Straight Connector 31">
              <a:extLst>
                <a:ext uri="{FF2B5EF4-FFF2-40B4-BE49-F238E27FC236}">
                  <a16:creationId xmlns="" xmlns:a16="http://schemas.microsoft.com/office/drawing/2014/main" id="{6FF5FAC7-CBC1-4161-A8CD-3932D4BC3F3C}"/>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33" name="TextBox 32">
              <a:extLst>
                <a:ext uri="{FF2B5EF4-FFF2-40B4-BE49-F238E27FC236}">
                  <a16:creationId xmlns="" xmlns:a16="http://schemas.microsoft.com/office/drawing/2014/main" id="{C0BF5BF8-403E-40D6-B277-427F5D331419}"/>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603 D.E.C.T</a:t>
              </a:r>
            </a:p>
          </p:txBody>
        </p:sp>
      </p:grpSp>
      <p:grpSp>
        <p:nvGrpSpPr>
          <p:cNvPr id="34" name="Group 33">
            <a:extLst>
              <a:ext uri="{FF2B5EF4-FFF2-40B4-BE49-F238E27FC236}">
                <a16:creationId xmlns="" xmlns:a16="http://schemas.microsoft.com/office/drawing/2014/main" id="{8B795FFD-2B60-4FE7-BB2F-65683B0B501C}"/>
              </a:ext>
            </a:extLst>
          </p:cNvPr>
          <p:cNvGrpSpPr/>
          <p:nvPr/>
        </p:nvGrpSpPr>
        <p:grpSpPr>
          <a:xfrm>
            <a:off x="433337" y="7209698"/>
            <a:ext cx="5045091" cy="233315"/>
            <a:chOff x="433337" y="7235825"/>
            <a:chExt cx="5045091" cy="233315"/>
          </a:xfrm>
        </p:grpSpPr>
        <p:cxnSp>
          <p:nvCxnSpPr>
            <p:cNvPr id="35" name="Straight Connector 34">
              <a:extLst>
                <a:ext uri="{FF2B5EF4-FFF2-40B4-BE49-F238E27FC236}">
                  <a16:creationId xmlns="" xmlns:a16="http://schemas.microsoft.com/office/drawing/2014/main" id="{67924283-120C-432E-87FD-BC86643129DE}"/>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36" name="TextBox 35">
              <a:extLst>
                <a:ext uri="{FF2B5EF4-FFF2-40B4-BE49-F238E27FC236}">
                  <a16:creationId xmlns="" xmlns:a16="http://schemas.microsoft.com/office/drawing/2014/main" id="{D1B25038-891A-4910-A9C7-2AB12BF6B0B0}"/>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2</a:t>
              </a:r>
            </a:p>
          </p:txBody>
        </p:sp>
      </p:grpSp>
      <p:cxnSp>
        <p:nvCxnSpPr>
          <p:cNvPr id="48" name="Straight Connector 47">
            <a:extLst>
              <a:ext uri="{FF2B5EF4-FFF2-40B4-BE49-F238E27FC236}">
                <a16:creationId xmlns="" xmlns:a16="http://schemas.microsoft.com/office/drawing/2014/main" id="{74DA6A77-6E33-4943-9E60-1104E0218678}"/>
              </a:ext>
            </a:extLst>
          </p:cNvPr>
          <p:cNvCxnSpPr>
            <a:cxnSpLocks/>
          </p:cNvCxnSpPr>
          <p:nvPr/>
        </p:nvCxnSpPr>
        <p:spPr>
          <a:xfrm flipH="1">
            <a:off x="754846" y="2994584"/>
            <a:ext cx="316800" cy="75306"/>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 xmlns:a16="http://schemas.microsoft.com/office/drawing/2014/main" id="{D4EE8C11-C084-4AEA-923A-0C4B01E4438D}"/>
              </a:ext>
            </a:extLst>
          </p:cNvPr>
          <p:cNvCxnSpPr>
            <a:cxnSpLocks/>
          </p:cNvCxnSpPr>
          <p:nvPr/>
        </p:nvCxnSpPr>
        <p:spPr>
          <a:xfrm>
            <a:off x="1735473" y="4063536"/>
            <a:ext cx="1" cy="536273"/>
          </a:xfrm>
          <a:prstGeom prst="line">
            <a:avLst/>
          </a:prstGeom>
          <a:ln w="158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 xmlns:a16="http://schemas.microsoft.com/office/drawing/2014/main" id="{9478D7BA-07A0-456D-BC44-EACE86449DF7}"/>
              </a:ext>
            </a:extLst>
          </p:cNvPr>
          <p:cNvCxnSpPr>
            <a:cxnSpLocks/>
          </p:cNvCxnSpPr>
          <p:nvPr/>
        </p:nvCxnSpPr>
        <p:spPr>
          <a:xfrm>
            <a:off x="2681924" y="2181558"/>
            <a:ext cx="0" cy="254913"/>
          </a:xfrm>
          <a:prstGeom prst="line">
            <a:avLst/>
          </a:prstGeom>
          <a:ln w="158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 xmlns:a16="http://schemas.microsoft.com/office/drawing/2014/main" id="{74B1F513-C2B7-4C54-BBCB-F4D5BEAFE31B}"/>
              </a:ext>
            </a:extLst>
          </p:cNvPr>
          <p:cNvCxnSpPr>
            <a:cxnSpLocks/>
          </p:cNvCxnSpPr>
          <p:nvPr/>
        </p:nvCxnSpPr>
        <p:spPr>
          <a:xfrm flipH="1">
            <a:off x="3588986" y="2380890"/>
            <a:ext cx="283234" cy="261911"/>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56" name="Straight Connector 55">
            <a:extLst>
              <a:ext uri="{FF2B5EF4-FFF2-40B4-BE49-F238E27FC236}">
                <a16:creationId xmlns="" xmlns:a16="http://schemas.microsoft.com/office/drawing/2014/main" id="{4C8AD214-418B-499C-8DD9-C5E16175DC6B}"/>
              </a:ext>
            </a:extLst>
          </p:cNvPr>
          <p:cNvCxnSpPr>
            <a:cxnSpLocks/>
          </p:cNvCxnSpPr>
          <p:nvPr/>
        </p:nvCxnSpPr>
        <p:spPr>
          <a:xfrm flipH="1">
            <a:off x="4112163" y="3211214"/>
            <a:ext cx="544002" cy="199797"/>
          </a:xfrm>
          <a:prstGeom prst="line">
            <a:avLst/>
          </a:prstGeom>
          <a:ln w="158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58" name="Straight Connector 57">
            <a:extLst>
              <a:ext uri="{FF2B5EF4-FFF2-40B4-BE49-F238E27FC236}">
                <a16:creationId xmlns="" xmlns:a16="http://schemas.microsoft.com/office/drawing/2014/main" id="{8870B435-3B92-46A3-9ADD-5825A681D063}"/>
              </a:ext>
            </a:extLst>
          </p:cNvPr>
          <p:cNvCxnSpPr>
            <a:cxnSpLocks/>
          </p:cNvCxnSpPr>
          <p:nvPr/>
        </p:nvCxnSpPr>
        <p:spPr>
          <a:xfrm flipH="1">
            <a:off x="4122531" y="3557271"/>
            <a:ext cx="270558" cy="91270"/>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 xmlns:a16="http://schemas.microsoft.com/office/drawing/2014/main" id="{7956A68C-0CAF-4DB1-8CAB-FEF298ED78A5}"/>
              </a:ext>
            </a:extLst>
          </p:cNvPr>
          <p:cNvCxnSpPr>
            <a:cxnSpLocks/>
          </p:cNvCxnSpPr>
          <p:nvPr/>
        </p:nvCxnSpPr>
        <p:spPr>
          <a:xfrm flipH="1">
            <a:off x="4196548" y="4348381"/>
            <a:ext cx="153323" cy="0"/>
          </a:xfrm>
          <a:prstGeom prst="line">
            <a:avLst/>
          </a:prstGeom>
          <a:ln w="15875">
            <a:solidFill>
              <a:srgbClr val="C00000"/>
            </a:solidFill>
          </a:ln>
        </p:spPr>
        <p:style>
          <a:lnRef idx="1">
            <a:schemeClr val="accent2"/>
          </a:lnRef>
          <a:fillRef idx="0">
            <a:schemeClr val="accent2"/>
          </a:fillRef>
          <a:effectRef idx="0">
            <a:schemeClr val="accent2"/>
          </a:effectRef>
          <a:fontRef idx="minor">
            <a:schemeClr val="tx1"/>
          </a:fontRef>
        </p:style>
      </p:cxnSp>
      <p:sp>
        <p:nvSpPr>
          <p:cNvPr id="39" name="Text Box 4">
            <a:extLst>
              <a:ext uri="{FF2B5EF4-FFF2-40B4-BE49-F238E27FC236}">
                <a16:creationId xmlns="" xmlns:a16="http://schemas.microsoft.com/office/drawing/2014/main" id="{9C7DABD2-F569-4C62-9246-4F21B7F5A50B}"/>
              </a:ext>
            </a:extLst>
          </p:cNvPr>
          <p:cNvSpPr txBox="1">
            <a:spLocks noChangeArrowheads="1"/>
          </p:cNvSpPr>
          <p:nvPr/>
        </p:nvSpPr>
        <p:spPr bwMode="auto">
          <a:xfrm>
            <a:off x="1259940" y="1373122"/>
            <a:ext cx="2815003" cy="229199"/>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wrap="square" lIns="69027" tIns="34513" rIns="69027" bIns="34513" numCol="1" anchor="t" anchorCtr="0" compatLnSpc="1">
            <a:prstTxWarp prst="textNoShape">
              <a:avLst/>
            </a:prstTxWarp>
            <a:spAutoFit/>
          </a:bodyPr>
          <a:lstStyle/>
          <a:p>
            <a:pPr algn="ctr" defTabSz="690290" fontAlgn="base">
              <a:spcBef>
                <a:spcPct val="0"/>
              </a:spcBef>
              <a:spcAft>
                <a:spcPts val="755"/>
              </a:spcAft>
            </a:pPr>
            <a:r>
              <a:rPr lang="en-GB" sz="1000" dirty="0">
                <a:solidFill>
                  <a:schemeClr val="tx1">
                    <a:lumMod val="85000"/>
                    <a:lumOff val="15000"/>
                  </a:schemeClr>
                </a:solidFill>
                <a:latin typeface="Roboto Lt" pitchFamily="2" charset="0"/>
                <a:ea typeface="Roboto Lt" pitchFamily="2" charset="0"/>
                <a:cs typeface="Calibri" panose="020F0502020204030204" pitchFamily="34" charset="0"/>
              </a:rPr>
              <a:t>Digital Enhanced Cordless Telecommunications</a:t>
            </a:r>
            <a:endParaRPr lang="en-GB" sz="1000" dirty="0">
              <a:solidFill>
                <a:srgbClr val="C00000"/>
              </a:solidFill>
              <a:latin typeface="Roboto Lt" pitchFamily="2" charset="0"/>
              <a:ea typeface="Roboto Lt" pitchFamily="2" charset="0"/>
              <a:cs typeface="Calibri" panose="020F0502020204030204" pitchFamily="34" charset="0"/>
            </a:endParaRPr>
          </a:p>
        </p:txBody>
      </p:sp>
      <p:pic>
        <p:nvPicPr>
          <p:cNvPr id="42" name="Picture 10" descr="Image result for wireless">
            <a:extLst>
              <a:ext uri="{FF2B5EF4-FFF2-40B4-BE49-F238E27FC236}">
                <a16:creationId xmlns="" xmlns:a16="http://schemas.microsoft.com/office/drawing/2014/main" id="{9F5A9E94-15F0-4BE8-9660-808B9ED6DF15}"/>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7311557">
            <a:off x="3524225" y="1102374"/>
            <a:ext cx="241191" cy="177517"/>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 xmlns:a16="http://schemas.microsoft.com/office/drawing/2014/main" id="{B751721D-7D41-4045-8316-B1BA9C807A69}"/>
              </a:ext>
            </a:extLst>
          </p:cNvPr>
          <p:cNvSpPr txBox="1"/>
          <p:nvPr/>
        </p:nvSpPr>
        <p:spPr>
          <a:xfrm>
            <a:off x="1640677" y="962922"/>
            <a:ext cx="2046296" cy="461665"/>
          </a:xfrm>
          <a:prstGeom prst="rect">
            <a:avLst/>
          </a:prstGeom>
          <a:noFill/>
        </p:spPr>
        <p:txBody>
          <a:bodyPr wrap="square" rtlCol="0">
            <a:spAutoFit/>
          </a:bodyPr>
          <a:lstStyle/>
          <a:p>
            <a:pPr algn="ctr"/>
            <a:r>
              <a:rPr lang="en-GB" sz="2400" dirty="0">
                <a:solidFill>
                  <a:srgbClr val="283933"/>
                </a:solidFill>
                <a:latin typeface="Roboto" pitchFamily="2" charset="0"/>
                <a:ea typeface="Roboto" pitchFamily="2" charset="0"/>
              </a:rPr>
              <a:t>D.E.C.T 603</a:t>
            </a:r>
          </a:p>
        </p:txBody>
      </p:sp>
    </p:spTree>
    <p:extLst>
      <p:ext uri="{BB962C8B-B14F-4D97-AF65-F5344CB8AC3E}">
        <p14:creationId xmlns:p14="http://schemas.microsoft.com/office/powerpoint/2010/main" val="39996503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D13ADF3-0556-4B15-9FDA-9EBCE40125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512" t="38638" r="35989" b="37837"/>
          <a:stretch/>
        </p:blipFill>
        <p:spPr>
          <a:xfrm>
            <a:off x="1311563" y="2779110"/>
            <a:ext cx="1624865" cy="1671104"/>
          </a:xfrm>
          <a:prstGeom prst="rect">
            <a:avLst/>
          </a:prstGeom>
        </p:spPr>
      </p:pic>
      <p:grpSp>
        <p:nvGrpSpPr>
          <p:cNvPr id="14" name="Group 13">
            <a:extLst>
              <a:ext uri="{FF2B5EF4-FFF2-40B4-BE49-F238E27FC236}">
                <a16:creationId xmlns="" xmlns:a16="http://schemas.microsoft.com/office/drawing/2014/main" id="{24E92673-2926-4DD2-BA09-AD2A9628426A}"/>
              </a:ext>
            </a:extLst>
          </p:cNvPr>
          <p:cNvGrpSpPr/>
          <p:nvPr/>
        </p:nvGrpSpPr>
        <p:grpSpPr>
          <a:xfrm>
            <a:off x="433337" y="254810"/>
            <a:ext cx="4690150" cy="285076"/>
            <a:chOff x="433337" y="254810"/>
            <a:chExt cx="4690150" cy="285076"/>
          </a:xfrm>
        </p:grpSpPr>
        <p:pic>
          <p:nvPicPr>
            <p:cNvPr id="15" name="Picture 14">
              <a:extLst>
                <a:ext uri="{FF2B5EF4-FFF2-40B4-BE49-F238E27FC236}">
                  <a16:creationId xmlns="" xmlns:a16="http://schemas.microsoft.com/office/drawing/2014/main" id="{40F5B662-4B4D-485D-B00E-4B600FDCB1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6" name="Straight Connector 15">
              <a:extLst>
                <a:ext uri="{FF2B5EF4-FFF2-40B4-BE49-F238E27FC236}">
                  <a16:creationId xmlns="" xmlns:a16="http://schemas.microsoft.com/office/drawing/2014/main" id="{34FA7D62-59BB-4DC9-BD80-B860E2671397}"/>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 xmlns:a16="http://schemas.microsoft.com/office/drawing/2014/main" id="{E5D344A2-C0F9-43AA-9AAF-1D4808FB1129}"/>
                </a:ext>
              </a:extLst>
            </p:cNvPr>
            <p:cNvSpPr txBox="1"/>
            <p:nvPr/>
          </p:nvSpPr>
          <p:spPr>
            <a:xfrm>
              <a:off x="3757222" y="324442"/>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4G PREDATOR 2</a:t>
              </a:r>
            </a:p>
          </p:txBody>
        </p:sp>
      </p:grpSp>
      <p:pic>
        <p:nvPicPr>
          <p:cNvPr id="28" name="Picture 27">
            <a:extLst>
              <a:ext uri="{FF2B5EF4-FFF2-40B4-BE49-F238E27FC236}">
                <a16:creationId xmlns="" xmlns:a16="http://schemas.microsoft.com/office/drawing/2014/main" id="{34F19E45-C447-40AD-B2C7-6CEBEA0420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473" y="2146632"/>
            <a:ext cx="1189990" cy="2132587"/>
          </a:xfrm>
          <a:prstGeom prst="rect">
            <a:avLst/>
          </a:prstGeom>
        </p:spPr>
      </p:pic>
      <p:sp>
        <p:nvSpPr>
          <p:cNvPr id="46" name="TextBox 45">
            <a:extLst>
              <a:ext uri="{FF2B5EF4-FFF2-40B4-BE49-F238E27FC236}">
                <a16:creationId xmlns="" xmlns:a16="http://schemas.microsoft.com/office/drawing/2014/main" id="{946FC1F6-B922-48BC-9CC3-D148148329F1}"/>
              </a:ext>
            </a:extLst>
          </p:cNvPr>
          <p:cNvSpPr txBox="1"/>
          <p:nvPr/>
        </p:nvSpPr>
        <p:spPr>
          <a:xfrm>
            <a:off x="599811" y="5129686"/>
            <a:ext cx="4128027" cy="2169825"/>
          </a:xfrm>
          <a:prstGeom prst="rect">
            <a:avLst/>
          </a:prstGeom>
          <a:noFill/>
        </p:spPr>
        <p:txBody>
          <a:bodyPr wrap="square" rtlCol="0">
            <a:spAutoFit/>
          </a:bodyPr>
          <a:lstStyle/>
          <a:p>
            <a:pPr marL="171450" indent="-171450">
              <a:buClr>
                <a:srgbClr val="C00000"/>
              </a:buClr>
              <a:buFont typeface="Century Gothic" panose="020B0502020202020204" pitchFamily="34" charset="0"/>
              <a:buChar char="―"/>
            </a:pPr>
            <a:r>
              <a:rPr lang="nl-NL" sz="900" dirty="0">
                <a:latin typeface="Century Gothic" panose="020B0502020202020204" pitchFamily="34" charset="0"/>
              </a:rPr>
              <a:t>4G-versie van de snelst groeiende AES product, de Predator Video Intercom.</a:t>
            </a:r>
          </a:p>
          <a:p>
            <a:pPr marL="171450" indent="-171450">
              <a:buClr>
                <a:srgbClr val="C00000"/>
              </a:buClr>
              <a:buFont typeface="Century Gothic" panose="020B0502020202020204" pitchFamily="34" charset="0"/>
              <a:buChar char="―"/>
            </a:pPr>
            <a:r>
              <a:rPr lang="nl-NL" sz="900" dirty="0">
                <a:latin typeface="Century Gothic" panose="020B0502020202020204" pitchFamily="34" charset="0"/>
              </a:rPr>
              <a:t>Met 4G netwerk verbindt met 4 G SIM compatibel (niet inbegrepen).</a:t>
            </a:r>
          </a:p>
          <a:p>
            <a:pPr marL="171450" indent="-171450">
              <a:buClr>
                <a:srgbClr val="C00000"/>
              </a:buClr>
              <a:buFont typeface="Century Gothic" panose="020B0502020202020204" pitchFamily="34" charset="0"/>
              <a:buChar char="―"/>
            </a:pPr>
            <a:r>
              <a:rPr lang="nl-NL" sz="900" dirty="0">
                <a:latin typeface="Century Gothic" panose="020B0502020202020204" pitchFamily="34" charset="0"/>
              </a:rPr>
              <a:t>Geen behoefte aan wifi-connectiviteit. Volledig onafhankelijk zijn van het thuisnetwerk.</a:t>
            </a:r>
          </a:p>
          <a:p>
            <a:pPr marL="171450" indent="-171450">
              <a:buClr>
                <a:srgbClr val="C00000"/>
              </a:buClr>
              <a:buFont typeface="Century Gothic" panose="020B0502020202020204" pitchFamily="34" charset="0"/>
              <a:buChar char="―"/>
            </a:pPr>
            <a:r>
              <a:rPr lang="nl-NL" sz="900" dirty="0">
                <a:latin typeface="Century Gothic" panose="020B0502020202020204" pitchFamily="34" charset="0"/>
              </a:rPr>
              <a:t>Vlot tampon en toneelstuk installatie met dezelfde APP als wifi-versie.</a:t>
            </a:r>
          </a:p>
          <a:p>
            <a:pPr marL="171450" indent="-171450">
              <a:buClr>
                <a:srgbClr val="C00000"/>
              </a:buClr>
              <a:buFont typeface="Century Gothic" panose="020B0502020202020204" pitchFamily="34" charset="0"/>
              <a:buChar char="―"/>
            </a:pPr>
            <a:r>
              <a:rPr lang="nl-NL" sz="900" dirty="0">
                <a:latin typeface="Century Gothic" panose="020B0502020202020204" pitchFamily="34" charset="0"/>
              </a:rPr>
              <a:t>Gewoon beide apparaten samen via Ethernet-kabel (meegeleverd) aansluiten, stroom aansluiten en meld u aan met de verstrekte referenties.</a:t>
            </a:r>
          </a:p>
          <a:p>
            <a:pPr marL="171450" indent="-171450">
              <a:buClr>
                <a:srgbClr val="C00000"/>
              </a:buClr>
              <a:buFont typeface="Century Gothic" panose="020B0502020202020204" pitchFamily="34" charset="0"/>
              <a:buChar char="―"/>
            </a:pPr>
            <a:r>
              <a:rPr lang="nl-NL" sz="900" dirty="0">
                <a:latin typeface="Century Gothic" panose="020B0502020202020204" pitchFamily="34" charset="0"/>
              </a:rPr>
              <a:t>Compleet met 24v dc PSU (intercom), en POE adapter (modem).</a:t>
            </a:r>
          </a:p>
          <a:p>
            <a:pPr marL="171450" indent="-171450">
              <a:buClr>
                <a:srgbClr val="C00000"/>
              </a:buClr>
              <a:buFont typeface="Century Gothic" panose="020B0502020202020204" pitchFamily="34" charset="0"/>
              <a:buChar char="―"/>
            </a:pPr>
            <a:r>
              <a:rPr lang="nl-NL" sz="900" dirty="0">
                <a:latin typeface="Century Gothic" panose="020B0502020202020204" pitchFamily="34" charset="0"/>
              </a:rPr>
              <a:t>100 gesprekken per ½ Gb aan gegevens (gebaseerd op 30 tweede oproepen).</a:t>
            </a:r>
            <a:br>
              <a:rPr lang="nl-NL" sz="900" dirty="0">
                <a:latin typeface="Century Gothic" panose="020B0502020202020204" pitchFamily="34" charset="0"/>
              </a:rPr>
            </a:br>
            <a:endParaRPr lang="en-GB" sz="900" dirty="0">
              <a:latin typeface="Century Gothic" panose="020B0502020202020204" pitchFamily="34" charset="0"/>
            </a:endParaRPr>
          </a:p>
        </p:txBody>
      </p:sp>
      <p:pic>
        <p:nvPicPr>
          <p:cNvPr id="47" name="Picture 46" descr="http://dc942d419843af05523b-ff74ae13537a01be6cfec5927837dcfe.r14.cf1.rackcdn.com/wp-content/uploads/Android-logo.png">
            <a:extLst>
              <a:ext uri="{FF2B5EF4-FFF2-40B4-BE49-F238E27FC236}">
                <a16:creationId xmlns="" xmlns:a16="http://schemas.microsoft.com/office/drawing/2014/main" id="{9BAAB7B0-8AE2-4116-A5BF-8C1F3DAB16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4545" y="4042650"/>
            <a:ext cx="277733" cy="27773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https://encrypted-tbn0.gstatic.com/images?q=tbn:ANd9GcTrcZaket48k_CbIFzMM6Umsd2CErNddHTIFn_iAqxz7p7VEwPerQ">
            <a:extLst>
              <a:ext uri="{FF2B5EF4-FFF2-40B4-BE49-F238E27FC236}">
                <a16:creationId xmlns="" xmlns:a16="http://schemas.microsoft.com/office/drawing/2014/main" id="{BA0355B6-05A3-48F6-8CB2-5564A7B0E5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5817" y="4031682"/>
            <a:ext cx="817652" cy="26698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49" name="Picture 6" descr="http://omlet.me/app/join/images/appstore.png">
            <a:extLst>
              <a:ext uri="{FF2B5EF4-FFF2-40B4-BE49-F238E27FC236}">
                <a16:creationId xmlns="" xmlns:a16="http://schemas.microsoft.com/office/drawing/2014/main" id="{674382ED-F885-4442-A89D-DE0A5B9087A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5817" y="4375707"/>
            <a:ext cx="800400" cy="26334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0" name="Picture 5" descr="http://www.ajericobrown.com/links/apple/images/apple.png">
            <a:extLst>
              <a:ext uri="{FF2B5EF4-FFF2-40B4-BE49-F238E27FC236}">
                <a16:creationId xmlns="" xmlns:a16="http://schemas.microsoft.com/office/drawing/2014/main" id="{E7341342-C6D7-4282-BE77-D88D805D84E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28840" y="4354575"/>
            <a:ext cx="249142" cy="30561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 xmlns:a16="http://schemas.microsoft.com/office/drawing/2014/main" id="{84BBE73B-F1FC-411B-BE44-EE91E8CFC6DB}"/>
              </a:ext>
            </a:extLst>
          </p:cNvPr>
          <p:cNvPicPr>
            <a:picLocks noChangeAspect="1"/>
          </p:cNvPicPr>
          <p:nvPr/>
        </p:nvPicPr>
        <p:blipFill>
          <a:blip r:embed="rId9" cstate="print"/>
          <a:stretch>
            <a:fillRect/>
          </a:stretch>
        </p:blipFill>
        <p:spPr>
          <a:xfrm>
            <a:off x="3409469" y="2199584"/>
            <a:ext cx="1580133" cy="1728270"/>
          </a:xfrm>
          <a:prstGeom prst="rect">
            <a:avLst/>
          </a:prstGeom>
        </p:spPr>
      </p:pic>
      <p:pic>
        <p:nvPicPr>
          <p:cNvPr id="53" name="Picture 52">
            <a:extLst>
              <a:ext uri="{FF2B5EF4-FFF2-40B4-BE49-F238E27FC236}">
                <a16:creationId xmlns="" xmlns:a16="http://schemas.microsoft.com/office/drawing/2014/main" id="{51253AED-B946-46E2-8616-0D5238EC71FC}"/>
              </a:ext>
            </a:extLst>
          </p:cNvPr>
          <p:cNvPicPr>
            <a:picLocks noChangeAspect="1"/>
          </p:cNvPicPr>
          <p:nvPr/>
        </p:nvPicPr>
        <p:blipFill>
          <a:blip r:embed="rId10" cstate="print"/>
          <a:stretch>
            <a:fillRect/>
          </a:stretch>
        </p:blipFill>
        <p:spPr>
          <a:xfrm>
            <a:off x="4401551" y="2779110"/>
            <a:ext cx="588051" cy="1116265"/>
          </a:xfrm>
          <a:prstGeom prst="rect">
            <a:avLst/>
          </a:prstGeom>
        </p:spPr>
      </p:pic>
      <p:pic>
        <p:nvPicPr>
          <p:cNvPr id="54" name="Picture 53">
            <a:extLst>
              <a:ext uri="{FF2B5EF4-FFF2-40B4-BE49-F238E27FC236}">
                <a16:creationId xmlns="" xmlns:a16="http://schemas.microsoft.com/office/drawing/2014/main" id="{4B37F233-CE58-4656-8713-D6DC0A22CA26}"/>
              </a:ext>
            </a:extLst>
          </p:cNvPr>
          <p:cNvPicPr>
            <a:picLocks noChangeAspect="1"/>
          </p:cNvPicPr>
          <p:nvPr/>
        </p:nvPicPr>
        <p:blipFill>
          <a:blip r:embed="rId11" cstate="print"/>
          <a:stretch>
            <a:fillRect/>
          </a:stretch>
        </p:blipFill>
        <p:spPr>
          <a:xfrm>
            <a:off x="3427541" y="2846176"/>
            <a:ext cx="536767" cy="1040718"/>
          </a:xfrm>
          <a:prstGeom prst="rect">
            <a:avLst/>
          </a:prstGeom>
        </p:spPr>
      </p:pic>
      <p:sp>
        <p:nvSpPr>
          <p:cNvPr id="56" name="Text Box 4">
            <a:extLst>
              <a:ext uri="{FF2B5EF4-FFF2-40B4-BE49-F238E27FC236}">
                <a16:creationId xmlns="" xmlns:a16="http://schemas.microsoft.com/office/drawing/2014/main" id="{23A1111F-D241-4637-A2DA-11B60150DF3F}"/>
              </a:ext>
            </a:extLst>
          </p:cNvPr>
          <p:cNvSpPr txBox="1">
            <a:spLocks noChangeArrowheads="1"/>
          </p:cNvSpPr>
          <p:nvPr/>
        </p:nvSpPr>
        <p:spPr bwMode="auto">
          <a:xfrm>
            <a:off x="1217450" y="729902"/>
            <a:ext cx="2817628" cy="830997"/>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91441" tIns="45720" rIns="91441" bIns="45720" numCol="1" anchor="t" anchorCtr="0" compatLnSpc="1">
            <a:prstTxWarp prst="textNoShape">
              <a:avLst/>
            </a:prstTxWarp>
            <a:spAutoFit/>
          </a:bodyPr>
          <a:lstStyle/>
          <a:p>
            <a:pPr algn="ctr" defTabSz="914362" fontAlgn="base">
              <a:spcBef>
                <a:spcPct val="0"/>
              </a:spcBef>
              <a:spcAft>
                <a:spcPts val="1000"/>
              </a:spcAft>
            </a:pPr>
            <a:r>
              <a:rPr lang="en-GB" sz="2400" spc="599" dirty="0">
                <a:solidFill>
                  <a:srgbClr val="C00000"/>
                </a:solidFill>
                <a:latin typeface="Roboto"/>
              </a:rPr>
              <a:t>4G</a:t>
            </a:r>
            <a:r>
              <a:rPr lang="en-GB" sz="2400" spc="599" dirty="0">
                <a:solidFill>
                  <a:schemeClr val="tx1">
                    <a:lumMod val="85000"/>
                    <a:lumOff val="15000"/>
                  </a:schemeClr>
                </a:solidFill>
                <a:latin typeface="Roboto"/>
              </a:rPr>
              <a:t> Predator</a:t>
            </a:r>
            <a:r>
              <a:rPr lang="en-GB" sz="4800" spc="599" dirty="0">
                <a:solidFill>
                  <a:schemeClr val="tx1">
                    <a:lumMod val="85000"/>
                    <a:lumOff val="15000"/>
                  </a:schemeClr>
                </a:solidFill>
                <a:latin typeface="Calibri" panose="020F0502020204030204" pitchFamily="34" charset="0"/>
              </a:rPr>
              <a:t>  </a:t>
            </a:r>
            <a:endParaRPr lang="en-GB" sz="4800" b="1" spc="599" dirty="0">
              <a:solidFill>
                <a:srgbClr val="C00000"/>
              </a:solidFill>
              <a:latin typeface="Roboto"/>
            </a:endParaRPr>
          </a:p>
        </p:txBody>
      </p:sp>
      <p:sp>
        <p:nvSpPr>
          <p:cNvPr id="57" name="Rectangle 56">
            <a:extLst>
              <a:ext uri="{FF2B5EF4-FFF2-40B4-BE49-F238E27FC236}">
                <a16:creationId xmlns="" xmlns:a16="http://schemas.microsoft.com/office/drawing/2014/main" id="{EAD63CC6-0E1C-4986-9904-45343C63300F}"/>
              </a:ext>
            </a:extLst>
          </p:cNvPr>
          <p:cNvSpPr/>
          <p:nvPr/>
        </p:nvSpPr>
        <p:spPr>
          <a:xfrm>
            <a:off x="4007112" y="711211"/>
            <a:ext cx="275061" cy="958418"/>
          </a:xfrm>
          <a:prstGeom prst="rect">
            <a:avLst/>
          </a:prstGeom>
        </p:spPr>
        <p:txBody>
          <a:bodyPr wrap="square">
            <a:spAutoFit/>
          </a:bodyPr>
          <a:lstStyle/>
          <a:p>
            <a:pPr algn="ctr"/>
            <a:r>
              <a:rPr lang="en-GB" sz="5400" spc="599" dirty="0">
                <a:solidFill>
                  <a:schemeClr val="tx1">
                    <a:lumMod val="85000"/>
                    <a:lumOff val="15000"/>
                  </a:schemeClr>
                </a:solidFill>
                <a:latin typeface="AR BERKLEY" panose="02000000000000000000" pitchFamily="2" charset="0"/>
              </a:rPr>
              <a:t>2</a:t>
            </a:r>
            <a:endParaRPr lang="en-GB" sz="5400" dirty="0">
              <a:latin typeface="AR BERKLEY" panose="02000000000000000000" pitchFamily="2" charset="0"/>
            </a:endParaRPr>
          </a:p>
        </p:txBody>
      </p:sp>
      <p:pic>
        <p:nvPicPr>
          <p:cNvPr id="59" name="Picture 10" descr="Image result for wireless">
            <a:extLst>
              <a:ext uri="{FF2B5EF4-FFF2-40B4-BE49-F238E27FC236}">
                <a16:creationId xmlns="" xmlns:a16="http://schemas.microsoft.com/office/drawing/2014/main" id="{D65D598F-F8B9-4B64-BED5-6BB9CF7ADA5E}"/>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5889324">
            <a:off x="2771928" y="2642387"/>
            <a:ext cx="524955" cy="386367"/>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 xmlns:a16="http://schemas.microsoft.com/office/drawing/2014/main" id="{5195B254-9121-467D-A009-0BB020193FE2}"/>
              </a:ext>
            </a:extLst>
          </p:cNvPr>
          <p:cNvSpPr txBox="1"/>
          <p:nvPr/>
        </p:nvSpPr>
        <p:spPr>
          <a:xfrm>
            <a:off x="458994" y="1497488"/>
            <a:ext cx="4418988" cy="224305"/>
          </a:xfrm>
          <a:prstGeom prst="rect">
            <a:avLst/>
          </a:prstGeom>
          <a:noFill/>
        </p:spPr>
        <p:txBody>
          <a:bodyPr wrap="square" lIns="69736" tIns="34868" rIns="69736" bIns="34868" rtlCol="0">
            <a:spAutoFit/>
          </a:bodyPr>
          <a:lstStyle/>
          <a:p>
            <a:pPr algn="ctr"/>
            <a:r>
              <a:rPr lang="en-GB" sz="1000" spc="458" dirty="0">
                <a:solidFill>
                  <a:srgbClr val="C00000"/>
                </a:solidFill>
                <a:latin typeface="Roboto Lt"/>
              </a:rPr>
              <a:t>4G</a:t>
            </a:r>
            <a:r>
              <a:rPr lang="en-GB" sz="1000" spc="458" dirty="0">
                <a:latin typeface="Roboto Lt"/>
              </a:rPr>
              <a:t> Video Intercom</a:t>
            </a:r>
          </a:p>
        </p:txBody>
      </p:sp>
      <p:pic>
        <p:nvPicPr>
          <p:cNvPr id="33" name="Picture 32">
            <a:extLst>
              <a:ext uri="{FF2B5EF4-FFF2-40B4-BE49-F238E27FC236}">
                <a16:creationId xmlns="" xmlns:a16="http://schemas.microsoft.com/office/drawing/2014/main" id="{A8BB2B0B-D4B2-4657-8F18-7C3D8130E80C}"/>
              </a:ext>
            </a:extLst>
          </p:cNvPr>
          <p:cNvPicPr>
            <a:picLocks noChangeAspect="1"/>
          </p:cNvPicPr>
          <p:nvPr/>
        </p:nvPicPr>
        <p:blipFill rotWithShape="1">
          <a:blip r:embed="rId14" cstate="print"/>
          <a:srcRect l="65563" r="12015" b="83268"/>
          <a:stretch/>
        </p:blipFill>
        <p:spPr>
          <a:xfrm>
            <a:off x="2140313" y="2417938"/>
            <a:ext cx="676491" cy="431035"/>
          </a:xfrm>
          <a:prstGeom prst="rect">
            <a:avLst/>
          </a:prstGeom>
        </p:spPr>
      </p:pic>
      <p:pic>
        <p:nvPicPr>
          <p:cNvPr id="7" name="Picture 6">
            <a:extLst>
              <a:ext uri="{FF2B5EF4-FFF2-40B4-BE49-F238E27FC236}">
                <a16:creationId xmlns="" xmlns:a16="http://schemas.microsoft.com/office/drawing/2014/main" id="{52FFC87F-51C8-4961-AA12-7AD6B13972A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16463" y="3253203"/>
            <a:ext cx="1612640" cy="1615827"/>
          </a:xfrm>
          <a:prstGeom prst="rect">
            <a:avLst/>
          </a:prstGeom>
        </p:spPr>
      </p:pic>
      <p:grpSp>
        <p:nvGrpSpPr>
          <p:cNvPr id="34" name="Group 33">
            <a:extLst>
              <a:ext uri="{FF2B5EF4-FFF2-40B4-BE49-F238E27FC236}">
                <a16:creationId xmlns="" xmlns:a16="http://schemas.microsoft.com/office/drawing/2014/main" id="{55E48916-0CA1-4E35-B8FD-FC04F136EAE3}"/>
              </a:ext>
            </a:extLst>
          </p:cNvPr>
          <p:cNvGrpSpPr/>
          <p:nvPr/>
        </p:nvGrpSpPr>
        <p:grpSpPr>
          <a:xfrm>
            <a:off x="-146132" y="7209698"/>
            <a:ext cx="5041982" cy="233315"/>
            <a:chOff x="-146132" y="7235825"/>
            <a:chExt cx="5041982" cy="233315"/>
          </a:xfrm>
        </p:grpSpPr>
        <p:cxnSp>
          <p:nvCxnSpPr>
            <p:cNvPr id="35" name="Straight Connector 34">
              <a:extLst>
                <a:ext uri="{FF2B5EF4-FFF2-40B4-BE49-F238E27FC236}">
                  <a16:creationId xmlns="" xmlns:a16="http://schemas.microsoft.com/office/drawing/2014/main" id="{62A9B896-418C-4FDE-9101-0CA6AB48E9AC}"/>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36" name="TextBox 35">
              <a:extLst>
                <a:ext uri="{FF2B5EF4-FFF2-40B4-BE49-F238E27FC236}">
                  <a16:creationId xmlns="" xmlns:a16="http://schemas.microsoft.com/office/drawing/2014/main" id="{EEF7FF7D-1C35-40D5-8189-742579D3F819}"/>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43</a:t>
              </a:r>
            </a:p>
          </p:txBody>
        </p:sp>
      </p:grpSp>
      <p:grpSp>
        <p:nvGrpSpPr>
          <p:cNvPr id="32" name="Group 31">
            <a:extLst>
              <a:ext uri="{FF2B5EF4-FFF2-40B4-BE49-F238E27FC236}">
                <a16:creationId xmlns="" xmlns:a16="http://schemas.microsoft.com/office/drawing/2014/main" id="{E96205C1-523F-4D78-829B-56C3AA565AFA}"/>
              </a:ext>
            </a:extLst>
          </p:cNvPr>
          <p:cNvGrpSpPr/>
          <p:nvPr/>
        </p:nvGrpSpPr>
        <p:grpSpPr>
          <a:xfrm>
            <a:off x="231443" y="771813"/>
            <a:ext cx="969320" cy="877098"/>
            <a:chOff x="317886" y="699820"/>
            <a:chExt cx="969320" cy="877098"/>
          </a:xfrm>
        </p:grpSpPr>
        <p:pic>
          <p:nvPicPr>
            <p:cNvPr id="37" name="Picture 36">
              <a:extLst>
                <a:ext uri="{FF2B5EF4-FFF2-40B4-BE49-F238E27FC236}">
                  <a16:creationId xmlns="" xmlns:a16="http://schemas.microsoft.com/office/drawing/2014/main" id="{5B0AA652-B7EE-4E46-8C55-86EE34360EC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8317" y="699820"/>
              <a:ext cx="877098" cy="877098"/>
            </a:xfrm>
            <a:prstGeom prst="rect">
              <a:avLst/>
            </a:prstGeom>
          </p:spPr>
        </p:pic>
        <p:sp>
          <p:nvSpPr>
            <p:cNvPr id="39" name="Oval 38">
              <a:extLst>
                <a:ext uri="{FF2B5EF4-FFF2-40B4-BE49-F238E27FC236}">
                  <a16:creationId xmlns="" xmlns:a16="http://schemas.microsoft.com/office/drawing/2014/main" id="{B5EE11A0-E081-44B1-8FF4-AB6816394D53}"/>
                </a:ext>
              </a:extLst>
            </p:cNvPr>
            <p:cNvSpPr/>
            <p:nvPr/>
          </p:nvSpPr>
          <p:spPr>
            <a:xfrm>
              <a:off x="484481" y="809928"/>
              <a:ext cx="644770" cy="644400"/>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a:extLst>
                <a:ext uri="{FF2B5EF4-FFF2-40B4-BE49-F238E27FC236}">
                  <a16:creationId xmlns="" xmlns:a16="http://schemas.microsoft.com/office/drawing/2014/main" id="{40625253-2739-48A1-9AC9-AA3A01D75A99}"/>
                </a:ext>
              </a:extLst>
            </p:cNvPr>
            <p:cNvSpPr/>
            <p:nvPr/>
          </p:nvSpPr>
          <p:spPr>
            <a:xfrm rot="20615917">
              <a:off x="317886" y="967771"/>
              <a:ext cx="969320" cy="338554"/>
            </a:xfrm>
            <a:prstGeom prst="rect">
              <a:avLst/>
            </a:prstGeom>
          </p:spPr>
          <p:txBody>
            <a:bodyPr wrap="square">
              <a:spAutoFit/>
            </a:bodyPr>
            <a:lstStyle/>
            <a:p>
              <a:pPr algn="ctr"/>
              <a:r>
                <a:rPr lang="en-GB" sz="800" b="1" dirty="0">
                  <a:solidFill>
                    <a:schemeClr val="bg1"/>
                  </a:solidFill>
                  <a:effectLst>
                    <a:outerShdw blurRad="38100" dist="38100" dir="2700000" algn="tl">
                      <a:srgbClr val="000000">
                        <a:alpha val="43137"/>
                      </a:srgbClr>
                    </a:outerShdw>
                  </a:effectLst>
                  <a:latin typeface="Century Gothic" panose="020B0502020202020204" pitchFamily="34" charset="0"/>
                </a:rPr>
                <a:t>beschikbaar binnenkort</a:t>
              </a:r>
              <a:endParaRPr lang="en-GB" sz="14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1362907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Group 96">
            <a:extLst>
              <a:ext uri="{FF2B5EF4-FFF2-40B4-BE49-F238E27FC236}">
                <a16:creationId xmlns="" xmlns:a16="http://schemas.microsoft.com/office/drawing/2014/main" id="{02D2FC42-2092-4C39-98DF-C1C2FA31890C}"/>
              </a:ext>
            </a:extLst>
          </p:cNvPr>
          <p:cNvGrpSpPr/>
          <p:nvPr/>
        </p:nvGrpSpPr>
        <p:grpSpPr>
          <a:xfrm>
            <a:off x="420113" y="2009651"/>
            <a:ext cx="935735" cy="1888141"/>
            <a:chOff x="325974" y="2010488"/>
            <a:chExt cx="935735" cy="1888141"/>
          </a:xfrm>
        </p:grpSpPr>
        <p:pic>
          <p:nvPicPr>
            <p:cNvPr id="98" name="Picture 2" descr="Image result for iphone png image">
              <a:extLst>
                <a:ext uri="{FF2B5EF4-FFF2-40B4-BE49-F238E27FC236}">
                  <a16:creationId xmlns="" xmlns:a16="http://schemas.microsoft.com/office/drawing/2014/main" id="{60AF78B0-EF8E-41D3-8DAF-10C9D183ED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974" y="2010488"/>
              <a:ext cx="935735" cy="188814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Image result for iphone home screen">
              <a:extLst>
                <a:ext uri="{FF2B5EF4-FFF2-40B4-BE49-F238E27FC236}">
                  <a16:creationId xmlns="" xmlns:a16="http://schemas.microsoft.com/office/drawing/2014/main" id="{38A37332-09D3-43A8-93F9-B70054F90F9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420113" y="2259586"/>
              <a:ext cx="764307" cy="137219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a:extLst>
                <a:ext uri="{FF2B5EF4-FFF2-40B4-BE49-F238E27FC236}">
                  <a16:creationId xmlns="" xmlns:a16="http://schemas.microsoft.com/office/drawing/2014/main" id="{5916ECD0-4C32-441B-9609-7906FC866E7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895" b="89880" l="3600" r="97733">
                          <a14:foregroundMark x1="10533" y1="31109" x2="2400" y2="36432"/>
                          <a14:foregroundMark x1="2400" y1="36432" x2="3600" y2="50525"/>
                          <a14:foregroundMark x1="3600" y1="50525" x2="11467" y2="52324"/>
                          <a14:foregroundMark x1="88400" y1="31559" x2="97733" y2="36282"/>
                          <a14:foregroundMark x1="97733" y1="42075" x2="97733" y2="50675"/>
                          <a14:foregroundMark x1="97733" y1="36282" x2="97733" y2="38026"/>
                          <a14:foregroundMark x1="97733" y1="50675" x2="88667" y2="51574"/>
                          <a14:backgroundMark x1="14533" y1="53898" x2="39200" y2="54498"/>
                          <a14:backgroundMark x1="66400" y1="29760" x2="80800" y2="28636"/>
                          <a14:backgroundMark x1="80800" y1="28636" x2="95600" y2="29085"/>
                          <a14:backgroundMark x1="99600" y1="38006" x2="99733" y2="42054"/>
                          <a14:backgroundMark x1="10433" y1="26435" x2="61323" y2="22659"/>
                        </a14:backgroundRemoval>
                      </a14:imgEffect>
                    </a14:imgLayer>
                  </a14:imgProps>
                </a:ext>
                <a:ext uri="{28A0092B-C50C-407E-A947-70E740481C1C}">
                  <a14:useLocalDpi xmlns:a14="http://schemas.microsoft.com/office/drawing/2010/main" val="0"/>
                </a:ext>
              </a:extLst>
            </a:blip>
            <a:srcRect l="1708" t="31196" r="2810" b="47736"/>
            <a:stretch/>
          </p:blipFill>
          <p:spPr>
            <a:xfrm>
              <a:off x="454645" y="2797878"/>
              <a:ext cx="729776" cy="283580"/>
            </a:xfrm>
            <a:prstGeom prst="roundRect">
              <a:avLst>
                <a:gd name="adj" fmla="val 14626"/>
              </a:avLst>
            </a:prstGeom>
          </p:spPr>
        </p:pic>
      </p:grpSp>
      <p:cxnSp>
        <p:nvCxnSpPr>
          <p:cNvPr id="61" name="Straight Connector 60">
            <a:extLst>
              <a:ext uri="{FF2B5EF4-FFF2-40B4-BE49-F238E27FC236}">
                <a16:creationId xmlns="" xmlns:a16="http://schemas.microsoft.com/office/drawing/2014/main" id="{2DC0003A-B1EB-48D6-9938-309D7C2B1BD3}"/>
              </a:ext>
            </a:extLst>
          </p:cNvPr>
          <p:cNvCxnSpPr/>
          <p:nvPr/>
        </p:nvCxnSpPr>
        <p:spPr>
          <a:xfrm>
            <a:off x="2731935" y="3377367"/>
            <a:ext cx="44162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 xmlns:a16="http://schemas.microsoft.com/office/drawing/2014/main" id="{4D4DC5A0-0A88-4E55-B4C5-74C99E90AD3F}"/>
              </a:ext>
            </a:extLst>
          </p:cNvPr>
          <p:cNvCxnSpPr/>
          <p:nvPr/>
        </p:nvCxnSpPr>
        <p:spPr>
          <a:xfrm>
            <a:off x="2001577" y="2424223"/>
            <a:ext cx="441620" cy="0"/>
          </a:xfrm>
          <a:prstGeom prst="line">
            <a:avLst/>
          </a:prstGeom>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 xmlns:a16="http://schemas.microsoft.com/office/drawing/2014/main" id="{DDC8D19C-0E4A-45BD-92F2-55DE1ADF432D}"/>
              </a:ext>
            </a:extLst>
          </p:cNvPr>
          <p:cNvSpPr txBox="1"/>
          <p:nvPr/>
        </p:nvSpPr>
        <p:spPr>
          <a:xfrm>
            <a:off x="537000" y="1515941"/>
            <a:ext cx="4418988" cy="224305"/>
          </a:xfrm>
          <a:prstGeom prst="rect">
            <a:avLst/>
          </a:prstGeom>
          <a:noFill/>
        </p:spPr>
        <p:txBody>
          <a:bodyPr wrap="square" lIns="69736" tIns="34868" rIns="69736" bIns="34868" rtlCol="0">
            <a:spAutoFit/>
          </a:bodyPr>
          <a:lstStyle/>
          <a:p>
            <a:pPr algn="ctr"/>
            <a:r>
              <a:rPr lang="en-GB" sz="1000" spc="458" dirty="0">
                <a:solidFill>
                  <a:srgbClr val="C00000"/>
                </a:solidFill>
                <a:latin typeface="Roboto Lt"/>
              </a:rPr>
              <a:t>4G</a:t>
            </a:r>
            <a:r>
              <a:rPr lang="en-GB" sz="1000" spc="458" dirty="0">
                <a:latin typeface="Roboto Lt"/>
              </a:rPr>
              <a:t> Video Intercom</a:t>
            </a:r>
          </a:p>
        </p:txBody>
      </p:sp>
      <p:grpSp>
        <p:nvGrpSpPr>
          <p:cNvPr id="32" name="Group 31">
            <a:extLst>
              <a:ext uri="{FF2B5EF4-FFF2-40B4-BE49-F238E27FC236}">
                <a16:creationId xmlns="" xmlns:a16="http://schemas.microsoft.com/office/drawing/2014/main" id="{CC358328-3F93-4407-BA3D-0158AB1EB57E}"/>
              </a:ext>
            </a:extLst>
          </p:cNvPr>
          <p:cNvGrpSpPr/>
          <p:nvPr/>
        </p:nvGrpSpPr>
        <p:grpSpPr>
          <a:xfrm>
            <a:off x="3028574" y="2039555"/>
            <a:ext cx="978736" cy="1841531"/>
            <a:chOff x="3248907" y="6358600"/>
            <a:chExt cx="1631612" cy="3020869"/>
          </a:xfrm>
        </p:grpSpPr>
        <p:pic>
          <p:nvPicPr>
            <p:cNvPr id="33" name="Picture 4" descr="Image result for samsung png image">
              <a:extLst>
                <a:ext uri="{FF2B5EF4-FFF2-40B4-BE49-F238E27FC236}">
                  <a16:creationId xmlns="" xmlns:a16="http://schemas.microsoft.com/office/drawing/2014/main" id="{EB4DECBF-816F-4B92-9051-292EA2F1FB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48907" y="6358600"/>
              <a:ext cx="1631612" cy="3020869"/>
            </a:xfrm>
            <a:prstGeom prst="rect">
              <a:avLst/>
            </a:prstGeom>
            <a:noFill/>
            <a:extLst>
              <a:ext uri="{909E8E84-426E-40DD-AFC4-6F175D3DCCD1}">
                <a14:hiddenFill xmlns:a14="http://schemas.microsoft.com/office/drawing/2010/main">
                  <a:solidFill>
                    <a:srgbClr val="FFFFFF"/>
                  </a:solidFill>
                </a14:hiddenFill>
              </a:ext>
            </a:extLst>
          </p:spPr>
        </p:pic>
        <p:sp>
          <p:nvSpPr>
            <p:cNvPr id="34" name="Oval 33">
              <a:extLst>
                <a:ext uri="{FF2B5EF4-FFF2-40B4-BE49-F238E27FC236}">
                  <a16:creationId xmlns="" xmlns:a16="http://schemas.microsoft.com/office/drawing/2014/main" id="{3A328A46-FEEF-4189-B65B-CE6352531480}"/>
                </a:ext>
              </a:extLst>
            </p:cNvPr>
            <p:cNvSpPr/>
            <p:nvPr/>
          </p:nvSpPr>
          <p:spPr>
            <a:xfrm>
              <a:off x="3551388" y="8684452"/>
              <a:ext cx="321549" cy="3156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5" name="Picture 34">
              <a:extLst>
                <a:ext uri="{FF2B5EF4-FFF2-40B4-BE49-F238E27FC236}">
                  <a16:creationId xmlns="" xmlns:a16="http://schemas.microsoft.com/office/drawing/2014/main" id="{476F541F-02C1-445C-B07B-1B0902F701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43701" y="6638321"/>
              <a:ext cx="1446663" cy="2432892"/>
            </a:xfrm>
            <a:prstGeom prst="rect">
              <a:avLst/>
            </a:prstGeom>
          </p:spPr>
        </p:pic>
      </p:grpSp>
      <p:grpSp>
        <p:nvGrpSpPr>
          <p:cNvPr id="36" name="Group 35">
            <a:extLst>
              <a:ext uri="{FF2B5EF4-FFF2-40B4-BE49-F238E27FC236}">
                <a16:creationId xmlns="" xmlns:a16="http://schemas.microsoft.com/office/drawing/2014/main" id="{41864AD2-A8E5-4C07-AFAC-72D2B8BCE86F}"/>
              </a:ext>
            </a:extLst>
          </p:cNvPr>
          <p:cNvGrpSpPr/>
          <p:nvPr/>
        </p:nvGrpSpPr>
        <p:grpSpPr>
          <a:xfrm>
            <a:off x="2144376" y="4542366"/>
            <a:ext cx="1113057" cy="1999650"/>
            <a:chOff x="419412" y="5755826"/>
            <a:chExt cx="1282681" cy="2588216"/>
          </a:xfrm>
        </p:grpSpPr>
        <p:pic>
          <p:nvPicPr>
            <p:cNvPr id="37" name="Picture 2" descr="Image result for iphone png image">
              <a:extLst>
                <a:ext uri="{FF2B5EF4-FFF2-40B4-BE49-F238E27FC236}">
                  <a16:creationId xmlns="" xmlns:a16="http://schemas.microsoft.com/office/drawing/2014/main" id="{AC8609A4-3421-4674-9391-59C4E434CCC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412" y="5755826"/>
              <a:ext cx="1282681" cy="2588216"/>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 xmlns:a16="http://schemas.microsoft.com/office/drawing/2014/main" id="{E8774ADD-974A-40A5-9962-DAFDA4CB24BD}"/>
                </a:ext>
              </a:extLst>
            </p:cNvPr>
            <p:cNvGrpSpPr/>
            <p:nvPr/>
          </p:nvGrpSpPr>
          <p:grpSpPr>
            <a:xfrm>
              <a:off x="527714" y="6105099"/>
              <a:ext cx="1077718" cy="1887940"/>
              <a:chOff x="530804" y="6152069"/>
              <a:chExt cx="1678675" cy="2850199"/>
            </a:xfrm>
          </p:grpSpPr>
          <p:pic>
            <p:nvPicPr>
              <p:cNvPr id="39" name="Picture 38">
                <a:extLst>
                  <a:ext uri="{FF2B5EF4-FFF2-40B4-BE49-F238E27FC236}">
                    <a16:creationId xmlns="" xmlns:a16="http://schemas.microsoft.com/office/drawing/2014/main" id="{38BF2ECB-31B8-4362-882C-E23D0806887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0804" y="6152069"/>
                <a:ext cx="1678675" cy="2850199"/>
              </a:xfrm>
              <a:prstGeom prst="rect">
                <a:avLst/>
              </a:prstGeom>
            </p:spPr>
          </p:pic>
          <p:pic>
            <p:nvPicPr>
              <p:cNvPr id="40" name="Picture 2" descr="Image result for gate entrance">
                <a:extLst>
                  <a:ext uri="{FF2B5EF4-FFF2-40B4-BE49-F238E27FC236}">
                    <a16:creationId xmlns="" xmlns:a16="http://schemas.microsoft.com/office/drawing/2014/main" id="{3F4B73E5-32D9-4D19-9934-CAA94B64F1E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0804" y="6646010"/>
                <a:ext cx="1678675" cy="121969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1" name="Group 40">
            <a:extLst>
              <a:ext uri="{FF2B5EF4-FFF2-40B4-BE49-F238E27FC236}">
                <a16:creationId xmlns="" xmlns:a16="http://schemas.microsoft.com/office/drawing/2014/main" id="{55688308-D086-48D4-8380-397C2CA5D731}"/>
              </a:ext>
            </a:extLst>
          </p:cNvPr>
          <p:cNvGrpSpPr/>
          <p:nvPr/>
        </p:nvGrpSpPr>
        <p:grpSpPr>
          <a:xfrm>
            <a:off x="433337" y="254810"/>
            <a:ext cx="4679987" cy="299372"/>
            <a:chOff x="433337" y="254810"/>
            <a:chExt cx="4679987" cy="299372"/>
          </a:xfrm>
        </p:grpSpPr>
        <p:pic>
          <p:nvPicPr>
            <p:cNvPr id="42" name="Picture 41">
              <a:extLst>
                <a:ext uri="{FF2B5EF4-FFF2-40B4-BE49-F238E27FC236}">
                  <a16:creationId xmlns="" xmlns:a16="http://schemas.microsoft.com/office/drawing/2014/main" id="{2200DBB4-FB22-4947-87DB-B8305BC4983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43" name="Straight Connector 42">
              <a:extLst>
                <a:ext uri="{FF2B5EF4-FFF2-40B4-BE49-F238E27FC236}">
                  <a16:creationId xmlns="" xmlns:a16="http://schemas.microsoft.com/office/drawing/2014/main" id="{8A07CF00-B9DE-4B71-9622-7D5D98176637}"/>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44" name="TextBox 43">
              <a:extLst>
                <a:ext uri="{FF2B5EF4-FFF2-40B4-BE49-F238E27FC236}">
                  <a16:creationId xmlns="" xmlns:a16="http://schemas.microsoft.com/office/drawing/2014/main" id="{30CD1A14-29FC-4325-8BE7-806457AAE514}"/>
                </a:ext>
              </a:extLst>
            </p:cNvPr>
            <p:cNvSpPr txBox="1"/>
            <p:nvPr/>
          </p:nvSpPr>
          <p:spPr>
            <a:xfrm>
              <a:off x="3747059"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4G PREDATOR 2</a:t>
              </a:r>
            </a:p>
          </p:txBody>
        </p:sp>
      </p:grpSp>
      <p:sp>
        <p:nvSpPr>
          <p:cNvPr id="62" name="Rectangle 61">
            <a:extLst>
              <a:ext uri="{FF2B5EF4-FFF2-40B4-BE49-F238E27FC236}">
                <a16:creationId xmlns="" xmlns:a16="http://schemas.microsoft.com/office/drawing/2014/main" id="{D93D03F1-6D68-4CB4-A89A-6D52226F90F9}"/>
              </a:ext>
            </a:extLst>
          </p:cNvPr>
          <p:cNvSpPr/>
          <p:nvPr/>
        </p:nvSpPr>
        <p:spPr>
          <a:xfrm>
            <a:off x="2190292" y="1962260"/>
            <a:ext cx="923601" cy="1200329"/>
          </a:xfrm>
          <a:prstGeom prst="rect">
            <a:avLst/>
          </a:prstGeom>
        </p:spPr>
        <p:txBody>
          <a:bodyPr wrap="square">
            <a:spAutoFit/>
          </a:bodyPr>
          <a:lstStyle/>
          <a:p>
            <a:r>
              <a:rPr lang="nl-NL" sz="900" b="1" i="1" dirty="0">
                <a:latin typeface="Century Gothic" panose="020B0502020202020204" pitchFamily="34" charset="0"/>
              </a:rPr>
              <a:t>Nieuw!</a:t>
            </a:r>
            <a:r>
              <a:rPr lang="nl-NL" sz="900" i="1" dirty="0">
                <a:latin typeface="Century Gothic" panose="020B0502020202020204" pitchFamily="34" charset="0"/>
              </a:rPr>
              <a:t> GoogleTM PUSH-berichten over Apple en Android apparaten</a:t>
            </a:r>
            <a:br>
              <a:rPr lang="nl-NL" sz="900" i="1" dirty="0">
                <a:latin typeface="Century Gothic" panose="020B0502020202020204" pitchFamily="34" charset="0"/>
              </a:rPr>
            </a:br>
            <a:r>
              <a:rPr lang="nl-NL" sz="900" b="1" i="1" dirty="0">
                <a:latin typeface="Century Gothic" panose="020B0502020202020204" pitchFamily="34" charset="0"/>
              </a:rPr>
              <a:t/>
            </a:r>
            <a:br>
              <a:rPr lang="nl-NL" sz="900" b="1" i="1" dirty="0">
                <a:latin typeface="Century Gothic" panose="020B0502020202020204" pitchFamily="34" charset="0"/>
              </a:rPr>
            </a:br>
            <a:endParaRPr lang="en-GB" sz="900" dirty="0">
              <a:latin typeface="Century Gothic" panose="020B0502020202020204" pitchFamily="34" charset="0"/>
            </a:endParaRPr>
          </a:p>
        </p:txBody>
      </p:sp>
      <p:sp>
        <p:nvSpPr>
          <p:cNvPr id="63" name="Rectangle 62">
            <a:extLst>
              <a:ext uri="{FF2B5EF4-FFF2-40B4-BE49-F238E27FC236}">
                <a16:creationId xmlns="" xmlns:a16="http://schemas.microsoft.com/office/drawing/2014/main" id="{4CB09576-C4FA-4A93-A302-C60215BF79F4}"/>
              </a:ext>
            </a:extLst>
          </p:cNvPr>
          <p:cNvSpPr/>
          <p:nvPr/>
        </p:nvSpPr>
        <p:spPr>
          <a:xfrm>
            <a:off x="2020059" y="3181024"/>
            <a:ext cx="964097" cy="507831"/>
          </a:xfrm>
          <a:prstGeom prst="rect">
            <a:avLst/>
          </a:prstGeom>
        </p:spPr>
        <p:txBody>
          <a:bodyPr wrap="square">
            <a:spAutoFit/>
          </a:bodyPr>
          <a:lstStyle/>
          <a:p>
            <a:pPr algn="r"/>
            <a:r>
              <a:rPr lang="en-GB" sz="900" dirty="0">
                <a:latin typeface="Century Gothic" panose="020B0502020202020204" pitchFamily="34" charset="0"/>
              </a:rPr>
              <a:t>Pictogram op basis lay-out</a:t>
            </a:r>
            <a:br>
              <a:rPr lang="en-GB" sz="900" dirty="0">
                <a:latin typeface="Century Gothic" panose="020B0502020202020204" pitchFamily="34" charset="0"/>
              </a:rPr>
            </a:br>
            <a:endParaRPr lang="en-GB" sz="900" dirty="0">
              <a:latin typeface="Century Gothic" panose="020B0502020202020204" pitchFamily="34" charset="0"/>
            </a:endParaRPr>
          </a:p>
        </p:txBody>
      </p:sp>
      <p:pic>
        <p:nvPicPr>
          <p:cNvPr id="64" name="Picture 63" descr="http://dc942d419843af05523b-ff74ae13537a01be6cfec5927837dcfe.r14.cf1.rackcdn.com/wp-content/uploads/Android-logo.png">
            <a:extLst>
              <a:ext uri="{FF2B5EF4-FFF2-40B4-BE49-F238E27FC236}">
                <a16:creationId xmlns="" xmlns:a16="http://schemas.microsoft.com/office/drawing/2014/main" id="{57B6FEBB-3383-4643-B60A-E8F98F71861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85284" y="2998149"/>
            <a:ext cx="249142" cy="24914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https://encrypted-tbn0.gstatic.com/images?q=tbn:ANd9GcTrcZaket48k_CbIFzMM6Umsd2CErNddHTIFn_iAqxz7p7VEwPerQ">
            <a:extLst>
              <a:ext uri="{FF2B5EF4-FFF2-40B4-BE49-F238E27FC236}">
                <a16:creationId xmlns="" xmlns:a16="http://schemas.microsoft.com/office/drawing/2014/main" id="{66A5A695-2EC2-42FB-80B1-4D32128E11B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12163" y="3031847"/>
            <a:ext cx="659796" cy="21544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6" name="Picture 6" descr="http://omlet.me/app/join/images/appstore.png">
            <a:extLst>
              <a:ext uri="{FF2B5EF4-FFF2-40B4-BE49-F238E27FC236}">
                <a16:creationId xmlns="" xmlns:a16="http://schemas.microsoft.com/office/drawing/2014/main" id="{0330854A-DDA6-45C7-8499-5730D98244B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04991" y="3315985"/>
            <a:ext cx="654806" cy="21544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7" name="Picture 5" descr="http://www.ajericobrown.com/links/apple/images/apple.png">
            <a:extLst>
              <a:ext uri="{FF2B5EF4-FFF2-40B4-BE49-F238E27FC236}">
                <a16:creationId xmlns="" xmlns:a16="http://schemas.microsoft.com/office/drawing/2014/main" id="{EAC5DECB-EA26-4A3C-8FD5-4096D603F43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820617" y="3308176"/>
            <a:ext cx="178476" cy="21892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Image result for google cloud messaging icon">
            <a:extLst>
              <a:ext uri="{FF2B5EF4-FFF2-40B4-BE49-F238E27FC236}">
                <a16:creationId xmlns="" xmlns:a16="http://schemas.microsoft.com/office/drawing/2014/main" id="{B8139493-390B-4497-836D-D0BC6910374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096260" y="2423925"/>
            <a:ext cx="703690" cy="47645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Image result for amazon web services">
            <a:extLst>
              <a:ext uri="{FF2B5EF4-FFF2-40B4-BE49-F238E27FC236}">
                <a16:creationId xmlns="" xmlns:a16="http://schemas.microsoft.com/office/drawing/2014/main" id="{AC636B9D-EA50-4B56-89F2-7798EC93540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66594" y="4585172"/>
            <a:ext cx="729776" cy="454083"/>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a:extLst>
              <a:ext uri="{FF2B5EF4-FFF2-40B4-BE49-F238E27FC236}">
                <a16:creationId xmlns="" xmlns:a16="http://schemas.microsoft.com/office/drawing/2014/main" id="{3AC09A13-EBA4-4397-B55D-926CC65BA2C6}"/>
              </a:ext>
            </a:extLst>
          </p:cNvPr>
          <p:cNvSpPr/>
          <p:nvPr/>
        </p:nvSpPr>
        <p:spPr>
          <a:xfrm>
            <a:off x="381180" y="5060606"/>
            <a:ext cx="1623151" cy="1061829"/>
          </a:xfrm>
          <a:prstGeom prst="rect">
            <a:avLst/>
          </a:prstGeom>
        </p:spPr>
        <p:txBody>
          <a:bodyPr wrap="square">
            <a:spAutoFit/>
          </a:bodyPr>
          <a:lstStyle/>
          <a:p>
            <a:r>
              <a:rPr lang="nl-NL" sz="900" dirty="0">
                <a:latin typeface="Century Gothic" panose="020B0502020202020204" pitchFamily="34" charset="0"/>
              </a:rPr>
              <a:t>AmazonTM Cloud P2P-servers die worden gehost in meerdere landen voor de snelste verbinding.</a:t>
            </a:r>
          </a:p>
          <a:p>
            <a:r>
              <a:rPr lang="nl-NL" sz="900" dirty="0">
                <a:latin typeface="Century Gothic" panose="020B0502020202020204" pitchFamily="34" charset="0"/>
              </a:rPr>
              <a:t/>
            </a:r>
            <a:br>
              <a:rPr lang="nl-NL" sz="900" dirty="0">
                <a:latin typeface="Century Gothic" panose="020B0502020202020204" pitchFamily="34" charset="0"/>
              </a:rPr>
            </a:br>
            <a:endParaRPr lang="en-GB" sz="900" dirty="0">
              <a:latin typeface="Century Gothic" panose="020B0502020202020204" pitchFamily="34" charset="0"/>
            </a:endParaRPr>
          </a:p>
        </p:txBody>
      </p:sp>
      <p:grpSp>
        <p:nvGrpSpPr>
          <p:cNvPr id="71" name="Group 70">
            <a:extLst>
              <a:ext uri="{FF2B5EF4-FFF2-40B4-BE49-F238E27FC236}">
                <a16:creationId xmlns="" xmlns:a16="http://schemas.microsoft.com/office/drawing/2014/main" id="{647F519A-7709-487A-841C-17E31745386B}"/>
              </a:ext>
            </a:extLst>
          </p:cNvPr>
          <p:cNvGrpSpPr/>
          <p:nvPr/>
        </p:nvGrpSpPr>
        <p:grpSpPr>
          <a:xfrm>
            <a:off x="3909754" y="4724827"/>
            <a:ext cx="538445" cy="453970"/>
            <a:chOff x="4939983" y="6732037"/>
            <a:chExt cx="666942" cy="562307"/>
          </a:xfrm>
        </p:grpSpPr>
        <p:sp>
          <p:nvSpPr>
            <p:cNvPr id="72" name="Arrow: Curved Right 71">
              <a:extLst>
                <a:ext uri="{FF2B5EF4-FFF2-40B4-BE49-F238E27FC236}">
                  <a16:creationId xmlns="" xmlns:a16="http://schemas.microsoft.com/office/drawing/2014/main" id="{C3A77259-777C-46A0-B6FC-C968B28822A8}"/>
                </a:ext>
              </a:extLst>
            </p:cNvPr>
            <p:cNvSpPr/>
            <p:nvPr/>
          </p:nvSpPr>
          <p:spPr>
            <a:xfrm rot="10800000">
              <a:off x="5430545" y="6769854"/>
              <a:ext cx="176380" cy="387259"/>
            </a:xfrm>
            <a:prstGeom prst="curvedRightArrow">
              <a:avLst>
                <a:gd name="adj1" fmla="val 44974"/>
                <a:gd name="adj2" fmla="val 109780"/>
                <a:gd name="adj3" fmla="val 25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73" name="Picture 12" descr="Image result for speaker icon">
              <a:extLst>
                <a:ext uri="{FF2B5EF4-FFF2-40B4-BE49-F238E27FC236}">
                  <a16:creationId xmlns="" xmlns:a16="http://schemas.microsoft.com/office/drawing/2014/main" id="{207CB84A-5B1C-48FF-AD1C-8F7792ECEBFE}"/>
                </a:ext>
              </a:extLst>
            </p:cNvPr>
            <p:cNvPicPr>
              <a:picLocks noChangeAspect="1" noChangeArrowheads="1"/>
            </p:cNvPicPr>
            <p:nvPr/>
          </p:nvPicPr>
          <p:blipFill>
            <a:blip r:embed="rId19"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5125163" y="6977198"/>
              <a:ext cx="270186" cy="31714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4" descr="Image result for microphone icon">
              <a:extLst>
                <a:ext uri="{FF2B5EF4-FFF2-40B4-BE49-F238E27FC236}">
                  <a16:creationId xmlns="" xmlns:a16="http://schemas.microsoft.com/office/drawing/2014/main" id="{DC8E7744-DCAC-4249-A0B3-DF53D2EC1B99}"/>
                </a:ext>
              </a:extLst>
            </p:cNvPr>
            <p:cNvPicPr>
              <a:picLocks noChangeAspect="1" noChangeArrowheads="1"/>
            </p:cNvPicPr>
            <p:nvPr/>
          </p:nvPicPr>
          <p:blipFill>
            <a:blip r:embed="rId2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40720" y="6732037"/>
              <a:ext cx="277128" cy="277128"/>
            </a:xfrm>
            <a:prstGeom prst="rect">
              <a:avLst/>
            </a:prstGeom>
            <a:noFill/>
            <a:extLst>
              <a:ext uri="{909E8E84-426E-40DD-AFC4-6F175D3DCCD1}">
                <a14:hiddenFill xmlns:a14="http://schemas.microsoft.com/office/drawing/2010/main">
                  <a:solidFill>
                    <a:srgbClr val="FFFFFF"/>
                  </a:solidFill>
                </a14:hiddenFill>
              </a:ext>
            </a:extLst>
          </p:spPr>
        </p:pic>
        <p:sp>
          <p:nvSpPr>
            <p:cNvPr id="75" name="Arrow: Curved Right 74">
              <a:extLst>
                <a:ext uri="{FF2B5EF4-FFF2-40B4-BE49-F238E27FC236}">
                  <a16:creationId xmlns="" xmlns:a16="http://schemas.microsoft.com/office/drawing/2014/main" id="{98963777-674D-4CBC-B7ED-E7CD37C09489}"/>
                </a:ext>
              </a:extLst>
            </p:cNvPr>
            <p:cNvSpPr/>
            <p:nvPr/>
          </p:nvSpPr>
          <p:spPr>
            <a:xfrm>
              <a:off x="4939983" y="6821575"/>
              <a:ext cx="176380" cy="387259"/>
            </a:xfrm>
            <a:prstGeom prst="curvedRightArrow">
              <a:avLst>
                <a:gd name="adj1" fmla="val 44974"/>
                <a:gd name="adj2" fmla="val 109780"/>
                <a:gd name="adj3" fmla="val 25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pic>
        <p:nvPicPr>
          <p:cNvPr id="76" name="Picture 18" descr="Image result for cctv icon">
            <a:extLst>
              <a:ext uri="{FF2B5EF4-FFF2-40B4-BE49-F238E27FC236}">
                <a16:creationId xmlns="" xmlns:a16="http://schemas.microsoft.com/office/drawing/2014/main" id="{DF7089E8-93C2-47D9-B31D-085C5D4C3E6E}"/>
              </a:ext>
            </a:extLst>
          </p:cNvPr>
          <p:cNvPicPr>
            <a:picLocks noChangeAspect="1" noChangeArrowheads="1"/>
          </p:cNvPicPr>
          <p:nvPr/>
        </p:nvPicPr>
        <p:blipFill>
          <a:blip r:embed="rId2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2206" y="5604689"/>
            <a:ext cx="454538" cy="45453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Image result for gates icon">
            <a:extLst>
              <a:ext uri="{FF2B5EF4-FFF2-40B4-BE49-F238E27FC236}">
                <a16:creationId xmlns="" xmlns:a16="http://schemas.microsoft.com/office/drawing/2014/main" id="{39A87E4C-BDF8-4362-98CA-806DCF8EBA38}"/>
              </a:ext>
            </a:extLst>
          </p:cNvPr>
          <p:cNvPicPr>
            <a:picLocks noChangeAspect="1" noChangeArrowheads="1"/>
          </p:cNvPicPr>
          <p:nvPr/>
        </p:nvPicPr>
        <p:blipFill>
          <a:blip r:embed="rId2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5858" y="5726898"/>
            <a:ext cx="707696" cy="56105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6" descr="Image result for gates icon">
            <a:extLst>
              <a:ext uri="{FF2B5EF4-FFF2-40B4-BE49-F238E27FC236}">
                <a16:creationId xmlns="" xmlns:a16="http://schemas.microsoft.com/office/drawing/2014/main" id="{53AA3644-31FF-4725-AC2E-884C3BBCFF5F}"/>
              </a:ext>
            </a:extLst>
          </p:cNvPr>
          <p:cNvPicPr>
            <a:picLocks noChangeAspect="1" noChangeArrowheads="1"/>
          </p:cNvPicPr>
          <p:nvPr/>
        </p:nvPicPr>
        <p:blipFill>
          <a:blip r:embed="rId2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8774" y="5726898"/>
            <a:ext cx="707696" cy="561056"/>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 xmlns:a16="http://schemas.microsoft.com/office/drawing/2014/main" id="{FA3C5E2B-4983-4419-88ED-F5B7F67F7931}"/>
              </a:ext>
            </a:extLst>
          </p:cNvPr>
          <p:cNvSpPr/>
          <p:nvPr/>
        </p:nvSpPr>
        <p:spPr>
          <a:xfrm>
            <a:off x="477274" y="6193186"/>
            <a:ext cx="1106393" cy="553998"/>
          </a:xfrm>
          <a:prstGeom prst="rect">
            <a:avLst/>
          </a:prstGeom>
        </p:spPr>
        <p:txBody>
          <a:bodyPr wrap="none">
            <a:spAutoFit/>
          </a:bodyPr>
          <a:lstStyle/>
          <a:p>
            <a:r>
              <a:rPr lang="en-GB" sz="1000" b="1" i="1" dirty="0">
                <a:latin typeface="Century Gothic" panose="020B0502020202020204" pitchFamily="34" charset="0"/>
              </a:rPr>
              <a:t>Nieuw! </a:t>
            </a:r>
            <a:r>
              <a:rPr lang="en-GB" sz="1000" i="1" dirty="0">
                <a:latin typeface="Century Gothic" panose="020B0502020202020204" pitchFamily="34" charset="0"/>
              </a:rPr>
              <a:t>2 Relais</a:t>
            </a:r>
          </a:p>
          <a:p>
            <a:r>
              <a:rPr lang="en-GB" sz="1000" b="1" i="1" dirty="0">
                <a:latin typeface="Century Gothic" panose="020B0502020202020204" pitchFamily="34" charset="0"/>
              </a:rPr>
              <a:t/>
            </a:r>
            <a:br>
              <a:rPr lang="en-GB" sz="1000" b="1" i="1" dirty="0">
                <a:latin typeface="Century Gothic" panose="020B0502020202020204" pitchFamily="34" charset="0"/>
              </a:rPr>
            </a:br>
            <a:endParaRPr lang="en-GB" sz="1000" dirty="0">
              <a:latin typeface="Century Gothic" panose="020B0502020202020204" pitchFamily="34" charset="0"/>
            </a:endParaRPr>
          </a:p>
        </p:txBody>
      </p:sp>
      <p:sp>
        <p:nvSpPr>
          <p:cNvPr id="80" name="Rectangle 79">
            <a:extLst>
              <a:ext uri="{FF2B5EF4-FFF2-40B4-BE49-F238E27FC236}">
                <a16:creationId xmlns="" xmlns:a16="http://schemas.microsoft.com/office/drawing/2014/main" id="{C1C36DA4-A086-48C0-8177-FD71D78B5AC6}"/>
              </a:ext>
            </a:extLst>
          </p:cNvPr>
          <p:cNvSpPr/>
          <p:nvPr/>
        </p:nvSpPr>
        <p:spPr>
          <a:xfrm>
            <a:off x="3497507" y="5148465"/>
            <a:ext cx="1682142" cy="784830"/>
          </a:xfrm>
          <a:prstGeom prst="rect">
            <a:avLst/>
          </a:prstGeom>
        </p:spPr>
        <p:txBody>
          <a:bodyPr wrap="square">
            <a:spAutoFit/>
          </a:bodyPr>
          <a:lstStyle/>
          <a:p>
            <a:r>
              <a:rPr lang="nl-NL" sz="900" b="1" i="1" dirty="0">
                <a:latin typeface="Century Gothic" panose="020B0502020202020204" pitchFamily="34" charset="0"/>
              </a:rPr>
              <a:t>Nieuw! </a:t>
            </a:r>
            <a:r>
              <a:rPr lang="nl-NL" sz="900" i="1" dirty="0">
                <a:latin typeface="Century Gothic" panose="020B0502020202020204" pitchFamily="34" charset="0"/>
              </a:rPr>
              <a:t>Volledige 2-weg Duplex- en half Duplex Geluidsopties!</a:t>
            </a:r>
          </a:p>
          <a:p>
            <a:r>
              <a:rPr lang="nl-NL" sz="900" b="1" i="1" dirty="0">
                <a:latin typeface="Century Gothic" panose="020B0502020202020204" pitchFamily="34" charset="0"/>
              </a:rPr>
              <a:t/>
            </a:r>
            <a:br>
              <a:rPr lang="nl-NL" sz="900" b="1" i="1" dirty="0">
                <a:latin typeface="Century Gothic" panose="020B0502020202020204" pitchFamily="34" charset="0"/>
              </a:rPr>
            </a:br>
            <a:endParaRPr lang="en-GB" sz="900" dirty="0">
              <a:latin typeface="Century Gothic" panose="020B0502020202020204" pitchFamily="34" charset="0"/>
            </a:endParaRPr>
          </a:p>
        </p:txBody>
      </p:sp>
      <p:sp>
        <p:nvSpPr>
          <p:cNvPr id="81" name="Rectangle 80">
            <a:extLst>
              <a:ext uri="{FF2B5EF4-FFF2-40B4-BE49-F238E27FC236}">
                <a16:creationId xmlns="" xmlns:a16="http://schemas.microsoft.com/office/drawing/2014/main" id="{6A90AF52-18D7-449C-A0AB-4C41DE760CC8}"/>
              </a:ext>
            </a:extLst>
          </p:cNvPr>
          <p:cNvSpPr/>
          <p:nvPr/>
        </p:nvSpPr>
        <p:spPr>
          <a:xfrm>
            <a:off x="3377260" y="5867728"/>
            <a:ext cx="1736064" cy="1169551"/>
          </a:xfrm>
          <a:prstGeom prst="rect">
            <a:avLst/>
          </a:prstGeom>
        </p:spPr>
        <p:txBody>
          <a:bodyPr wrap="square">
            <a:spAutoFit/>
          </a:bodyPr>
          <a:lstStyle/>
          <a:p>
            <a:r>
              <a:rPr lang="nl-NL" sz="1000" b="1" i="1" dirty="0">
                <a:latin typeface="Century Gothic" panose="020B0502020202020204" pitchFamily="34" charset="0"/>
              </a:rPr>
              <a:t>Nieuw! </a:t>
            </a:r>
            <a:r>
              <a:rPr lang="nl-NL" sz="1000" i="1" dirty="0">
                <a:latin typeface="Century Gothic" panose="020B0502020202020204" pitchFamily="34" charset="0"/>
              </a:rPr>
              <a:t>Opgewaardeerd camera met IR cut filter voor betere kleur per dag en de visie van de nacht van de IR per nacht</a:t>
            </a:r>
            <a:r>
              <a:rPr lang="nl-NL" sz="1000" b="1" i="1" dirty="0">
                <a:latin typeface="Century Gothic" panose="020B0502020202020204" pitchFamily="34" charset="0"/>
              </a:rPr>
              <a:t/>
            </a:r>
            <a:br>
              <a:rPr lang="nl-NL" sz="1000" b="1" i="1" dirty="0">
                <a:latin typeface="Century Gothic" panose="020B0502020202020204" pitchFamily="34" charset="0"/>
              </a:rPr>
            </a:br>
            <a:endParaRPr lang="en-GB" sz="1000" dirty="0">
              <a:latin typeface="Century Gothic" panose="020B0502020202020204" pitchFamily="34" charset="0"/>
            </a:endParaRPr>
          </a:p>
        </p:txBody>
      </p:sp>
      <p:cxnSp>
        <p:nvCxnSpPr>
          <p:cNvPr id="82" name="Straight Connector 81">
            <a:extLst>
              <a:ext uri="{FF2B5EF4-FFF2-40B4-BE49-F238E27FC236}">
                <a16:creationId xmlns="" xmlns:a16="http://schemas.microsoft.com/office/drawing/2014/main" id="{974CC3AB-54A8-4EF5-8991-CE6D464BED2B}"/>
              </a:ext>
            </a:extLst>
          </p:cNvPr>
          <p:cNvCxnSpPr>
            <a:cxnSpLocks/>
          </p:cNvCxnSpPr>
          <p:nvPr/>
        </p:nvCxnSpPr>
        <p:spPr>
          <a:xfrm>
            <a:off x="1923566" y="5348927"/>
            <a:ext cx="22081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4" name="Straight Connector 83">
            <a:extLst>
              <a:ext uri="{FF2B5EF4-FFF2-40B4-BE49-F238E27FC236}">
                <a16:creationId xmlns="" xmlns:a16="http://schemas.microsoft.com/office/drawing/2014/main" id="{1189EDBE-893C-4BC8-B8C5-BBB8A0B790A8}"/>
              </a:ext>
            </a:extLst>
          </p:cNvPr>
          <p:cNvCxnSpPr>
            <a:cxnSpLocks/>
          </p:cNvCxnSpPr>
          <p:nvPr/>
        </p:nvCxnSpPr>
        <p:spPr>
          <a:xfrm>
            <a:off x="1596470" y="6064852"/>
            <a:ext cx="54790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6" name="Straight Connector 85">
            <a:extLst>
              <a:ext uri="{FF2B5EF4-FFF2-40B4-BE49-F238E27FC236}">
                <a16:creationId xmlns="" xmlns:a16="http://schemas.microsoft.com/office/drawing/2014/main" id="{807A9366-D34D-4F6C-B981-BCC1AD90B85E}"/>
              </a:ext>
            </a:extLst>
          </p:cNvPr>
          <p:cNvCxnSpPr>
            <a:cxnSpLocks/>
          </p:cNvCxnSpPr>
          <p:nvPr/>
        </p:nvCxnSpPr>
        <p:spPr>
          <a:xfrm>
            <a:off x="3257433" y="5426899"/>
            <a:ext cx="22081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7" name="Straight Connector 86">
            <a:extLst>
              <a:ext uri="{FF2B5EF4-FFF2-40B4-BE49-F238E27FC236}">
                <a16:creationId xmlns="" xmlns:a16="http://schemas.microsoft.com/office/drawing/2014/main" id="{34381959-3882-4F56-AA85-4D492FF9642E}"/>
              </a:ext>
            </a:extLst>
          </p:cNvPr>
          <p:cNvCxnSpPr>
            <a:cxnSpLocks/>
          </p:cNvCxnSpPr>
          <p:nvPr/>
        </p:nvCxnSpPr>
        <p:spPr>
          <a:xfrm>
            <a:off x="3243735" y="6073441"/>
            <a:ext cx="220810"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54" name="Group 53">
            <a:extLst>
              <a:ext uri="{FF2B5EF4-FFF2-40B4-BE49-F238E27FC236}">
                <a16:creationId xmlns="" xmlns:a16="http://schemas.microsoft.com/office/drawing/2014/main" id="{B47D8866-C032-42BD-A27A-2CB814BB74AC}"/>
              </a:ext>
            </a:extLst>
          </p:cNvPr>
          <p:cNvGrpSpPr/>
          <p:nvPr/>
        </p:nvGrpSpPr>
        <p:grpSpPr>
          <a:xfrm>
            <a:off x="1031482" y="2039555"/>
            <a:ext cx="1031228" cy="1841531"/>
            <a:chOff x="4879573" y="3524251"/>
            <a:chExt cx="1489477" cy="2679700"/>
          </a:xfrm>
        </p:grpSpPr>
        <p:pic>
          <p:nvPicPr>
            <p:cNvPr id="55" name="Picture 4" descr="Image result for samsung png image">
              <a:extLst>
                <a:ext uri="{FF2B5EF4-FFF2-40B4-BE49-F238E27FC236}">
                  <a16:creationId xmlns="" xmlns:a16="http://schemas.microsoft.com/office/drawing/2014/main" id="{9F9C1868-BA92-4331-AD00-A2CB628CC9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9573" y="3524251"/>
              <a:ext cx="1489477" cy="2679700"/>
            </a:xfrm>
            <a:prstGeom prst="rect">
              <a:avLst/>
            </a:prstGeom>
            <a:noFill/>
            <a:extLst>
              <a:ext uri="{909E8E84-426E-40DD-AFC4-6F175D3DCCD1}">
                <a14:hiddenFill xmlns:a14="http://schemas.microsoft.com/office/drawing/2010/main">
                  <a:solidFill>
                    <a:srgbClr val="FFFFFF"/>
                  </a:solidFill>
                </a14:hiddenFill>
              </a:ext>
            </a:extLst>
          </p:spPr>
        </p:pic>
        <p:sp>
          <p:nvSpPr>
            <p:cNvPr id="56" name="Oval 55">
              <a:extLst>
                <a:ext uri="{FF2B5EF4-FFF2-40B4-BE49-F238E27FC236}">
                  <a16:creationId xmlns="" xmlns:a16="http://schemas.microsoft.com/office/drawing/2014/main" id="{CEBEE55A-9760-4127-84F5-EE3D31AD0CE9}"/>
                </a:ext>
              </a:extLst>
            </p:cNvPr>
            <p:cNvSpPr/>
            <p:nvPr/>
          </p:nvSpPr>
          <p:spPr>
            <a:xfrm>
              <a:off x="5155704" y="5587427"/>
              <a:ext cx="293538" cy="2799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7" name="Picture 4" descr="Image result for android home screen">
              <a:extLst>
                <a:ext uri="{FF2B5EF4-FFF2-40B4-BE49-F238E27FC236}">
                  <a16:creationId xmlns="" xmlns:a16="http://schemas.microsoft.com/office/drawing/2014/main" id="{8714B8F6-D850-4B6F-B5CC-1439E149173A}"/>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963139" y="3792986"/>
              <a:ext cx="1317612" cy="214622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 xmlns:a16="http://schemas.microsoft.com/office/drawing/2014/main" id="{62F0DCBE-E97A-45E5-8BCD-92A46D3BA399}"/>
                </a:ext>
              </a:extLst>
            </p:cNvPr>
            <p:cNvPicPr>
              <a:picLocks noChangeAspect="1"/>
            </p:cNvPicPr>
            <p:nvPr/>
          </p:nvPicPr>
          <p:blipFill>
            <a:blip r:embed="rId24" cstate="print"/>
            <a:stretch>
              <a:fillRect/>
            </a:stretch>
          </p:blipFill>
          <p:spPr>
            <a:xfrm>
              <a:off x="4963140" y="3792986"/>
              <a:ext cx="1317612" cy="1176598"/>
            </a:xfrm>
            <a:prstGeom prst="rect">
              <a:avLst/>
            </a:prstGeom>
          </p:spPr>
        </p:pic>
      </p:grpSp>
      <p:sp>
        <p:nvSpPr>
          <p:cNvPr id="95" name="Text Box 4">
            <a:extLst>
              <a:ext uri="{FF2B5EF4-FFF2-40B4-BE49-F238E27FC236}">
                <a16:creationId xmlns="" xmlns:a16="http://schemas.microsoft.com/office/drawing/2014/main" id="{305877AC-CAF4-4282-987B-2BD8F86C8F7E}"/>
              </a:ext>
            </a:extLst>
          </p:cNvPr>
          <p:cNvSpPr txBox="1">
            <a:spLocks noChangeArrowheads="1"/>
          </p:cNvSpPr>
          <p:nvPr/>
        </p:nvSpPr>
        <p:spPr bwMode="auto">
          <a:xfrm>
            <a:off x="1217450" y="729902"/>
            <a:ext cx="2817628" cy="830997"/>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91441" tIns="45720" rIns="91441" bIns="45720" numCol="1" anchor="t" anchorCtr="0" compatLnSpc="1">
            <a:prstTxWarp prst="textNoShape">
              <a:avLst/>
            </a:prstTxWarp>
            <a:spAutoFit/>
          </a:bodyPr>
          <a:lstStyle/>
          <a:p>
            <a:pPr algn="ctr" defTabSz="914362" fontAlgn="base">
              <a:spcBef>
                <a:spcPct val="0"/>
              </a:spcBef>
              <a:spcAft>
                <a:spcPts val="1000"/>
              </a:spcAft>
            </a:pPr>
            <a:r>
              <a:rPr lang="en-GB" sz="2400" spc="599" dirty="0">
                <a:solidFill>
                  <a:srgbClr val="C00000"/>
                </a:solidFill>
                <a:latin typeface="Roboto"/>
              </a:rPr>
              <a:t>4G</a:t>
            </a:r>
            <a:r>
              <a:rPr lang="en-GB" sz="2400" spc="599" dirty="0">
                <a:solidFill>
                  <a:schemeClr val="tx1">
                    <a:lumMod val="85000"/>
                    <a:lumOff val="15000"/>
                  </a:schemeClr>
                </a:solidFill>
                <a:latin typeface="Roboto"/>
              </a:rPr>
              <a:t> Predator</a:t>
            </a:r>
            <a:r>
              <a:rPr lang="en-GB" sz="4800" spc="599" dirty="0">
                <a:solidFill>
                  <a:schemeClr val="tx1">
                    <a:lumMod val="85000"/>
                    <a:lumOff val="15000"/>
                  </a:schemeClr>
                </a:solidFill>
                <a:latin typeface="Calibri" panose="020F0502020204030204" pitchFamily="34" charset="0"/>
              </a:rPr>
              <a:t>  </a:t>
            </a:r>
            <a:endParaRPr lang="en-GB" sz="4800" b="1" spc="599" dirty="0">
              <a:solidFill>
                <a:srgbClr val="C00000"/>
              </a:solidFill>
              <a:latin typeface="Roboto"/>
            </a:endParaRPr>
          </a:p>
        </p:txBody>
      </p:sp>
      <p:sp>
        <p:nvSpPr>
          <p:cNvPr id="96" name="Rectangle 95">
            <a:extLst>
              <a:ext uri="{FF2B5EF4-FFF2-40B4-BE49-F238E27FC236}">
                <a16:creationId xmlns="" xmlns:a16="http://schemas.microsoft.com/office/drawing/2014/main" id="{45820FD8-0B40-4470-B734-469F1C42BBA8}"/>
              </a:ext>
            </a:extLst>
          </p:cNvPr>
          <p:cNvSpPr/>
          <p:nvPr/>
        </p:nvSpPr>
        <p:spPr>
          <a:xfrm>
            <a:off x="4007112" y="711211"/>
            <a:ext cx="275061" cy="958418"/>
          </a:xfrm>
          <a:prstGeom prst="rect">
            <a:avLst/>
          </a:prstGeom>
        </p:spPr>
        <p:txBody>
          <a:bodyPr wrap="square">
            <a:spAutoFit/>
          </a:bodyPr>
          <a:lstStyle/>
          <a:p>
            <a:pPr algn="ctr"/>
            <a:r>
              <a:rPr lang="en-GB" sz="5400" spc="599" dirty="0">
                <a:solidFill>
                  <a:schemeClr val="tx1">
                    <a:lumMod val="85000"/>
                    <a:lumOff val="15000"/>
                  </a:schemeClr>
                </a:solidFill>
                <a:latin typeface="AR BERKLEY" panose="02000000000000000000" pitchFamily="2" charset="0"/>
              </a:rPr>
              <a:t>2</a:t>
            </a:r>
            <a:endParaRPr lang="en-GB" sz="5400" dirty="0">
              <a:latin typeface="AR BERKLEY" panose="02000000000000000000" pitchFamily="2" charset="0"/>
            </a:endParaRPr>
          </a:p>
        </p:txBody>
      </p:sp>
      <p:grpSp>
        <p:nvGrpSpPr>
          <p:cNvPr id="85" name="Group 84">
            <a:extLst>
              <a:ext uri="{FF2B5EF4-FFF2-40B4-BE49-F238E27FC236}">
                <a16:creationId xmlns="" xmlns:a16="http://schemas.microsoft.com/office/drawing/2014/main" id="{AA2EAEFC-3187-4EF5-AC65-F7984B89A8D8}"/>
              </a:ext>
            </a:extLst>
          </p:cNvPr>
          <p:cNvGrpSpPr/>
          <p:nvPr/>
        </p:nvGrpSpPr>
        <p:grpSpPr>
          <a:xfrm>
            <a:off x="433337" y="7209698"/>
            <a:ext cx="5045091" cy="233315"/>
            <a:chOff x="433337" y="7235825"/>
            <a:chExt cx="5045091" cy="233315"/>
          </a:xfrm>
        </p:grpSpPr>
        <p:cxnSp>
          <p:nvCxnSpPr>
            <p:cNvPr id="88" name="Straight Connector 87">
              <a:extLst>
                <a:ext uri="{FF2B5EF4-FFF2-40B4-BE49-F238E27FC236}">
                  <a16:creationId xmlns="" xmlns:a16="http://schemas.microsoft.com/office/drawing/2014/main" id="{F83FEFB4-3BF4-4498-9709-3FB855614466}"/>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89" name="TextBox 88">
              <a:extLst>
                <a:ext uri="{FF2B5EF4-FFF2-40B4-BE49-F238E27FC236}">
                  <a16:creationId xmlns="" xmlns:a16="http://schemas.microsoft.com/office/drawing/2014/main" id="{74E5D92E-5EC6-48C0-B985-2121A1462709}"/>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44</a:t>
              </a:r>
            </a:p>
          </p:txBody>
        </p:sp>
      </p:grpSp>
      <p:grpSp>
        <p:nvGrpSpPr>
          <p:cNvPr id="59" name="Group 58">
            <a:extLst>
              <a:ext uri="{FF2B5EF4-FFF2-40B4-BE49-F238E27FC236}">
                <a16:creationId xmlns="" xmlns:a16="http://schemas.microsoft.com/office/drawing/2014/main" id="{385D2FE1-EDB5-42BC-BDBE-CA40F7FC2F4D}"/>
              </a:ext>
            </a:extLst>
          </p:cNvPr>
          <p:cNvGrpSpPr/>
          <p:nvPr/>
        </p:nvGrpSpPr>
        <p:grpSpPr>
          <a:xfrm>
            <a:off x="231443" y="771813"/>
            <a:ext cx="969320" cy="877098"/>
            <a:chOff x="317886" y="699820"/>
            <a:chExt cx="969320" cy="877098"/>
          </a:xfrm>
        </p:grpSpPr>
        <p:pic>
          <p:nvPicPr>
            <p:cNvPr id="91" name="Picture 90">
              <a:extLst>
                <a:ext uri="{FF2B5EF4-FFF2-40B4-BE49-F238E27FC236}">
                  <a16:creationId xmlns="" xmlns:a16="http://schemas.microsoft.com/office/drawing/2014/main" id="{F9019AED-9EC2-4F9F-8680-1B5BA6CFB6BB}"/>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68317" y="699820"/>
              <a:ext cx="877098" cy="877098"/>
            </a:xfrm>
            <a:prstGeom prst="rect">
              <a:avLst/>
            </a:prstGeom>
          </p:spPr>
        </p:pic>
        <p:sp>
          <p:nvSpPr>
            <p:cNvPr id="92" name="Oval 91">
              <a:extLst>
                <a:ext uri="{FF2B5EF4-FFF2-40B4-BE49-F238E27FC236}">
                  <a16:creationId xmlns="" xmlns:a16="http://schemas.microsoft.com/office/drawing/2014/main" id="{E9754B65-7B87-4674-8A47-080EB22C8290}"/>
                </a:ext>
              </a:extLst>
            </p:cNvPr>
            <p:cNvSpPr/>
            <p:nvPr/>
          </p:nvSpPr>
          <p:spPr>
            <a:xfrm>
              <a:off x="484481" y="809928"/>
              <a:ext cx="644770" cy="644400"/>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3" name="Rectangle 92">
              <a:extLst>
                <a:ext uri="{FF2B5EF4-FFF2-40B4-BE49-F238E27FC236}">
                  <a16:creationId xmlns="" xmlns:a16="http://schemas.microsoft.com/office/drawing/2014/main" id="{9BD415DA-30B5-4ED5-8F31-116A722A79D5}"/>
                </a:ext>
              </a:extLst>
            </p:cNvPr>
            <p:cNvSpPr/>
            <p:nvPr/>
          </p:nvSpPr>
          <p:spPr>
            <a:xfrm rot="20615917">
              <a:off x="317886" y="967771"/>
              <a:ext cx="969320" cy="338554"/>
            </a:xfrm>
            <a:prstGeom prst="rect">
              <a:avLst/>
            </a:prstGeom>
          </p:spPr>
          <p:txBody>
            <a:bodyPr wrap="square">
              <a:spAutoFit/>
            </a:bodyPr>
            <a:lstStyle/>
            <a:p>
              <a:pPr algn="ctr"/>
              <a:r>
                <a:rPr lang="en-GB" sz="800" b="1" dirty="0">
                  <a:solidFill>
                    <a:schemeClr val="bg1"/>
                  </a:solidFill>
                  <a:effectLst>
                    <a:outerShdw blurRad="38100" dist="38100" dir="2700000" algn="tl">
                      <a:srgbClr val="000000">
                        <a:alpha val="43137"/>
                      </a:srgbClr>
                    </a:outerShdw>
                  </a:effectLst>
                  <a:latin typeface="Century Gothic" panose="020B0502020202020204" pitchFamily="34" charset="0"/>
                </a:rPr>
                <a:t>beschikbaar binnenkort</a:t>
              </a:r>
              <a:endParaRPr lang="en-GB" sz="14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4331027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 xmlns:a16="http://schemas.microsoft.com/office/drawing/2014/main" id="{35F4410F-7837-48E4-8693-79BD5B78DE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512" t="38638" r="35989" b="37837"/>
          <a:stretch/>
        </p:blipFill>
        <p:spPr>
          <a:xfrm>
            <a:off x="1401205" y="1636887"/>
            <a:ext cx="778808" cy="800970"/>
          </a:xfrm>
          <a:prstGeom prst="rect">
            <a:avLst/>
          </a:prstGeom>
        </p:spPr>
      </p:pic>
      <p:pic>
        <p:nvPicPr>
          <p:cNvPr id="47" name="Picture 46">
            <a:extLst>
              <a:ext uri="{FF2B5EF4-FFF2-40B4-BE49-F238E27FC236}">
                <a16:creationId xmlns="" xmlns:a16="http://schemas.microsoft.com/office/drawing/2014/main" id="{E9782A74-F890-43E0-BBC3-6D1E35A00E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511" y="3332867"/>
            <a:ext cx="809759" cy="1214639"/>
          </a:xfrm>
          <a:prstGeom prst="rect">
            <a:avLst/>
          </a:prstGeom>
        </p:spPr>
      </p:pic>
      <p:pic>
        <p:nvPicPr>
          <p:cNvPr id="8" name="Picture 7">
            <a:extLst>
              <a:ext uri="{FF2B5EF4-FFF2-40B4-BE49-F238E27FC236}">
                <a16:creationId xmlns="" xmlns:a16="http://schemas.microsoft.com/office/drawing/2014/main" id="{6715F52E-C065-4941-B904-2C21DC8BE7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3469"/>
          <a:stretch/>
        </p:blipFill>
        <p:spPr>
          <a:xfrm>
            <a:off x="801703" y="1369057"/>
            <a:ext cx="742817" cy="1195214"/>
          </a:xfrm>
          <a:prstGeom prst="rect">
            <a:avLst/>
          </a:prstGeom>
        </p:spPr>
      </p:pic>
      <p:sp>
        <p:nvSpPr>
          <p:cNvPr id="14" name="TextBox 13">
            <a:extLst>
              <a:ext uri="{FF2B5EF4-FFF2-40B4-BE49-F238E27FC236}">
                <a16:creationId xmlns="" xmlns:a16="http://schemas.microsoft.com/office/drawing/2014/main" id="{A5218918-3CA6-405E-ACFE-3CE401A4099F}"/>
              </a:ext>
            </a:extLst>
          </p:cNvPr>
          <p:cNvSpPr txBox="1"/>
          <p:nvPr/>
        </p:nvSpPr>
        <p:spPr>
          <a:xfrm>
            <a:off x="751514" y="2430460"/>
            <a:ext cx="3956170" cy="393582"/>
          </a:xfrm>
          <a:prstGeom prst="rect">
            <a:avLst/>
          </a:prstGeom>
          <a:noFill/>
        </p:spPr>
        <p:txBody>
          <a:bodyPr wrap="square" lIns="69736" tIns="34868" rIns="69736" bIns="34868" rtlCol="0">
            <a:spAutoFit/>
          </a:bodyPr>
          <a:lstStyle/>
          <a:p>
            <a:pPr marL="171450" indent="-171450">
              <a:buClr>
                <a:srgbClr val="C00000"/>
              </a:buClr>
              <a:buFont typeface="Century Gothic" panose="020B0502020202020204" pitchFamily="34" charset="0"/>
              <a:buChar char="―"/>
            </a:pPr>
            <a:r>
              <a:rPr lang="nl-NL" sz="700" dirty="0">
                <a:latin typeface="Century Gothic" panose="020B0502020202020204" pitchFamily="34" charset="0"/>
              </a:rPr>
              <a:t>Architecturale paneel, stijlvolle gehard zwart acryl trim over mooie nog taai mariene roestvrij staal.</a:t>
            </a:r>
            <a:br>
              <a:rPr lang="nl-NL" sz="700" dirty="0">
                <a:latin typeface="Century Gothic" panose="020B0502020202020204" pitchFamily="34" charset="0"/>
              </a:rPr>
            </a:br>
            <a:endParaRPr lang="en-GB" sz="700" dirty="0">
              <a:latin typeface="Century Gothic" panose="020B0502020202020204" pitchFamily="34" charset="0"/>
            </a:endParaRPr>
          </a:p>
        </p:txBody>
      </p:sp>
      <p:sp>
        <p:nvSpPr>
          <p:cNvPr id="16" name="TextBox 15">
            <a:extLst>
              <a:ext uri="{FF2B5EF4-FFF2-40B4-BE49-F238E27FC236}">
                <a16:creationId xmlns="" xmlns:a16="http://schemas.microsoft.com/office/drawing/2014/main" id="{4208C7EB-3064-41AF-8DFC-992283A4422E}"/>
              </a:ext>
            </a:extLst>
          </p:cNvPr>
          <p:cNvSpPr txBox="1"/>
          <p:nvPr/>
        </p:nvSpPr>
        <p:spPr>
          <a:xfrm>
            <a:off x="746079" y="4651630"/>
            <a:ext cx="3961605" cy="501304"/>
          </a:xfrm>
          <a:prstGeom prst="rect">
            <a:avLst/>
          </a:prstGeom>
          <a:noFill/>
        </p:spPr>
        <p:txBody>
          <a:bodyPr wrap="square" lIns="69736" tIns="34868" rIns="69736" bIns="34868" rtlCol="0">
            <a:spAutoFit/>
          </a:bodyPr>
          <a:lstStyle/>
          <a:p>
            <a:pPr marL="171450" indent="-171450">
              <a:buClr>
                <a:srgbClr val="C00000"/>
              </a:buClr>
              <a:buFont typeface="Century Gothic" panose="020B0502020202020204" pitchFamily="34" charset="0"/>
              <a:buChar char="―"/>
            </a:pPr>
            <a:r>
              <a:rPr lang="nl-NL" sz="700" dirty="0">
                <a:latin typeface="Century Gothic" panose="020B0502020202020204" pitchFamily="34" charset="0"/>
              </a:rPr>
              <a:t>Een iets meer traditioneel gevormde paneel, in glad glanzend zwarte voorplaat, versterkt met roestvrij staal, getextureerde poeder gecoat, corrosie resistent aluminium kap en RVS achterplaat.</a:t>
            </a:r>
            <a:br>
              <a:rPr lang="nl-NL" sz="700" dirty="0">
                <a:latin typeface="Century Gothic" panose="020B0502020202020204" pitchFamily="34" charset="0"/>
              </a:rPr>
            </a:br>
            <a:endParaRPr lang="en-GB" sz="700" dirty="0">
              <a:latin typeface="Century Gothic" panose="020B0502020202020204" pitchFamily="34" charset="0"/>
            </a:endParaRPr>
          </a:p>
        </p:txBody>
      </p:sp>
      <p:cxnSp>
        <p:nvCxnSpPr>
          <p:cNvPr id="21" name="Straight Connector 20">
            <a:extLst>
              <a:ext uri="{FF2B5EF4-FFF2-40B4-BE49-F238E27FC236}">
                <a16:creationId xmlns="" xmlns:a16="http://schemas.microsoft.com/office/drawing/2014/main" id="{F41F0C5D-C796-4DCD-B982-CF9D23F49E69}"/>
              </a:ext>
            </a:extLst>
          </p:cNvPr>
          <p:cNvCxnSpPr>
            <a:cxnSpLocks/>
          </p:cNvCxnSpPr>
          <p:nvPr/>
        </p:nvCxnSpPr>
        <p:spPr>
          <a:xfrm flipH="1">
            <a:off x="865946" y="2825190"/>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 xmlns:a16="http://schemas.microsoft.com/office/drawing/2014/main" id="{239EF33A-A385-436E-9B36-0061FE943100}"/>
              </a:ext>
            </a:extLst>
          </p:cNvPr>
          <p:cNvCxnSpPr>
            <a:cxnSpLocks/>
          </p:cNvCxnSpPr>
          <p:nvPr/>
        </p:nvCxnSpPr>
        <p:spPr>
          <a:xfrm>
            <a:off x="2633926" y="1369057"/>
            <a:ext cx="0" cy="103581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 xmlns:a16="http://schemas.microsoft.com/office/drawing/2014/main" id="{0B7D3798-B0E9-4D52-9238-B53749E386CE}"/>
              </a:ext>
            </a:extLst>
          </p:cNvPr>
          <p:cNvCxnSpPr/>
          <p:nvPr/>
        </p:nvCxnSpPr>
        <p:spPr>
          <a:xfrm>
            <a:off x="821123" y="805884"/>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25" name="Rectangle 24">
            <a:extLst>
              <a:ext uri="{FF2B5EF4-FFF2-40B4-BE49-F238E27FC236}">
                <a16:creationId xmlns="" xmlns:a16="http://schemas.microsoft.com/office/drawing/2014/main" id="{A4C4071C-6C7A-4C5E-A89B-7A424D95D1AD}"/>
              </a:ext>
            </a:extLst>
          </p:cNvPr>
          <p:cNvSpPr/>
          <p:nvPr/>
        </p:nvSpPr>
        <p:spPr>
          <a:xfrm>
            <a:off x="886392" y="697859"/>
            <a:ext cx="1795684" cy="600164"/>
          </a:xfrm>
          <a:prstGeom prst="rect">
            <a:avLst/>
          </a:prstGeom>
        </p:spPr>
        <p:txBody>
          <a:bodyPr wrap="none">
            <a:spAutoFit/>
          </a:bodyPr>
          <a:lstStyle/>
          <a:p>
            <a:r>
              <a:rPr lang="en-GB" sz="800" b="1" dirty="0">
                <a:latin typeface="Century Gothic" panose="020B0502020202020204" pitchFamily="34" charset="0"/>
                <a:cs typeface="Arial" panose="020B0604020202020204" pitchFamily="34" charset="0"/>
              </a:rPr>
              <a:t>PRE2-4GE/AB </a:t>
            </a:r>
            <a:r>
              <a:rPr lang="en-GB" sz="800" dirty="0">
                <a:latin typeface="Century Gothic" panose="020B0502020202020204" pitchFamily="34" charset="0"/>
                <a:cs typeface="Arial" panose="020B0604020202020204" pitchFamily="34" charset="0"/>
              </a:rPr>
              <a:t>(Europe)</a:t>
            </a:r>
            <a:endParaRPr lang="en-GB" sz="800" b="1" dirty="0">
              <a:latin typeface="Century Gothic" panose="020B0502020202020204" pitchFamily="34" charset="0"/>
              <a:cs typeface="Arial" panose="020B0604020202020204" pitchFamily="34" charset="0"/>
            </a:endParaRPr>
          </a:p>
          <a:p>
            <a:r>
              <a:rPr lang="en-GB" sz="800" b="1" dirty="0">
                <a:latin typeface="Century Gothic" panose="020B0502020202020204" pitchFamily="34" charset="0"/>
                <a:cs typeface="Arial" panose="020B0604020202020204" pitchFamily="34" charset="0"/>
              </a:rPr>
              <a:t>PRE2-4GA/AB </a:t>
            </a:r>
            <a:r>
              <a:rPr lang="en-GB" sz="800" dirty="0">
                <a:latin typeface="Century Gothic" panose="020B0502020202020204" pitchFamily="34" charset="0"/>
                <a:cs typeface="Arial" panose="020B0604020202020204" pitchFamily="34" charset="0"/>
              </a:rPr>
              <a:t>(USA)</a:t>
            </a:r>
          </a:p>
          <a:p>
            <a:r>
              <a:rPr lang="en-GB" sz="800" b="1" dirty="0">
                <a:latin typeface="Century Gothic" panose="020B0502020202020204" pitchFamily="34" charset="0"/>
                <a:cs typeface="Arial" panose="020B0604020202020204" pitchFamily="34" charset="0"/>
              </a:rPr>
              <a:t>PRE2-4GSA/AB </a:t>
            </a:r>
            <a:r>
              <a:rPr lang="en-GB" sz="800" dirty="0">
                <a:latin typeface="Century Gothic" panose="020B0502020202020204" pitchFamily="34" charset="0"/>
                <a:cs typeface="Arial" panose="020B0604020202020204" pitchFamily="34" charset="0"/>
              </a:rPr>
              <a:t>(AUSTRALIA &amp; NZ)</a:t>
            </a:r>
          </a:p>
          <a:p>
            <a:endParaRPr lang="en-GB" sz="900" dirty="0"/>
          </a:p>
        </p:txBody>
      </p:sp>
      <p:cxnSp>
        <p:nvCxnSpPr>
          <p:cNvPr id="27" name="Straight Connector 26">
            <a:extLst>
              <a:ext uri="{FF2B5EF4-FFF2-40B4-BE49-F238E27FC236}">
                <a16:creationId xmlns="" xmlns:a16="http://schemas.microsoft.com/office/drawing/2014/main" id="{3FB01AC0-D496-41E0-8FCE-0D8957BD44CF}"/>
              </a:ext>
            </a:extLst>
          </p:cNvPr>
          <p:cNvCxnSpPr/>
          <p:nvPr/>
        </p:nvCxnSpPr>
        <p:spPr>
          <a:xfrm>
            <a:off x="840740" y="2977265"/>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grpSp>
        <p:nvGrpSpPr>
          <p:cNvPr id="31" name="Group 30">
            <a:extLst>
              <a:ext uri="{FF2B5EF4-FFF2-40B4-BE49-F238E27FC236}">
                <a16:creationId xmlns="" xmlns:a16="http://schemas.microsoft.com/office/drawing/2014/main" id="{27CF185B-151E-49B6-A596-F74E57E4B329}"/>
              </a:ext>
            </a:extLst>
          </p:cNvPr>
          <p:cNvGrpSpPr/>
          <p:nvPr/>
        </p:nvGrpSpPr>
        <p:grpSpPr>
          <a:xfrm>
            <a:off x="433337" y="254810"/>
            <a:ext cx="4864341" cy="299372"/>
            <a:chOff x="433337" y="254810"/>
            <a:chExt cx="4864341" cy="299372"/>
          </a:xfrm>
        </p:grpSpPr>
        <p:pic>
          <p:nvPicPr>
            <p:cNvPr id="32" name="Picture 31">
              <a:extLst>
                <a:ext uri="{FF2B5EF4-FFF2-40B4-BE49-F238E27FC236}">
                  <a16:creationId xmlns="" xmlns:a16="http://schemas.microsoft.com/office/drawing/2014/main" id="{E034347B-E765-48AF-BD97-052BFE7466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33" name="Straight Connector 32">
              <a:extLst>
                <a:ext uri="{FF2B5EF4-FFF2-40B4-BE49-F238E27FC236}">
                  <a16:creationId xmlns="" xmlns:a16="http://schemas.microsoft.com/office/drawing/2014/main" id="{15D7EC14-F88B-4A0D-84BF-1B46111788E4}"/>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 xmlns:a16="http://schemas.microsoft.com/office/drawing/2014/main" id="{061DEAD3-6B5D-40AC-932C-50A06CBBA6CE}"/>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4G PREDATOR 2</a:t>
              </a:r>
            </a:p>
          </p:txBody>
        </p:sp>
      </p:grpSp>
      <p:pic>
        <p:nvPicPr>
          <p:cNvPr id="35" name="Picture 34">
            <a:extLst>
              <a:ext uri="{FF2B5EF4-FFF2-40B4-BE49-F238E27FC236}">
                <a16:creationId xmlns="" xmlns:a16="http://schemas.microsoft.com/office/drawing/2014/main" id="{A6023611-B1DE-4A11-9FA1-6F26CFE885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573"/>
          <a:stretch/>
        </p:blipFill>
        <p:spPr>
          <a:xfrm>
            <a:off x="886392" y="5946831"/>
            <a:ext cx="642455" cy="1103474"/>
          </a:xfrm>
          <a:prstGeom prst="rect">
            <a:avLst/>
          </a:prstGeom>
        </p:spPr>
      </p:pic>
      <p:sp>
        <p:nvSpPr>
          <p:cNvPr id="37" name="TextBox 36">
            <a:extLst>
              <a:ext uri="{FF2B5EF4-FFF2-40B4-BE49-F238E27FC236}">
                <a16:creationId xmlns="" xmlns:a16="http://schemas.microsoft.com/office/drawing/2014/main" id="{52043E46-AA3B-43F7-B931-B9E83949C392}"/>
              </a:ext>
            </a:extLst>
          </p:cNvPr>
          <p:cNvSpPr txBox="1"/>
          <p:nvPr/>
        </p:nvSpPr>
        <p:spPr>
          <a:xfrm>
            <a:off x="730370" y="6887654"/>
            <a:ext cx="3977314" cy="285861"/>
          </a:xfrm>
          <a:prstGeom prst="rect">
            <a:avLst/>
          </a:prstGeom>
          <a:noFill/>
        </p:spPr>
        <p:txBody>
          <a:bodyPr wrap="square" lIns="69736" tIns="34868" rIns="69736" bIns="34868" rtlCol="0">
            <a:spAutoFit/>
          </a:bodyPr>
          <a:lstStyle/>
          <a:p>
            <a:pPr marL="171450" indent="-171450">
              <a:buClr>
                <a:srgbClr val="C00000"/>
              </a:buClr>
              <a:buFont typeface="Century Gothic" panose="020B0502020202020204" pitchFamily="34" charset="0"/>
              <a:buChar char="―"/>
            </a:pPr>
            <a:r>
              <a:rPr lang="nl-NL" sz="700" dirty="0">
                <a:latin typeface="Century Gothic" panose="020B0502020202020204" pitchFamily="34" charset="0"/>
              </a:rPr>
              <a:t>Architecturale paneel, 100% geborsteld mooie nog taai marine grade roestvrij staal.</a:t>
            </a:r>
            <a:br>
              <a:rPr lang="nl-NL" sz="700" dirty="0">
                <a:latin typeface="Century Gothic" panose="020B0502020202020204" pitchFamily="34" charset="0"/>
              </a:rPr>
            </a:br>
            <a:endParaRPr lang="en-GB" sz="700" dirty="0">
              <a:latin typeface="Century Gothic" panose="020B0502020202020204" pitchFamily="34" charset="0"/>
            </a:endParaRPr>
          </a:p>
        </p:txBody>
      </p:sp>
      <p:cxnSp>
        <p:nvCxnSpPr>
          <p:cNvPr id="38" name="Straight Connector 37">
            <a:extLst>
              <a:ext uri="{FF2B5EF4-FFF2-40B4-BE49-F238E27FC236}">
                <a16:creationId xmlns="" xmlns:a16="http://schemas.microsoft.com/office/drawing/2014/main" id="{41284121-8702-4116-9CAC-496EC1EB2C76}"/>
              </a:ext>
            </a:extLst>
          </p:cNvPr>
          <p:cNvCxnSpPr/>
          <p:nvPr/>
        </p:nvCxnSpPr>
        <p:spPr>
          <a:xfrm>
            <a:off x="867006" y="5276286"/>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 xmlns:a16="http://schemas.microsoft.com/office/drawing/2014/main" id="{1B4A0A22-DEBD-4DE8-958F-A796ACFBA36D}"/>
              </a:ext>
            </a:extLst>
          </p:cNvPr>
          <p:cNvCxnSpPr>
            <a:cxnSpLocks/>
          </p:cNvCxnSpPr>
          <p:nvPr/>
        </p:nvCxnSpPr>
        <p:spPr>
          <a:xfrm flipH="1">
            <a:off x="873800" y="5137613"/>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 xmlns:a16="http://schemas.microsoft.com/office/drawing/2014/main" id="{D9DD024F-F5EE-409C-8491-7F56E8FCDA71}"/>
              </a:ext>
            </a:extLst>
          </p:cNvPr>
          <p:cNvPicPr>
            <a:picLocks noChangeAspect="1"/>
          </p:cNvPicPr>
          <p:nvPr/>
        </p:nvPicPr>
        <p:blipFill rotWithShape="1">
          <a:blip r:embed="rId7">
            <a:biLevel thresh="75000"/>
          </a:blip>
          <a:srcRect l="37330" t="72987" r="55753" b="19815"/>
          <a:stretch/>
        </p:blipFill>
        <p:spPr>
          <a:xfrm>
            <a:off x="2791172" y="5916233"/>
            <a:ext cx="1884496" cy="861616"/>
          </a:xfrm>
          <a:prstGeom prst="rect">
            <a:avLst/>
          </a:prstGeom>
        </p:spPr>
      </p:pic>
      <p:pic>
        <p:nvPicPr>
          <p:cNvPr id="36" name="Picture 35">
            <a:extLst>
              <a:ext uri="{FF2B5EF4-FFF2-40B4-BE49-F238E27FC236}">
                <a16:creationId xmlns="" xmlns:a16="http://schemas.microsoft.com/office/drawing/2014/main" id="{2ACED3AF-59EC-4C2E-AF9A-4E31648AE77F}"/>
              </a:ext>
            </a:extLst>
          </p:cNvPr>
          <p:cNvPicPr>
            <a:picLocks noChangeAspect="1"/>
          </p:cNvPicPr>
          <p:nvPr/>
        </p:nvPicPr>
        <p:blipFill rotWithShape="1">
          <a:blip r:embed="rId7">
            <a:biLevel thresh="75000"/>
          </a:blip>
          <a:srcRect l="37330" t="73252" r="55528" b="19833"/>
          <a:stretch/>
        </p:blipFill>
        <p:spPr>
          <a:xfrm>
            <a:off x="2729608" y="1487945"/>
            <a:ext cx="1946060" cy="827783"/>
          </a:xfrm>
          <a:prstGeom prst="rect">
            <a:avLst/>
          </a:prstGeom>
        </p:spPr>
      </p:pic>
      <p:pic>
        <p:nvPicPr>
          <p:cNvPr id="5" name="Picture 4">
            <a:extLst>
              <a:ext uri="{FF2B5EF4-FFF2-40B4-BE49-F238E27FC236}">
                <a16:creationId xmlns="" xmlns:a16="http://schemas.microsoft.com/office/drawing/2014/main" id="{6DB6A89F-B14F-4AB1-B940-6771745537E3}"/>
              </a:ext>
            </a:extLst>
          </p:cNvPr>
          <p:cNvPicPr>
            <a:picLocks noChangeAspect="1"/>
          </p:cNvPicPr>
          <p:nvPr/>
        </p:nvPicPr>
        <p:blipFill rotWithShape="1">
          <a:blip r:embed="rId8">
            <a:biLevel thresh="75000"/>
          </a:blip>
          <a:srcRect l="42343" t="71677" r="40147" b="4647"/>
          <a:stretch/>
        </p:blipFill>
        <p:spPr>
          <a:xfrm>
            <a:off x="2703617" y="3449728"/>
            <a:ext cx="2116236" cy="1257171"/>
          </a:xfrm>
          <a:prstGeom prst="rect">
            <a:avLst/>
          </a:prstGeom>
        </p:spPr>
      </p:pic>
      <p:pic>
        <p:nvPicPr>
          <p:cNvPr id="48" name="Picture 47">
            <a:extLst>
              <a:ext uri="{FF2B5EF4-FFF2-40B4-BE49-F238E27FC236}">
                <a16:creationId xmlns="" xmlns:a16="http://schemas.microsoft.com/office/drawing/2014/main" id="{6F90E949-2E8C-4852-A3F0-E373AEBF85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982" y="1210052"/>
            <a:ext cx="563054" cy="563054"/>
          </a:xfrm>
          <a:prstGeom prst="rect">
            <a:avLst/>
          </a:prstGeom>
        </p:spPr>
      </p:pic>
      <p:pic>
        <p:nvPicPr>
          <p:cNvPr id="49" name="Picture 48">
            <a:extLst>
              <a:ext uri="{FF2B5EF4-FFF2-40B4-BE49-F238E27FC236}">
                <a16:creationId xmlns="" xmlns:a16="http://schemas.microsoft.com/office/drawing/2014/main" id="{525CF97B-351A-4001-9B88-91D6550E8C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6171" y="3337169"/>
            <a:ext cx="563054" cy="563054"/>
          </a:xfrm>
          <a:prstGeom prst="rect">
            <a:avLst/>
          </a:prstGeom>
        </p:spPr>
      </p:pic>
      <p:pic>
        <p:nvPicPr>
          <p:cNvPr id="50" name="Picture 49">
            <a:extLst>
              <a:ext uri="{FF2B5EF4-FFF2-40B4-BE49-F238E27FC236}">
                <a16:creationId xmlns="" xmlns:a16="http://schemas.microsoft.com/office/drawing/2014/main" id="{3FF34EB4-AE67-451F-B5AE-7A28D86141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5197" y="5602847"/>
            <a:ext cx="579728" cy="579728"/>
          </a:xfrm>
          <a:prstGeom prst="rect">
            <a:avLst/>
          </a:prstGeom>
        </p:spPr>
      </p:pic>
      <p:sp>
        <p:nvSpPr>
          <p:cNvPr id="2" name="Rectangle 1">
            <a:extLst>
              <a:ext uri="{FF2B5EF4-FFF2-40B4-BE49-F238E27FC236}">
                <a16:creationId xmlns="" xmlns:a16="http://schemas.microsoft.com/office/drawing/2014/main" id="{9FB40351-FF7D-430E-8C4A-3708C8DFF24A}"/>
              </a:ext>
            </a:extLst>
          </p:cNvPr>
          <p:cNvSpPr/>
          <p:nvPr/>
        </p:nvSpPr>
        <p:spPr>
          <a:xfrm>
            <a:off x="902228" y="2899670"/>
            <a:ext cx="2663825" cy="461665"/>
          </a:xfrm>
          <a:prstGeom prst="rect">
            <a:avLst/>
          </a:prstGeom>
        </p:spPr>
        <p:txBody>
          <a:bodyPr>
            <a:spAutoFit/>
          </a:bodyPr>
          <a:lstStyle/>
          <a:p>
            <a:r>
              <a:rPr lang="en-GB" sz="800" b="1" dirty="0">
                <a:latin typeface="Century Gothic" panose="020B0502020202020204" pitchFamily="34" charset="0"/>
                <a:cs typeface="Arial" panose="020B0604020202020204" pitchFamily="34" charset="0"/>
              </a:rPr>
              <a:t>PRE2-4GE/IMP </a:t>
            </a:r>
            <a:r>
              <a:rPr lang="en-GB" sz="800" dirty="0">
                <a:latin typeface="Century Gothic" panose="020B0502020202020204" pitchFamily="34" charset="0"/>
                <a:cs typeface="Arial" panose="020B0604020202020204" pitchFamily="34" charset="0"/>
              </a:rPr>
              <a:t>(Europe)</a:t>
            </a:r>
            <a:endParaRPr lang="en-GB" sz="800" b="1" dirty="0">
              <a:latin typeface="Century Gothic" panose="020B0502020202020204" pitchFamily="34" charset="0"/>
              <a:cs typeface="Arial" panose="020B0604020202020204" pitchFamily="34" charset="0"/>
            </a:endParaRPr>
          </a:p>
          <a:p>
            <a:r>
              <a:rPr lang="en-GB" sz="800" b="1" dirty="0">
                <a:latin typeface="Century Gothic" panose="020B0502020202020204" pitchFamily="34" charset="0"/>
                <a:cs typeface="Arial" panose="020B0604020202020204" pitchFamily="34" charset="0"/>
              </a:rPr>
              <a:t>PRE2-4GA/IMP </a:t>
            </a:r>
            <a:r>
              <a:rPr lang="en-GB" sz="800" dirty="0">
                <a:latin typeface="Century Gothic" panose="020B0502020202020204" pitchFamily="34" charset="0"/>
                <a:cs typeface="Arial" panose="020B0604020202020204" pitchFamily="34" charset="0"/>
              </a:rPr>
              <a:t>(USA)</a:t>
            </a:r>
          </a:p>
          <a:p>
            <a:r>
              <a:rPr lang="en-GB" sz="800" b="1" dirty="0">
                <a:latin typeface="Century Gothic" panose="020B0502020202020204" pitchFamily="34" charset="0"/>
                <a:cs typeface="Arial" panose="020B0604020202020204" pitchFamily="34" charset="0"/>
              </a:rPr>
              <a:t>PRE2-4GSA/IMP </a:t>
            </a:r>
            <a:r>
              <a:rPr lang="en-GB" sz="800" dirty="0">
                <a:latin typeface="Century Gothic" panose="020B0502020202020204" pitchFamily="34" charset="0"/>
                <a:cs typeface="Arial" panose="020B0604020202020204" pitchFamily="34" charset="0"/>
              </a:rPr>
              <a:t>(AUSTRALIA &amp; NZ)</a:t>
            </a:r>
          </a:p>
        </p:txBody>
      </p:sp>
      <p:sp>
        <p:nvSpPr>
          <p:cNvPr id="41" name="Rectangle 40">
            <a:extLst>
              <a:ext uri="{FF2B5EF4-FFF2-40B4-BE49-F238E27FC236}">
                <a16:creationId xmlns="" xmlns:a16="http://schemas.microsoft.com/office/drawing/2014/main" id="{8FDADE29-9E12-407F-8D41-B15BAAC65071}"/>
              </a:ext>
            </a:extLst>
          </p:cNvPr>
          <p:cNvSpPr/>
          <p:nvPr/>
        </p:nvSpPr>
        <p:spPr>
          <a:xfrm>
            <a:off x="933509" y="5166454"/>
            <a:ext cx="2663825" cy="461665"/>
          </a:xfrm>
          <a:prstGeom prst="rect">
            <a:avLst/>
          </a:prstGeom>
        </p:spPr>
        <p:txBody>
          <a:bodyPr>
            <a:spAutoFit/>
          </a:bodyPr>
          <a:lstStyle/>
          <a:p>
            <a:r>
              <a:rPr lang="en-GB" sz="800" b="1" dirty="0">
                <a:latin typeface="Century Gothic" panose="020B0502020202020204" pitchFamily="34" charset="0"/>
                <a:cs typeface="Arial" panose="020B0604020202020204" pitchFamily="34" charset="0"/>
              </a:rPr>
              <a:t>PRE2-4GE/AS </a:t>
            </a:r>
            <a:r>
              <a:rPr lang="en-GB" sz="800" dirty="0">
                <a:latin typeface="Century Gothic" panose="020B0502020202020204" pitchFamily="34" charset="0"/>
                <a:cs typeface="Arial" panose="020B0604020202020204" pitchFamily="34" charset="0"/>
              </a:rPr>
              <a:t>(Europe)</a:t>
            </a:r>
            <a:endParaRPr lang="en-GB" sz="800" b="1" dirty="0">
              <a:latin typeface="Century Gothic" panose="020B0502020202020204" pitchFamily="34" charset="0"/>
              <a:cs typeface="Arial" panose="020B0604020202020204" pitchFamily="34" charset="0"/>
            </a:endParaRPr>
          </a:p>
          <a:p>
            <a:r>
              <a:rPr lang="en-GB" sz="800" b="1" dirty="0">
                <a:latin typeface="Century Gothic" panose="020B0502020202020204" pitchFamily="34" charset="0"/>
                <a:cs typeface="Arial" panose="020B0604020202020204" pitchFamily="34" charset="0"/>
              </a:rPr>
              <a:t>PRE2-4GA/AS </a:t>
            </a:r>
            <a:r>
              <a:rPr lang="en-GB" sz="800" dirty="0">
                <a:latin typeface="Century Gothic" panose="020B0502020202020204" pitchFamily="34" charset="0"/>
                <a:cs typeface="Arial" panose="020B0604020202020204" pitchFamily="34" charset="0"/>
              </a:rPr>
              <a:t>(USA)</a:t>
            </a:r>
          </a:p>
          <a:p>
            <a:r>
              <a:rPr lang="en-GB" sz="800" b="1" dirty="0">
                <a:latin typeface="Century Gothic" panose="020B0502020202020204" pitchFamily="34" charset="0"/>
                <a:cs typeface="Arial" panose="020B0604020202020204" pitchFamily="34" charset="0"/>
              </a:rPr>
              <a:t>PRE2-4GSA/AS </a:t>
            </a:r>
            <a:r>
              <a:rPr lang="en-GB" sz="800" dirty="0">
                <a:latin typeface="Century Gothic" panose="020B0502020202020204" pitchFamily="34" charset="0"/>
                <a:cs typeface="Arial" panose="020B0604020202020204" pitchFamily="34" charset="0"/>
              </a:rPr>
              <a:t>(AUSTRALIA &amp; NZ)</a:t>
            </a:r>
          </a:p>
        </p:txBody>
      </p:sp>
      <p:cxnSp>
        <p:nvCxnSpPr>
          <p:cNvPr id="43" name="Straight Connector 42">
            <a:extLst>
              <a:ext uri="{FF2B5EF4-FFF2-40B4-BE49-F238E27FC236}">
                <a16:creationId xmlns="" xmlns:a16="http://schemas.microsoft.com/office/drawing/2014/main" id="{167E6959-1178-449A-9F4E-642648DFB52E}"/>
              </a:ext>
            </a:extLst>
          </p:cNvPr>
          <p:cNvCxnSpPr>
            <a:cxnSpLocks/>
          </p:cNvCxnSpPr>
          <p:nvPr/>
        </p:nvCxnSpPr>
        <p:spPr>
          <a:xfrm>
            <a:off x="2633926" y="3552535"/>
            <a:ext cx="0" cy="103581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 xmlns:a16="http://schemas.microsoft.com/office/drawing/2014/main" id="{BFDFA98E-31AA-4AFB-809E-589E4B885970}"/>
              </a:ext>
            </a:extLst>
          </p:cNvPr>
          <p:cNvCxnSpPr>
            <a:cxnSpLocks/>
          </p:cNvCxnSpPr>
          <p:nvPr/>
        </p:nvCxnSpPr>
        <p:spPr>
          <a:xfrm>
            <a:off x="2633926" y="5759462"/>
            <a:ext cx="0" cy="103581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pic>
        <p:nvPicPr>
          <p:cNvPr id="61" name="Picture 60">
            <a:extLst>
              <a:ext uri="{FF2B5EF4-FFF2-40B4-BE49-F238E27FC236}">
                <a16:creationId xmlns="" xmlns:a16="http://schemas.microsoft.com/office/drawing/2014/main" id="{04BA87A8-DE3D-4146-9439-AE8AA4EDE3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68187" y="1937625"/>
            <a:ext cx="671315" cy="427404"/>
          </a:xfrm>
          <a:prstGeom prst="rect">
            <a:avLst/>
          </a:prstGeom>
        </p:spPr>
      </p:pic>
      <p:pic>
        <p:nvPicPr>
          <p:cNvPr id="63" name="Picture 62">
            <a:extLst>
              <a:ext uri="{FF2B5EF4-FFF2-40B4-BE49-F238E27FC236}">
                <a16:creationId xmlns="" xmlns:a16="http://schemas.microsoft.com/office/drawing/2014/main" id="{A4AF838F-1878-4450-AFCE-74F8D1B6AE41}"/>
              </a:ext>
            </a:extLst>
          </p:cNvPr>
          <p:cNvPicPr>
            <a:picLocks noChangeAspect="1"/>
          </p:cNvPicPr>
          <p:nvPr/>
        </p:nvPicPr>
        <p:blipFill rotWithShape="1">
          <a:blip r:embed="rId11" cstate="print"/>
          <a:srcRect l="59038" t="17066" r="9303" b="62891"/>
          <a:stretch/>
        </p:blipFill>
        <p:spPr>
          <a:xfrm rot="2674445">
            <a:off x="2070231" y="1552333"/>
            <a:ext cx="385004" cy="208128"/>
          </a:xfrm>
          <a:prstGeom prst="rect">
            <a:avLst/>
          </a:prstGeom>
        </p:spPr>
      </p:pic>
      <p:pic>
        <p:nvPicPr>
          <p:cNvPr id="62" name="Picture 61">
            <a:extLst>
              <a:ext uri="{FF2B5EF4-FFF2-40B4-BE49-F238E27FC236}">
                <a16:creationId xmlns="" xmlns:a16="http://schemas.microsoft.com/office/drawing/2014/main" id="{EE9D9694-3AD3-42EE-B28B-71418DF26EE7}"/>
              </a:ext>
            </a:extLst>
          </p:cNvPr>
          <p:cNvPicPr>
            <a:picLocks noChangeAspect="1"/>
          </p:cNvPicPr>
          <p:nvPr/>
        </p:nvPicPr>
        <p:blipFill rotWithShape="1">
          <a:blip r:embed="rId12" cstate="print"/>
          <a:srcRect l="65563" r="12015" b="83268"/>
          <a:stretch/>
        </p:blipFill>
        <p:spPr>
          <a:xfrm>
            <a:off x="2012046" y="1728171"/>
            <a:ext cx="416446" cy="265344"/>
          </a:xfrm>
          <a:prstGeom prst="rect">
            <a:avLst/>
          </a:prstGeom>
        </p:spPr>
      </p:pic>
      <p:pic>
        <p:nvPicPr>
          <p:cNvPr id="40" name="Picture 39">
            <a:extLst>
              <a:ext uri="{FF2B5EF4-FFF2-40B4-BE49-F238E27FC236}">
                <a16:creationId xmlns="" xmlns:a16="http://schemas.microsoft.com/office/drawing/2014/main" id="{3ACD4B00-4730-4D22-98EC-1312994803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512" t="38638" r="35989" b="37837"/>
          <a:stretch/>
        </p:blipFill>
        <p:spPr>
          <a:xfrm>
            <a:off x="1395629" y="3756676"/>
            <a:ext cx="778808" cy="800970"/>
          </a:xfrm>
          <a:prstGeom prst="rect">
            <a:avLst/>
          </a:prstGeom>
        </p:spPr>
      </p:pic>
      <p:pic>
        <p:nvPicPr>
          <p:cNvPr id="45" name="Picture 44">
            <a:extLst>
              <a:ext uri="{FF2B5EF4-FFF2-40B4-BE49-F238E27FC236}">
                <a16:creationId xmlns="" xmlns:a16="http://schemas.microsoft.com/office/drawing/2014/main" id="{61EA5C3B-DD7B-4E27-98A1-CF6042E6A95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62611" y="4057414"/>
            <a:ext cx="671315" cy="427404"/>
          </a:xfrm>
          <a:prstGeom prst="rect">
            <a:avLst/>
          </a:prstGeom>
        </p:spPr>
      </p:pic>
      <p:pic>
        <p:nvPicPr>
          <p:cNvPr id="46" name="Picture 45">
            <a:extLst>
              <a:ext uri="{FF2B5EF4-FFF2-40B4-BE49-F238E27FC236}">
                <a16:creationId xmlns="" xmlns:a16="http://schemas.microsoft.com/office/drawing/2014/main" id="{4869E80F-8DE7-4D6C-A5ED-DB383AF59023}"/>
              </a:ext>
            </a:extLst>
          </p:cNvPr>
          <p:cNvPicPr>
            <a:picLocks noChangeAspect="1"/>
          </p:cNvPicPr>
          <p:nvPr/>
        </p:nvPicPr>
        <p:blipFill rotWithShape="1">
          <a:blip r:embed="rId11" cstate="print"/>
          <a:srcRect l="59038" t="17066" r="9303" b="62891"/>
          <a:stretch/>
        </p:blipFill>
        <p:spPr>
          <a:xfrm rot="2674445">
            <a:off x="2064655" y="3672122"/>
            <a:ext cx="385004" cy="208128"/>
          </a:xfrm>
          <a:prstGeom prst="rect">
            <a:avLst/>
          </a:prstGeom>
        </p:spPr>
      </p:pic>
      <p:pic>
        <p:nvPicPr>
          <p:cNvPr id="54" name="Picture 53">
            <a:extLst>
              <a:ext uri="{FF2B5EF4-FFF2-40B4-BE49-F238E27FC236}">
                <a16:creationId xmlns="" xmlns:a16="http://schemas.microsoft.com/office/drawing/2014/main" id="{8ABB791B-609A-4F43-A3CD-657821D76226}"/>
              </a:ext>
            </a:extLst>
          </p:cNvPr>
          <p:cNvPicPr>
            <a:picLocks noChangeAspect="1"/>
          </p:cNvPicPr>
          <p:nvPr/>
        </p:nvPicPr>
        <p:blipFill rotWithShape="1">
          <a:blip r:embed="rId12" cstate="print"/>
          <a:srcRect l="65563" r="12015" b="83268"/>
          <a:stretch/>
        </p:blipFill>
        <p:spPr>
          <a:xfrm>
            <a:off x="2006470" y="3847960"/>
            <a:ext cx="416446" cy="265344"/>
          </a:xfrm>
          <a:prstGeom prst="rect">
            <a:avLst/>
          </a:prstGeom>
        </p:spPr>
      </p:pic>
      <p:pic>
        <p:nvPicPr>
          <p:cNvPr id="55" name="Picture 54">
            <a:extLst>
              <a:ext uri="{FF2B5EF4-FFF2-40B4-BE49-F238E27FC236}">
                <a16:creationId xmlns="" xmlns:a16="http://schemas.microsoft.com/office/drawing/2014/main" id="{830DE5E5-1186-478B-907C-11F4DFE4CD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512" t="38638" r="35989" b="37837"/>
          <a:stretch/>
        </p:blipFill>
        <p:spPr>
          <a:xfrm>
            <a:off x="1395629" y="5973779"/>
            <a:ext cx="778808" cy="800970"/>
          </a:xfrm>
          <a:prstGeom prst="rect">
            <a:avLst/>
          </a:prstGeom>
        </p:spPr>
      </p:pic>
      <p:pic>
        <p:nvPicPr>
          <p:cNvPr id="56" name="Picture 55">
            <a:extLst>
              <a:ext uri="{FF2B5EF4-FFF2-40B4-BE49-F238E27FC236}">
                <a16:creationId xmlns="" xmlns:a16="http://schemas.microsoft.com/office/drawing/2014/main" id="{9903240E-8DC3-44C3-B4E6-5026339B2E9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62611" y="6274517"/>
            <a:ext cx="671315" cy="427404"/>
          </a:xfrm>
          <a:prstGeom prst="rect">
            <a:avLst/>
          </a:prstGeom>
        </p:spPr>
      </p:pic>
      <p:pic>
        <p:nvPicPr>
          <p:cNvPr id="64" name="Picture 63">
            <a:extLst>
              <a:ext uri="{FF2B5EF4-FFF2-40B4-BE49-F238E27FC236}">
                <a16:creationId xmlns="" xmlns:a16="http://schemas.microsoft.com/office/drawing/2014/main" id="{5D5A5D22-BA5D-4282-B914-36B27FCDFCF8}"/>
              </a:ext>
            </a:extLst>
          </p:cNvPr>
          <p:cNvPicPr>
            <a:picLocks noChangeAspect="1"/>
          </p:cNvPicPr>
          <p:nvPr/>
        </p:nvPicPr>
        <p:blipFill rotWithShape="1">
          <a:blip r:embed="rId11" cstate="print"/>
          <a:srcRect l="59038" t="17066" r="9303" b="62891"/>
          <a:stretch/>
        </p:blipFill>
        <p:spPr>
          <a:xfrm rot="2674445">
            <a:off x="2064655" y="5889225"/>
            <a:ext cx="385004" cy="208128"/>
          </a:xfrm>
          <a:prstGeom prst="rect">
            <a:avLst/>
          </a:prstGeom>
        </p:spPr>
      </p:pic>
      <p:pic>
        <p:nvPicPr>
          <p:cNvPr id="65" name="Picture 64">
            <a:extLst>
              <a:ext uri="{FF2B5EF4-FFF2-40B4-BE49-F238E27FC236}">
                <a16:creationId xmlns="" xmlns:a16="http://schemas.microsoft.com/office/drawing/2014/main" id="{8316A48D-EEF1-4FEC-A1C2-1B7686961984}"/>
              </a:ext>
            </a:extLst>
          </p:cNvPr>
          <p:cNvPicPr>
            <a:picLocks noChangeAspect="1"/>
          </p:cNvPicPr>
          <p:nvPr/>
        </p:nvPicPr>
        <p:blipFill rotWithShape="1">
          <a:blip r:embed="rId12" cstate="print"/>
          <a:srcRect l="65563" r="12015" b="83268"/>
          <a:stretch/>
        </p:blipFill>
        <p:spPr>
          <a:xfrm>
            <a:off x="2006470" y="6065063"/>
            <a:ext cx="416446" cy="265344"/>
          </a:xfrm>
          <a:prstGeom prst="rect">
            <a:avLst/>
          </a:prstGeom>
        </p:spPr>
      </p:pic>
      <p:pic>
        <p:nvPicPr>
          <p:cNvPr id="66" name="Picture 65">
            <a:extLst>
              <a:ext uri="{FF2B5EF4-FFF2-40B4-BE49-F238E27FC236}">
                <a16:creationId xmlns="" xmlns:a16="http://schemas.microsoft.com/office/drawing/2014/main" id="{89DC1379-05F9-425C-B627-260DE9EAE07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541887">
            <a:off x="1697557" y="2208873"/>
            <a:ext cx="115698" cy="180488"/>
          </a:xfrm>
          <a:prstGeom prst="rect">
            <a:avLst/>
          </a:prstGeom>
        </p:spPr>
      </p:pic>
      <p:pic>
        <p:nvPicPr>
          <p:cNvPr id="67" name="Picture 66">
            <a:extLst>
              <a:ext uri="{FF2B5EF4-FFF2-40B4-BE49-F238E27FC236}">
                <a16:creationId xmlns="" xmlns:a16="http://schemas.microsoft.com/office/drawing/2014/main" id="{21241BE0-AF86-44BE-968B-949FFF60750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541887">
            <a:off x="1726260" y="6564997"/>
            <a:ext cx="115698" cy="180488"/>
          </a:xfrm>
          <a:prstGeom prst="rect">
            <a:avLst/>
          </a:prstGeom>
        </p:spPr>
      </p:pic>
      <p:pic>
        <p:nvPicPr>
          <p:cNvPr id="68" name="Picture 67">
            <a:extLst>
              <a:ext uri="{FF2B5EF4-FFF2-40B4-BE49-F238E27FC236}">
                <a16:creationId xmlns="" xmlns:a16="http://schemas.microsoft.com/office/drawing/2014/main" id="{744E6A68-1838-4F63-BD5F-8A4A5518E0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541887">
            <a:off x="1713825" y="4332309"/>
            <a:ext cx="115698" cy="180488"/>
          </a:xfrm>
          <a:prstGeom prst="rect">
            <a:avLst/>
          </a:prstGeom>
        </p:spPr>
      </p:pic>
      <p:grpSp>
        <p:nvGrpSpPr>
          <p:cNvPr id="51" name="Group 50">
            <a:extLst>
              <a:ext uri="{FF2B5EF4-FFF2-40B4-BE49-F238E27FC236}">
                <a16:creationId xmlns="" xmlns:a16="http://schemas.microsoft.com/office/drawing/2014/main" id="{887CC3CF-E99A-437D-937C-DB34F912089D}"/>
              </a:ext>
            </a:extLst>
          </p:cNvPr>
          <p:cNvGrpSpPr/>
          <p:nvPr/>
        </p:nvGrpSpPr>
        <p:grpSpPr>
          <a:xfrm>
            <a:off x="-146132" y="7209698"/>
            <a:ext cx="5041982" cy="233315"/>
            <a:chOff x="-146132" y="7235825"/>
            <a:chExt cx="5041982" cy="233315"/>
          </a:xfrm>
        </p:grpSpPr>
        <p:cxnSp>
          <p:nvCxnSpPr>
            <p:cNvPr id="52" name="Straight Connector 51">
              <a:extLst>
                <a:ext uri="{FF2B5EF4-FFF2-40B4-BE49-F238E27FC236}">
                  <a16:creationId xmlns="" xmlns:a16="http://schemas.microsoft.com/office/drawing/2014/main" id="{A67932E0-6207-4467-97DC-FC7E89CDE7D1}"/>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53" name="TextBox 52">
              <a:extLst>
                <a:ext uri="{FF2B5EF4-FFF2-40B4-BE49-F238E27FC236}">
                  <a16:creationId xmlns="" xmlns:a16="http://schemas.microsoft.com/office/drawing/2014/main" id="{E7DC8A60-377E-48C3-8B95-19A19D486A3A}"/>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45</a:t>
              </a:r>
            </a:p>
          </p:txBody>
        </p:sp>
      </p:grpSp>
      <p:sp>
        <p:nvSpPr>
          <p:cNvPr id="59" name="Oval 58">
            <a:extLst>
              <a:ext uri="{FF2B5EF4-FFF2-40B4-BE49-F238E27FC236}">
                <a16:creationId xmlns="" xmlns:a16="http://schemas.microsoft.com/office/drawing/2014/main" id="{56EBAE4A-C72E-4203-B9DA-F5967C93D029}"/>
              </a:ext>
            </a:extLst>
          </p:cNvPr>
          <p:cNvSpPr/>
          <p:nvPr/>
        </p:nvSpPr>
        <p:spPr>
          <a:xfrm>
            <a:off x="724968" y="1291803"/>
            <a:ext cx="424340" cy="398217"/>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Rectangle 59">
            <a:extLst>
              <a:ext uri="{FF2B5EF4-FFF2-40B4-BE49-F238E27FC236}">
                <a16:creationId xmlns="" xmlns:a16="http://schemas.microsoft.com/office/drawing/2014/main" id="{6468B71F-905B-48B0-B5F6-A534A23DDA1C}"/>
              </a:ext>
            </a:extLst>
          </p:cNvPr>
          <p:cNvSpPr/>
          <p:nvPr/>
        </p:nvSpPr>
        <p:spPr>
          <a:xfrm rot="20005232">
            <a:off x="606518" y="1365861"/>
            <a:ext cx="637935" cy="246221"/>
          </a:xfrm>
          <a:prstGeom prst="rect">
            <a:avLst/>
          </a:prstGeom>
        </p:spPr>
        <p:txBody>
          <a:bodyPr wrap="square">
            <a:spAutoFit/>
          </a:bodyPr>
          <a:lstStyle/>
          <a:p>
            <a:pPr algn="ctr"/>
            <a:r>
              <a:rPr lang="en-GB" sz="500" b="1" dirty="0">
                <a:solidFill>
                  <a:schemeClr val="bg1"/>
                </a:solidFill>
                <a:effectLst>
                  <a:outerShdw blurRad="38100" dist="38100" dir="2700000" algn="tl">
                    <a:srgbClr val="000000">
                      <a:alpha val="43137"/>
                    </a:srgbClr>
                  </a:outerShdw>
                </a:effectLst>
                <a:latin typeface="Century Gothic" panose="020B0502020202020204" pitchFamily="34" charset="0"/>
              </a:rPr>
              <a:t>beschikbaar binnenkort</a:t>
            </a:r>
            <a:endParaRPr lang="en-GB" sz="1050" b="1" dirty="0">
              <a:solidFill>
                <a:schemeClr val="bg1"/>
              </a:solidFill>
              <a:effectLst>
                <a:outerShdw blurRad="38100" dist="38100" dir="2700000" algn="tl">
                  <a:srgbClr val="000000">
                    <a:alpha val="43137"/>
                  </a:srgbClr>
                </a:outerShdw>
              </a:effectLst>
            </a:endParaRPr>
          </a:p>
        </p:txBody>
      </p:sp>
      <p:sp>
        <p:nvSpPr>
          <p:cNvPr id="70" name="Oval 69">
            <a:extLst>
              <a:ext uri="{FF2B5EF4-FFF2-40B4-BE49-F238E27FC236}">
                <a16:creationId xmlns="" xmlns:a16="http://schemas.microsoft.com/office/drawing/2014/main" id="{ABD9F381-AB3C-4924-915E-B511CB18F271}"/>
              </a:ext>
            </a:extLst>
          </p:cNvPr>
          <p:cNvSpPr/>
          <p:nvPr/>
        </p:nvSpPr>
        <p:spPr>
          <a:xfrm>
            <a:off x="745528" y="3418506"/>
            <a:ext cx="424340" cy="398217"/>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Rectangle 70">
            <a:extLst>
              <a:ext uri="{FF2B5EF4-FFF2-40B4-BE49-F238E27FC236}">
                <a16:creationId xmlns="" xmlns:a16="http://schemas.microsoft.com/office/drawing/2014/main" id="{E41E95F1-96CA-4196-AFB1-E6AB057783DA}"/>
              </a:ext>
            </a:extLst>
          </p:cNvPr>
          <p:cNvSpPr/>
          <p:nvPr/>
        </p:nvSpPr>
        <p:spPr>
          <a:xfrm rot="20005232">
            <a:off x="627078" y="3492564"/>
            <a:ext cx="637935" cy="246221"/>
          </a:xfrm>
          <a:prstGeom prst="rect">
            <a:avLst/>
          </a:prstGeom>
        </p:spPr>
        <p:txBody>
          <a:bodyPr wrap="square">
            <a:spAutoFit/>
          </a:bodyPr>
          <a:lstStyle/>
          <a:p>
            <a:pPr algn="ctr"/>
            <a:r>
              <a:rPr lang="en-GB" sz="500" b="1" dirty="0">
                <a:solidFill>
                  <a:schemeClr val="bg1"/>
                </a:solidFill>
                <a:effectLst>
                  <a:outerShdw blurRad="38100" dist="38100" dir="2700000" algn="tl">
                    <a:srgbClr val="000000">
                      <a:alpha val="43137"/>
                    </a:srgbClr>
                  </a:outerShdw>
                </a:effectLst>
                <a:latin typeface="Century Gothic" panose="020B0502020202020204" pitchFamily="34" charset="0"/>
              </a:rPr>
              <a:t>beschikbaar binnenkort</a:t>
            </a:r>
            <a:endParaRPr lang="en-GB" sz="1050" b="1" dirty="0">
              <a:solidFill>
                <a:schemeClr val="bg1"/>
              </a:solidFill>
              <a:effectLst>
                <a:outerShdw blurRad="38100" dist="38100" dir="2700000" algn="tl">
                  <a:srgbClr val="000000">
                    <a:alpha val="43137"/>
                  </a:srgbClr>
                </a:outerShdw>
              </a:effectLst>
            </a:endParaRPr>
          </a:p>
        </p:txBody>
      </p:sp>
      <p:sp>
        <p:nvSpPr>
          <p:cNvPr id="72" name="Oval 71">
            <a:extLst>
              <a:ext uri="{FF2B5EF4-FFF2-40B4-BE49-F238E27FC236}">
                <a16:creationId xmlns="" xmlns:a16="http://schemas.microsoft.com/office/drawing/2014/main" id="{C6C5403F-6A56-466B-94B3-40A6151F6383}"/>
              </a:ext>
            </a:extLst>
          </p:cNvPr>
          <p:cNvSpPr/>
          <p:nvPr/>
        </p:nvSpPr>
        <p:spPr>
          <a:xfrm>
            <a:off x="801110" y="5690592"/>
            <a:ext cx="424340" cy="398217"/>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Rectangle 72">
            <a:extLst>
              <a:ext uri="{FF2B5EF4-FFF2-40B4-BE49-F238E27FC236}">
                <a16:creationId xmlns="" xmlns:a16="http://schemas.microsoft.com/office/drawing/2014/main" id="{660EBDB9-36FE-4C35-A316-7A821D15E23C}"/>
              </a:ext>
            </a:extLst>
          </p:cNvPr>
          <p:cNvSpPr/>
          <p:nvPr/>
        </p:nvSpPr>
        <p:spPr>
          <a:xfrm rot="20005232">
            <a:off x="682660" y="5764650"/>
            <a:ext cx="637935" cy="246221"/>
          </a:xfrm>
          <a:prstGeom prst="rect">
            <a:avLst/>
          </a:prstGeom>
        </p:spPr>
        <p:txBody>
          <a:bodyPr wrap="square">
            <a:spAutoFit/>
          </a:bodyPr>
          <a:lstStyle/>
          <a:p>
            <a:pPr algn="ctr"/>
            <a:r>
              <a:rPr lang="en-GB" sz="500" b="1" dirty="0">
                <a:solidFill>
                  <a:schemeClr val="bg1"/>
                </a:solidFill>
                <a:effectLst>
                  <a:outerShdw blurRad="38100" dist="38100" dir="2700000" algn="tl">
                    <a:srgbClr val="000000">
                      <a:alpha val="43137"/>
                    </a:srgbClr>
                  </a:outerShdw>
                </a:effectLst>
                <a:latin typeface="Century Gothic" panose="020B0502020202020204" pitchFamily="34" charset="0"/>
              </a:rPr>
              <a:t>beschikbaar binnenkort</a:t>
            </a:r>
            <a:endParaRPr lang="en-GB" sz="105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7976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 xmlns:a16="http://schemas.microsoft.com/office/drawing/2014/main" id="{4D007406-4F83-4B35-83B7-2CE745D8CA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746" y="3283917"/>
            <a:ext cx="854766" cy="1282149"/>
          </a:xfrm>
          <a:prstGeom prst="rect">
            <a:avLst/>
          </a:prstGeom>
        </p:spPr>
      </p:pic>
      <p:sp>
        <p:nvSpPr>
          <p:cNvPr id="7" name="TextBox 6">
            <a:extLst>
              <a:ext uri="{FF2B5EF4-FFF2-40B4-BE49-F238E27FC236}">
                <a16:creationId xmlns="" xmlns:a16="http://schemas.microsoft.com/office/drawing/2014/main" id="{724359EA-11B3-4EF4-A7F3-A74DDAACD483}"/>
              </a:ext>
            </a:extLst>
          </p:cNvPr>
          <p:cNvSpPr txBox="1"/>
          <p:nvPr/>
        </p:nvSpPr>
        <p:spPr>
          <a:xfrm>
            <a:off x="751523" y="2487147"/>
            <a:ext cx="3956170" cy="393582"/>
          </a:xfrm>
          <a:prstGeom prst="rect">
            <a:avLst/>
          </a:prstGeom>
          <a:noFill/>
        </p:spPr>
        <p:txBody>
          <a:bodyPr wrap="square" lIns="69736" tIns="34868" rIns="69736" bIns="34868" rtlCol="0">
            <a:spAutoFit/>
          </a:bodyPr>
          <a:lstStyle/>
          <a:p>
            <a:pPr marL="171450" indent="-171450">
              <a:buClr>
                <a:srgbClr val="C00000"/>
              </a:buClr>
              <a:buFont typeface="Century Gothic" panose="020B0502020202020204" pitchFamily="34" charset="0"/>
              <a:buChar char="―"/>
            </a:pPr>
            <a:r>
              <a:rPr lang="nl-NL" sz="700" dirty="0">
                <a:latin typeface="Century Gothic" panose="020B0502020202020204" pitchFamily="34" charset="0"/>
              </a:rPr>
              <a:t>Architecturale paneel, stijlvolle gehard zwart acryl trim over mooie nog taai mariene roestvrij staal.</a:t>
            </a:r>
          </a:p>
          <a:p>
            <a:pPr marL="171450" indent="-171450">
              <a:buClr>
                <a:srgbClr val="C00000"/>
              </a:buClr>
              <a:buFont typeface="Century Gothic" panose="020B0502020202020204" pitchFamily="34" charset="0"/>
              <a:buChar char="―"/>
            </a:pPr>
            <a:r>
              <a:rPr lang="nl-NL" sz="700" dirty="0">
                <a:latin typeface="Century Gothic" panose="020B0502020202020204" pitchFamily="34" charset="0"/>
              </a:rPr>
              <a:t>Toetsenbord Model.</a:t>
            </a:r>
          </a:p>
        </p:txBody>
      </p:sp>
      <p:sp>
        <p:nvSpPr>
          <p:cNvPr id="8" name="TextBox 7">
            <a:extLst>
              <a:ext uri="{FF2B5EF4-FFF2-40B4-BE49-F238E27FC236}">
                <a16:creationId xmlns="" xmlns:a16="http://schemas.microsoft.com/office/drawing/2014/main" id="{22AE439E-1CA9-4EF8-9629-B8B702703E49}"/>
              </a:ext>
            </a:extLst>
          </p:cNvPr>
          <p:cNvSpPr txBox="1"/>
          <p:nvPr/>
        </p:nvSpPr>
        <p:spPr>
          <a:xfrm>
            <a:off x="751522" y="4573898"/>
            <a:ext cx="3945523" cy="501304"/>
          </a:xfrm>
          <a:prstGeom prst="rect">
            <a:avLst/>
          </a:prstGeom>
          <a:noFill/>
        </p:spPr>
        <p:txBody>
          <a:bodyPr wrap="square" lIns="69736" tIns="34868" rIns="69736" bIns="34868" rtlCol="0">
            <a:spAutoFit/>
          </a:bodyPr>
          <a:lstStyle/>
          <a:p>
            <a:pPr marL="171450" indent="-171450">
              <a:buClr>
                <a:srgbClr val="C00000"/>
              </a:buClr>
              <a:buFont typeface="Century Gothic" panose="020B0502020202020204" pitchFamily="34" charset="0"/>
              <a:buChar char="―"/>
            </a:pPr>
            <a:r>
              <a:rPr lang="en-GB" sz="700" dirty="0">
                <a:latin typeface="Century Gothic" panose="020B0502020202020204" pitchFamily="34" charset="0"/>
              </a:rPr>
              <a:t>Een iets meer traditioneel gevormde paneel, in glad glanzend zwarte voorplaat, versterkt met roestvrij staal, getextureerde poeder gecoat, corrosie resistent aluminium kap en RVS achterplaat.</a:t>
            </a:r>
          </a:p>
          <a:p>
            <a:pPr marL="171450" indent="-171450">
              <a:buClr>
                <a:srgbClr val="C00000"/>
              </a:buClr>
              <a:buFont typeface="Century Gothic" panose="020B0502020202020204" pitchFamily="34" charset="0"/>
              <a:buChar char="―"/>
            </a:pPr>
            <a:r>
              <a:rPr lang="en-GB" sz="700" dirty="0">
                <a:latin typeface="Century Gothic" panose="020B0502020202020204" pitchFamily="34" charset="0"/>
              </a:rPr>
              <a:t>Toetsenbord Model.</a:t>
            </a:r>
          </a:p>
        </p:txBody>
      </p:sp>
      <p:cxnSp>
        <p:nvCxnSpPr>
          <p:cNvPr id="13" name="Straight Connector 12">
            <a:extLst>
              <a:ext uri="{FF2B5EF4-FFF2-40B4-BE49-F238E27FC236}">
                <a16:creationId xmlns="" xmlns:a16="http://schemas.microsoft.com/office/drawing/2014/main" id="{8B6388E7-1497-4478-B8AD-D5346D1D690E}"/>
              </a:ext>
            </a:extLst>
          </p:cNvPr>
          <p:cNvCxnSpPr>
            <a:cxnSpLocks/>
          </p:cNvCxnSpPr>
          <p:nvPr/>
        </p:nvCxnSpPr>
        <p:spPr>
          <a:xfrm flipH="1">
            <a:off x="736252" y="2901390"/>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 xmlns:a16="http://schemas.microsoft.com/office/drawing/2014/main" id="{5754DCEC-3B87-46E8-8737-A25F35EB1F04}"/>
              </a:ext>
            </a:extLst>
          </p:cNvPr>
          <p:cNvCxnSpPr>
            <a:cxnSpLocks/>
          </p:cNvCxnSpPr>
          <p:nvPr/>
        </p:nvCxnSpPr>
        <p:spPr>
          <a:xfrm>
            <a:off x="2633926" y="1355175"/>
            <a:ext cx="0" cy="1074692"/>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 xmlns:a16="http://schemas.microsoft.com/office/drawing/2014/main" id="{0D2F7F64-E614-48B8-9759-EBDB9B6A65A4}"/>
              </a:ext>
            </a:extLst>
          </p:cNvPr>
          <p:cNvCxnSpPr/>
          <p:nvPr/>
        </p:nvCxnSpPr>
        <p:spPr>
          <a:xfrm>
            <a:off x="821123" y="805884"/>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 xmlns:a16="http://schemas.microsoft.com/office/drawing/2014/main" id="{19439B80-1CB5-4CEB-990A-33CBD34C8692}"/>
              </a:ext>
            </a:extLst>
          </p:cNvPr>
          <p:cNvCxnSpPr/>
          <p:nvPr/>
        </p:nvCxnSpPr>
        <p:spPr>
          <a:xfrm>
            <a:off x="821123" y="3024890"/>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grpSp>
        <p:nvGrpSpPr>
          <p:cNvPr id="19" name="Group 18">
            <a:extLst>
              <a:ext uri="{FF2B5EF4-FFF2-40B4-BE49-F238E27FC236}">
                <a16:creationId xmlns="" xmlns:a16="http://schemas.microsoft.com/office/drawing/2014/main" id="{C990DAF3-2A13-4E51-8C3E-476ABE9C4C72}"/>
              </a:ext>
            </a:extLst>
          </p:cNvPr>
          <p:cNvGrpSpPr/>
          <p:nvPr/>
        </p:nvGrpSpPr>
        <p:grpSpPr>
          <a:xfrm>
            <a:off x="433337" y="254810"/>
            <a:ext cx="4864341" cy="299372"/>
            <a:chOff x="433337" y="254810"/>
            <a:chExt cx="4864341" cy="299372"/>
          </a:xfrm>
        </p:grpSpPr>
        <p:pic>
          <p:nvPicPr>
            <p:cNvPr id="20" name="Picture 19">
              <a:extLst>
                <a:ext uri="{FF2B5EF4-FFF2-40B4-BE49-F238E27FC236}">
                  <a16:creationId xmlns="" xmlns:a16="http://schemas.microsoft.com/office/drawing/2014/main" id="{99AEF404-C93F-49EE-B93E-4DE5AFAE2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21" name="Straight Connector 20">
              <a:extLst>
                <a:ext uri="{FF2B5EF4-FFF2-40B4-BE49-F238E27FC236}">
                  <a16:creationId xmlns="" xmlns:a16="http://schemas.microsoft.com/office/drawing/2014/main" id="{45DA8697-200C-461F-B1F9-E1AA3E6B2BBB}"/>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 xmlns:a16="http://schemas.microsoft.com/office/drawing/2014/main" id="{6BC1B0EB-1875-42E2-A13C-69B4E5E26381}"/>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4G PREDATOR 2</a:t>
              </a:r>
            </a:p>
          </p:txBody>
        </p:sp>
      </p:grpSp>
      <p:sp>
        <p:nvSpPr>
          <p:cNvPr id="24" name="TextBox 23">
            <a:extLst>
              <a:ext uri="{FF2B5EF4-FFF2-40B4-BE49-F238E27FC236}">
                <a16:creationId xmlns="" xmlns:a16="http://schemas.microsoft.com/office/drawing/2014/main" id="{CFDA5A60-9DB8-428B-89ED-3ADEB7E5C93B}"/>
              </a:ext>
            </a:extLst>
          </p:cNvPr>
          <p:cNvSpPr txBox="1"/>
          <p:nvPr/>
        </p:nvSpPr>
        <p:spPr>
          <a:xfrm>
            <a:off x="693758" y="6873905"/>
            <a:ext cx="3954032" cy="393582"/>
          </a:xfrm>
          <a:prstGeom prst="rect">
            <a:avLst/>
          </a:prstGeom>
          <a:noFill/>
        </p:spPr>
        <p:txBody>
          <a:bodyPr wrap="square" lIns="69736" tIns="34868" rIns="69736" bIns="34868" rtlCol="0">
            <a:spAutoFit/>
          </a:bodyPr>
          <a:lstStyle/>
          <a:p>
            <a:pPr marL="171450" indent="-171450">
              <a:buClr>
                <a:srgbClr val="C00000"/>
              </a:buClr>
              <a:buFont typeface="Century Gothic" panose="020B0502020202020204" pitchFamily="34" charset="0"/>
              <a:buChar char="―"/>
            </a:pPr>
            <a:r>
              <a:rPr lang="nl-NL" sz="700" dirty="0">
                <a:latin typeface="Century Gothic" panose="020B0502020202020204" pitchFamily="34" charset="0"/>
              </a:rPr>
              <a:t>Architecturale paneel, 100% geborsteld mooie nog taai marine grade roestvrij staal.</a:t>
            </a:r>
          </a:p>
          <a:p>
            <a:pPr marL="171450" indent="-171450">
              <a:buClr>
                <a:srgbClr val="C00000"/>
              </a:buClr>
              <a:buFont typeface="Century Gothic" panose="020B0502020202020204" pitchFamily="34" charset="0"/>
              <a:buChar char="―"/>
            </a:pPr>
            <a:r>
              <a:rPr lang="nl-NL" sz="700" dirty="0">
                <a:latin typeface="Century Gothic" panose="020B0502020202020204" pitchFamily="34" charset="0"/>
              </a:rPr>
              <a:t>Toetsenbord Model.</a:t>
            </a:r>
            <a:br>
              <a:rPr lang="nl-NL" sz="700" dirty="0">
                <a:latin typeface="Century Gothic" panose="020B0502020202020204" pitchFamily="34" charset="0"/>
              </a:rPr>
            </a:br>
            <a:endParaRPr lang="en-GB" sz="700" dirty="0">
              <a:latin typeface="Century Gothic" panose="020B0502020202020204" pitchFamily="34" charset="0"/>
            </a:endParaRPr>
          </a:p>
        </p:txBody>
      </p:sp>
      <p:cxnSp>
        <p:nvCxnSpPr>
          <p:cNvPr id="25" name="Straight Connector 24">
            <a:extLst>
              <a:ext uri="{FF2B5EF4-FFF2-40B4-BE49-F238E27FC236}">
                <a16:creationId xmlns="" xmlns:a16="http://schemas.microsoft.com/office/drawing/2014/main" id="{1661E608-47F5-46DF-9628-3370F8E7965B}"/>
              </a:ext>
            </a:extLst>
          </p:cNvPr>
          <p:cNvCxnSpPr/>
          <p:nvPr/>
        </p:nvCxnSpPr>
        <p:spPr>
          <a:xfrm>
            <a:off x="821123" y="5214441"/>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 xmlns:a16="http://schemas.microsoft.com/office/drawing/2014/main" id="{1E9E1DA9-853D-4193-AE07-2931C77D231D}"/>
              </a:ext>
            </a:extLst>
          </p:cNvPr>
          <p:cNvCxnSpPr>
            <a:cxnSpLocks/>
          </p:cNvCxnSpPr>
          <p:nvPr/>
        </p:nvCxnSpPr>
        <p:spPr>
          <a:xfrm flipH="1">
            <a:off x="730379" y="5099882"/>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pic>
        <p:nvPicPr>
          <p:cNvPr id="36" name="Picture 35">
            <a:extLst>
              <a:ext uri="{FF2B5EF4-FFF2-40B4-BE49-F238E27FC236}">
                <a16:creationId xmlns="" xmlns:a16="http://schemas.microsoft.com/office/drawing/2014/main" id="{88CBBDB4-939E-4613-BD75-478A87F80B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956" y="1355175"/>
            <a:ext cx="526865" cy="1074692"/>
          </a:xfrm>
          <a:prstGeom prst="rect">
            <a:avLst/>
          </a:prstGeom>
        </p:spPr>
      </p:pic>
      <p:pic>
        <p:nvPicPr>
          <p:cNvPr id="38" name="Picture 37">
            <a:extLst>
              <a:ext uri="{FF2B5EF4-FFF2-40B4-BE49-F238E27FC236}">
                <a16:creationId xmlns="" xmlns:a16="http://schemas.microsoft.com/office/drawing/2014/main" id="{C8F067E6-25BB-440D-AA9A-E10B92F165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749" y="5622539"/>
            <a:ext cx="649472" cy="1163922"/>
          </a:xfrm>
          <a:prstGeom prst="rect">
            <a:avLst/>
          </a:prstGeom>
        </p:spPr>
      </p:pic>
      <p:pic>
        <p:nvPicPr>
          <p:cNvPr id="39" name="Picture 38">
            <a:extLst>
              <a:ext uri="{FF2B5EF4-FFF2-40B4-BE49-F238E27FC236}">
                <a16:creationId xmlns="" xmlns:a16="http://schemas.microsoft.com/office/drawing/2014/main" id="{20C3A7A6-F751-4C54-A215-B026CD972482}"/>
              </a:ext>
            </a:extLst>
          </p:cNvPr>
          <p:cNvPicPr>
            <a:picLocks noChangeAspect="1"/>
          </p:cNvPicPr>
          <p:nvPr/>
        </p:nvPicPr>
        <p:blipFill rotWithShape="1">
          <a:blip r:embed="rId6">
            <a:biLevel thresh="75000"/>
          </a:blip>
          <a:srcRect l="35283" t="53686" r="56564" b="34659"/>
          <a:stretch/>
        </p:blipFill>
        <p:spPr>
          <a:xfrm>
            <a:off x="2773281" y="1419402"/>
            <a:ext cx="1647498" cy="1034728"/>
          </a:xfrm>
          <a:prstGeom prst="rect">
            <a:avLst/>
          </a:prstGeom>
        </p:spPr>
      </p:pic>
      <p:pic>
        <p:nvPicPr>
          <p:cNvPr id="40" name="Picture 39">
            <a:extLst>
              <a:ext uri="{FF2B5EF4-FFF2-40B4-BE49-F238E27FC236}">
                <a16:creationId xmlns="" xmlns:a16="http://schemas.microsoft.com/office/drawing/2014/main" id="{5B0D2C94-0838-42DC-AF08-6C1A1915505D}"/>
              </a:ext>
            </a:extLst>
          </p:cNvPr>
          <p:cNvPicPr>
            <a:picLocks noChangeAspect="1"/>
          </p:cNvPicPr>
          <p:nvPr/>
        </p:nvPicPr>
        <p:blipFill rotWithShape="1">
          <a:blip r:embed="rId6">
            <a:biLevel thresh="75000"/>
          </a:blip>
          <a:srcRect l="35435" t="53892" r="56733" b="34234"/>
          <a:stretch/>
        </p:blipFill>
        <p:spPr>
          <a:xfrm>
            <a:off x="2859327" y="5765952"/>
            <a:ext cx="1589515" cy="1058812"/>
          </a:xfrm>
          <a:prstGeom prst="rect">
            <a:avLst/>
          </a:prstGeom>
        </p:spPr>
      </p:pic>
      <p:pic>
        <p:nvPicPr>
          <p:cNvPr id="2" name="Picture 1">
            <a:extLst>
              <a:ext uri="{FF2B5EF4-FFF2-40B4-BE49-F238E27FC236}">
                <a16:creationId xmlns="" xmlns:a16="http://schemas.microsoft.com/office/drawing/2014/main" id="{5BDE36DE-398D-471B-88BD-C384DC2B21D7}"/>
              </a:ext>
            </a:extLst>
          </p:cNvPr>
          <p:cNvPicPr>
            <a:picLocks noChangeAspect="1"/>
          </p:cNvPicPr>
          <p:nvPr/>
        </p:nvPicPr>
        <p:blipFill rotWithShape="1">
          <a:blip r:embed="rId7">
            <a:biLevel thresh="75000"/>
          </a:blip>
          <a:srcRect l="42836" t="44913" r="39528" b="28371"/>
          <a:stretch/>
        </p:blipFill>
        <p:spPr>
          <a:xfrm>
            <a:off x="2832481" y="3307903"/>
            <a:ext cx="1864567" cy="1240934"/>
          </a:xfrm>
          <a:prstGeom prst="rect">
            <a:avLst/>
          </a:prstGeom>
        </p:spPr>
      </p:pic>
      <p:pic>
        <p:nvPicPr>
          <p:cNvPr id="37" name="Picture 36">
            <a:extLst>
              <a:ext uri="{FF2B5EF4-FFF2-40B4-BE49-F238E27FC236}">
                <a16:creationId xmlns="" xmlns:a16="http://schemas.microsoft.com/office/drawing/2014/main" id="{F08A788A-BB6A-4887-B067-596A3F6133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828" y="1198477"/>
            <a:ext cx="563054" cy="563054"/>
          </a:xfrm>
          <a:prstGeom prst="rect">
            <a:avLst/>
          </a:prstGeom>
        </p:spPr>
      </p:pic>
      <p:pic>
        <p:nvPicPr>
          <p:cNvPr id="42" name="Picture 41">
            <a:extLst>
              <a:ext uri="{FF2B5EF4-FFF2-40B4-BE49-F238E27FC236}">
                <a16:creationId xmlns="" xmlns:a16="http://schemas.microsoft.com/office/drawing/2014/main" id="{1819A0CE-7EF6-4F9E-8115-8108B50E73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075" y="3280351"/>
            <a:ext cx="563054" cy="563054"/>
          </a:xfrm>
          <a:prstGeom prst="rect">
            <a:avLst/>
          </a:prstGeom>
        </p:spPr>
      </p:pic>
      <p:pic>
        <p:nvPicPr>
          <p:cNvPr id="43" name="Picture 42">
            <a:extLst>
              <a:ext uri="{FF2B5EF4-FFF2-40B4-BE49-F238E27FC236}">
                <a16:creationId xmlns="" xmlns:a16="http://schemas.microsoft.com/office/drawing/2014/main" id="{58FD78BF-C9BC-481E-83CC-93071D8E03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0993" y="5486954"/>
            <a:ext cx="563054" cy="563054"/>
          </a:xfrm>
          <a:prstGeom prst="rect">
            <a:avLst/>
          </a:prstGeom>
        </p:spPr>
      </p:pic>
      <p:pic>
        <p:nvPicPr>
          <p:cNvPr id="48" name="Picture 47">
            <a:extLst>
              <a:ext uri="{FF2B5EF4-FFF2-40B4-BE49-F238E27FC236}">
                <a16:creationId xmlns="" xmlns:a16="http://schemas.microsoft.com/office/drawing/2014/main" id="{BABAF1A9-D8B0-4FB2-A602-4B6C61DE695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512" t="38638" r="35989" b="37837"/>
          <a:stretch/>
        </p:blipFill>
        <p:spPr>
          <a:xfrm>
            <a:off x="1401205" y="1636887"/>
            <a:ext cx="778808" cy="800970"/>
          </a:xfrm>
          <a:prstGeom prst="rect">
            <a:avLst/>
          </a:prstGeom>
        </p:spPr>
      </p:pic>
      <p:pic>
        <p:nvPicPr>
          <p:cNvPr id="49" name="Picture 48">
            <a:extLst>
              <a:ext uri="{FF2B5EF4-FFF2-40B4-BE49-F238E27FC236}">
                <a16:creationId xmlns="" xmlns:a16="http://schemas.microsoft.com/office/drawing/2014/main" id="{CC483381-3821-4C57-B16D-B6D36BDAF89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68187" y="1937625"/>
            <a:ext cx="671315" cy="427404"/>
          </a:xfrm>
          <a:prstGeom prst="rect">
            <a:avLst/>
          </a:prstGeom>
        </p:spPr>
      </p:pic>
      <p:pic>
        <p:nvPicPr>
          <p:cNvPr id="50" name="Picture 49">
            <a:extLst>
              <a:ext uri="{FF2B5EF4-FFF2-40B4-BE49-F238E27FC236}">
                <a16:creationId xmlns="" xmlns:a16="http://schemas.microsoft.com/office/drawing/2014/main" id="{DAF6CE49-FE9A-473D-9CD3-A2EB8F084031}"/>
              </a:ext>
            </a:extLst>
          </p:cNvPr>
          <p:cNvPicPr>
            <a:picLocks noChangeAspect="1"/>
          </p:cNvPicPr>
          <p:nvPr/>
        </p:nvPicPr>
        <p:blipFill rotWithShape="1">
          <a:blip r:embed="rId11" cstate="print"/>
          <a:srcRect l="59038" t="17066" r="9303" b="62891"/>
          <a:stretch/>
        </p:blipFill>
        <p:spPr>
          <a:xfrm rot="2674445">
            <a:off x="2070231" y="1552333"/>
            <a:ext cx="385004" cy="208128"/>
          </a:xfrm>
          <a:prstGeom prst="rect">
            <a:avLst/>
          </a:prstGeom>
        </p:spPr>
      </p:pic>
      <p:pic>
        <p:nvPicPr>
          <p:cNvPr id="51" name="Picture 50">
            <a:extLst>
              <a:ext uri="{FF2B5EF4-FFF2-40B4-BE49-F238E27FC236}">
                <a16:creationId xmlns="" xmlns:a16="http://schemas.microsoft.com/office/drawing/2014/main" id="{E1C1B39B-8058-48C0-8C59-A426CD8F4390}"/>
              </a:ext>
            </a:extLst>
          </p:cNvPr>
          <p:cNvPicPr>
            <a:picLocks noChangeAspect="1"/>
          </p:cNvPicPr>
          <p:nvPr/>
        </p:nvPicPr>
        <p:blipFill rotWithShape="1">
          <a:blip r:embed="rId12" cstate="print"/>
          <a:srcRect l="65563" r="12015" b="83268"/>
          <a:stretch/>
        </p:blipFill>
        <p:spPr>
          <a:xfrm>
            <a:off x="2012046" y="1728171"/>
            <a:ext cx="416446" cy="265344"/>
          </a:xfrm>
          <a:prstGeom prst="rect">
            <a:avLst/>
          </a:prstGeom>
        </p:spPr>
      </p:pic>
      <p:pic>
        <p:nvPicPr>
          <p:cNvPr id="52" name="Picture 51">
            <a:extLst>
              <a:ext uri="{FF2B5EF4-FFF2-40B4-BE49-F238E27FC236}">
                <a16:creationId xmlns="" xmlns:a16="http://schemas.microsoft.com/office/drawing/2014/main" id="{EBC55E8D-503C-4876-BD75-82501A77605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541887">
            <a:off x="1697557" y="2208873"/>
            <a:ext cx="115698" cy="180488"/>
          </a:xfrm>
          <a:prstGeom prst="rect">
            <a:avLst/>
          </a:prstGeom>
        </p:spPr>
      </p:pic>
      <p:pic>
        <p:nvPicPr>
          <p:cNvPr id="58" name="Picture 57">
            <a:extLst>
              <a:ext uri="{FF2B5EF4-FFF2-40B4-BE49-F238E27FC236}">
                <a16:creationId xmlns="" xmlns:a16="http://schemas.microsoft.com/office/drawing/2014/main" id="{FD8D6EF6-106B-4F7F-A97C-3E9218BCF43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512" t="38638" r="35989" b="37837"/>
          <a:stretch/>
        </p:blipFill>
        <p:spPr>
          <a:xfrm>
            <a:off x="1352987" y="3800527"/>
            <a:ext cx="778808" cy="800970"/>
          </a:xfrm>
          <a:prstGeom prst="rect">
            <a:avLst/>
          </a:prstGeom>
        </p:spPr>
      </p:pic>
      <p:pic>
        <p:nvPicPr>
          <p:cNvPr id="59" name="Picture 58">
            <a:extLst>
              <a:ext uri="{FF2B5EF4-FFF2-40B4-BE49-F238E27FC236}">
                <a16:creationId xmlns="" xmlns:a16="http://schemas.microsoft.com/office/drawing/2014/main" id="{5B22D24C-D4BB-45B0-85B9-CCA31763228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62611" y="4084228"/>
            <a:ext cx="671315" cy="427404"/>
          </a:xfrm>
          <a:prstGeom prst="rect">
            <a:avLst/>
          </a:prstGeom>
        </p:spPr>
      </p:pic>
      <p:pic>
        <p:nvPicPr>
          <p:cNvPr id="60" name="Picture 59">
            <a:extLst>
              <a:ext uri="{FF2B5EF4-FFF2-40B4-BE49-F238E27FC236}">
                <a16:creationId xmlns="" xmlns:a16="http://schemas.microsoft.com/office/drawing/2014/main" id="{361BA0F8-5E11-43F5-9185-BFFFDDA288FF}"/>
              </a:ext>
            </a:extLst>
          </p:cNvPr>
          <p:cNvPicPr>
            <a:picLocks noChangeAspect="1"/>
          </p:cNvPicPr>
          <p:nvPr/>
        </p:nvPicPr>
        <p:blipFill rotWithShape="1">
          <a:blip r:embed="rId11" cstate="print"/>
          <a:srcRect l="59038" t="17066" r="9303" b="62891"/>
          <a:stretch/>
        </p:blipFill>
        <p:spPr>
          <a:xfrm rot="2674445">
            <a:off x="2032706" y="3715509"/>
            <a:ext cx="385004" cy="208128"/>
          </a:xfrm>
          <a:prstGeom prst="rect">
            <a:avLst/>
          </a:prstGeom>
        </p:spPr>
      </p:pic>
      <p:pic>
        <p:nvPicPr>
          <p:cNvPr id="61" name="Picture 60">
            <a:extLst>
              <a:ext uri="{FF2B5EF4-FFF2-40B4-BE49-F238E27FC236}">
                <a16:creationId xmlns="" xmlns:a16="http://schemas.microsoft.com/office/drawing/2014/main" id="{47F30E7C-FFF7-415A-9001-430402A49EF4}"/>
              </a:ext>
            </a:extLst>
          </p:cNvPr>
          <p:cNvPicPr>
            <a:picLocks noChangeAspect="1"/>
          </p:cNvPicPr>
          <p:nvPr/>
        </p:nvPicPr>
        <p:blipFill rotWithShape="1">
          <a:blip r:embed="rId12" cstate="print"/>
          <a:srcRect l="65563" r="12015" b="83268"/>
          <a:stretch/>
        </p:blipFill>
        <p:spPr>
          <a:xfrm>
            <a:off x="1975183" y="3883035"/>
            <a:ext cx="416446" cy="265344"/>
          </a:xfrm>
          <a:prstGeom prst="rect">
            <a:avLst/>
          </a:prstGeom>
        </p:spPr>
      </p:pic>
      <p:pic>
        <p:nvPicPr>
          <p:cNvPr id="62" name="Picture 61">
            <a:extLst>
              <a:ext uri="{FF2B5EF4-FFF2-40B4-BE49-F238E27FC236}">
                <a16:creationId xmlns="" xmlns:a16="http://schemas.microsoft.com/office/drawing/2014/main" id="{2E13BB1E-0ED7-42E3-A71D-862E086C6F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541887">
            <a:off x="1721941" y="4372882"/>
            <a:ext cx="115698" cy="180488"/>
          </a:xfrm>
          <a:prstGeom prst="rect">
            <a:avLst/>
          </a:prstGeom>
        </p:spPr>
      </p:pic>
      <p:pic>
        <p:nvPicPr>
          <p:cNvPr id="63" name="Picture 62">
            <a:extLst>
              <a:ext uri="{FF2B5EF4-FFF2-40B4-BE49-F238E27FC236}">
                <a16:creationId xmlns="" xmlns:a16="http://schemas.microsoft.com/office/drawing/2014/main" id="{C2BCC495-306D-4142-B3F0-E852B0ECBC2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512" t="38638" r="35989" b="37837"/>
          <a:stretch/>
        </p:blipFill>
        <p:spPr>
          <a:xfrm>
            <a:off x="1420643" y="5910422"/>
            <a:ext cx="778808" cy="800970"/>
          </a:xfrm>
          <a:prstGeom prst="rect">
            <a:avLst/>
          </a:prstGeom>
        </p:spPr>
      </p:pic>
      <p:pic>
        <p:nvPicPr>
          <p:cNvPr id="64" name="Picture 63">
            <a:extLst>
              <a:ext uri="{FF2B5EF4-FFF2-40B4-BE49-F238E27FC236}">
                <a16:creationId xmlns="" xmlns:a16="http://schemas.microsoft.com/office/drawing/2014/main" id="{09E2CAC3-3022-4BA9-B4CD-A6771BCF437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62610" y="6243072"/>
            <a:ext cx="671315" cy="427404"/>
          </a:xfrm>
          <a:prstGeom prst="rect">
            <a:avLst/>
          </a:prstGeom>
        </p:spPr>
      </p:pic>
      <p:pic>
        <p:nvPicPr>
          <p:cNvPr id="65" name="Picture 64">
            <a:extLst>
              <a:ext uri="{FF2B5EF4-FFF2-40B4-BE49-F238E27FC236}">
                <a16:creationId xmlns="" xmlns:a16="http://schemas.microsoft.com/office/drawing/2014/main" id="{E906C88C-F0CD-42BC-AFB8-E1852943B50B}"/>
              </a:ext>
            </a:extLst>
          </p:cNvPr>
          <p:cNvPicPr>
            <a:picLocks noChangeAspect="1"/>
          </p:cNvPicPr>
          <p:nvPr/>
        </p:nvPicPr>
        <p:blipFill rotWithShape="1">
          <a:blip r:embed="rId11" cstate="print"/>
          <a:srcRect l="59038" t="17066" r="9303" b="62891"/>
          <a:stretch/>
        </p:blipFill>
        <p:spPr>
          <a:xfrm rot="2674445">
            <a:off x="2089669" y="5825868"/>
            <a:ext cx="385004" cy="208128"/>
          </a:xfrm>
          <a:prstGeom prst="rect">
            <a:avLst/>
          </a:prstGeom>
        </p:spPr>
      </p:pic>
      <p:pic>
        <p:nvPicPr>
          <p:cNvPr id="66" name="Picture 65">
            <a:extLst>
              <a:ext uri="{FF2B5EF4-FFF2-40B4-BE49-F238E27FC236}">
                <a16:creationId xmlns="" xmlns:a16="http://schemas.microsoft.com/office/drawing/2014/main" id="{3A3B2B0B-3A4C-4108-AFF6-1487A1A4AC70}"/>
              </a:ext>
            </a:extLst>
          </p:cNvPr>
          <p:cNvPicPr>
            <a:picLocks noChangeAspect="1"/>
          </p:cNvPicPr>
          <p:nvPr/>
        </p:nvPicPr>
        <p:blipFill rotWithShape="1">
          <a:blip r:embed="rId12" cstate="print"/>
          <a:srcRect l="65563" r="12015" b="83268"/>
          <a:stretch/>
        </p:blipFill>
        <p:spPr>
          <a:xfrm>
            <a:off x="2031484" y="6001706"/>
            <a:ext cx="416446" cy="265344"/>
          </a:xfrm>
          <a:prstGeom prst="rect">
            <a:avLst/>
          </a:prstGeom>
        </p:spPr>
      </p:pic>
      <p:pic>
        <p:nvPicPr>
          <p:cNvPr id="67" name="Picture 66">
            <a:extLst>
              <a:ext uri="{FF2B5EF4-FFF2-40B4-BE49-F238E27FC236}">
                <a16:creationId xmlns="" xmlns:a16="http://schemas.microsoft.com/office/drawing/2014/main" id="{7EB5D554-DCC1-48A8-9022-62835729B3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541887">
            <a:off x="1716995" y="6482408"/>
            <a:ext cx="115698" cy="180488"/>
          </a:xfrm>
          <a:prstGeom prst="rect">
            <a:avLst/>
          </a:prstGeom>
        </p:spPr>
      </p:pic>
      <p:sp>
        <p:nvSpPr>
          <p:cNvPr id="3" name="Rectangle 2">
            <a:extLst>
              <a:ext uri="{FF2B5EF4-FFF2-40B4-BE49-F238E27FC236}">
                <a16:creationId xmlns="" xmlns:a16="http://schemas.microsoft.com/office/drawing/2014/main" id="{C90C79F0-955A-4F1C-B77E-BAC8E61955B8}"/>
              </a:ext>
            </a:extLst>
          </p:cNvPr>
          <p:cNvSpPr/>
          <p:nvPr/>
        </p:nvSpPr>
        <p:spPr>
          <a:xfrm>
            <a:off x="907794" y="707481"/>
            <a:ext cx="2663825" cy="461665"/>
          </a:xfrm>
          <a:prstGeom prst="rect">
            <a:avLst/>
          </a:prstGeom>
        </p:spPr>
        <p:txBody>
          <a:bodyPr>
            <a:spAutoFit/>
          </a:bodyPr>
          <a:lstStyle/>
          <a:p>
            <a:r>
              <a:rPr lang="en-GB" sz="800" b="1" dirty="0">
                <a:latin typeface="Century Gothic" panose="020B0502020202020204" pitchFamily="34" charset="0"/>
                <a:cs typeface="Arial" panose="020B0604020202020204" pitchFamily="34" charset="0"/>
              </a:rPr>
              <a:t>PRE2-4GE/ABK </a:t>
            </a:r>
            <a:r>
              <a:rPr lang="en-GB" sz="800" dirty="0">
                <a:latin typeface="Century Gothic" panose="020B0502020202020204" pitchFamily="34" charset="0"/>
                <a:cs typeface="Arial" panose="020B0604020202020204" pitchFamily="34" charset="0"/>
              </a:rPr>
              <a:t>(Europe)</a:t>
            </a:r>
            <a:endParaRPr lang="en-GB" sz="800" b="1" dirty="0">
              <a:latin typeface="Century Gothic" panose="020B0502020202020204" pitchFamily="34" charset="0"/>
              <a:cs typeface="Arial" panose="020B0604020202020204" pitchFamily="34" charset="0"/>
            </a:endParaRPr>
          </a:p>
          <a:p>
            <a:r>
              <a:rPr lang="en-GB" sz="800" b="1" dirty="0">
                <a:latin typeface="Century Gothic" panose="020B0502020202020204" pitchFamily="34" charset="0"/>
                <a:cs typeface="Arial" panose="020B0604020202020204" pitchFamily="34" charset="0"/>
              </a:rPr>
              <a:t>PRE2-4GA/ABK </a:t>
            </a:r>
            <a:r>
              <a:rPr lang="en-GB" sz="800" dirty="0">
                <a:latin typeface="Century Gothic" panose="020B0502020202020204" pitchFamily="34" charset="0"/>
                <a:cs typeface="Arial" panose="020B0604020202020204" pitchFamily="34" charset="0"/>
              </a:rPr>
              <a:t>(USA)</a:t>
            </a:r>
          </a:p>
          <a:p>
            <a:r>
              <a:rPr lang="en-GB" sz="800" b="1" dirty="0">
                <a:latin typeface="Century Gothic" panose="020B0502020202020204" pitchFamily="34" charset="0"/>
                <a:cs typeface="Arial" panose="020B0604020202020204" pitchFamily="34" charset="0"/>
              </a:rPr>
              <a:t>PRE2-4GSA/ABK </a:t>
            </a:r>
            <a:r>
              <a:rPr lang="en-GB" sz="800" dirty="0">
                <a:latin typeface="Century Gothic" panose="020B0502020202020204" pitchFamily="34" charset="0"/>
                <a:cs typeface="Arial" panose="020B0604020202020204" pitchFamily="34" charset="0"/>
              </a:rPr>
              <a:t>(AUSTRALIA &amp; NZ)</a:t>
            </a:r>
          </a:p>
        </p:txBody>
      </p:sp>
      <p:cxnSp>
        <p:nvCxnSpPr>
          <p:cNvPr id="68" name="Straight Connector 67">
            <a:extLst>
              <a:ext uri="{FF2B5EF4-FFF2-40B4-BE49-F238E27FC236}">
                <a16:creationId xmlns="" xmlns:a16="http://schemas.microsoft.com/office/drawing/2014/main" id="{D8A30B8A-6120-4EC2-8C08-00E4A4A36313}"/>
              </a:ext>
            </a:extLst>
          </p:cNvPr>
          <p:cNvCxnSpPr>
            <a:cxnSpLocks/>
          </p:cNvCxnSpPr>
          <p:nvPr/>
        </p:nvCxnSpPr>
        <p:spPr>
          <a:xfrm>
            <a:off x="2633926" y="3519606"/>
            <a:ext cx="0" cy="1074692"/>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sp>
        <p:nvSpPr>
          <p:cNvPr id="69" name="Rectangle 68">
            <a:extLst>
              <a:ext uri="{FF2B5EF4-FFF2-40B4-BE49-F238E27FC236}">
                <a16:creationId xmlns="" xmlns:a16="http://schemas.microsoft.com/office/drawing/2014/main" id="{B2727E4D-631D-4695-93D1-BEECCF259BDA}"/>
              </a:ext>
            </a:extLst>
          </p:cNvPr>
          <p:cNvSpPr/>
          <p:nvPr/>
        </p:nvSpPr>
        <p:spPr>
          <a:xfrm>
            <a:off x="907794" y="2906677"/>
            <a:ext cx="2663825" cy="461665"/>
          </a:xfrm>
          <a:prstGeom prst="rect">
            <a:avLst/>
          </a:prstGeom>
        </p:spPr>
        <p:txBody>
          <a:bodyPr>
            <a:spAutoFit/>
          </a:bodyPr>
          <a:lstStyle/>
          <a:p>
            <a:r>
              <a:rPr lang="en-GB" sz="800" b="1" dirty="0">
                <a:latin typeface="Century Gothic" panose="020B0502020202020204" pitchFamily="34" charset="0"/>
                <a:cs typeface="Arial" panose="020B0604020202020204" pitchFamily="34" charset="0"/>
              </a:rPr>
              <a:t>PRE2-4GE/IMPK </a:t>
            </a:r>
            <a:r>
              <a:rPr lang="en-GB" sz="800" dirty="0">
                <a:latin typeface="Century Gothic" panose="020B0502020202020204" pitchFamily="34" charset="0"/>
                <a:cs typeface="Arial" panose="020B0604020202020204" pitchFamily="34" charset="0"/>
              </a:rPr>
              <a:t>(Europe)</a:t>
            </a:r>
            <a:endParaRPr lang="en-GB" sz="800" b="1" dirty="0">
              <a:latin typeface="Century Gothic" panose="020B0502020202020204" pitchFamily="34" charset="0"/>
              <a:cs typeface="Arial" panose="020B0604020202020204" pitchFamily="34" charset="0"/>
            </a:endParaRPr>
          </a:p>
          <a:p>
            <a:r>
              <a:rPr lang="en-GB" sz="800" b="1" dirty="0">
                <a:latin typeface="Century Gothic" panose="020B0502020202020204" pitchFamily="34" charset="0"/>
                <a:cs typeface="Arial" panose="020B0604020202020204" pitchFamily="34" charset="0"/>
              </a:rPr>
              <a:t>PRE2-4GA/IMPK </a:t>
            </a:r>
            <a:r>
              <a:rPr lang="en-GB" sz="800" dirty="0">
                <a:latin typeface="Century Gothic" panose="020B0502020202020204" pitchFamily="34" charset="0"/>
                <a:cs typeface="Arial" panose="020B0604020202020204" pitchFamily="34" charset="0"/>
              </a:rPr>
              <a:t>(USA)</a:t>
            </a:r>
          </a:p>
          <a:p>
            <a:r>
              <a:rPr lang="en-GB" sz="800" b="1" dirty="0">
                <a:latin typeface="Century Gothic" panose="020B0502020202020204" pitchFamily="34" charset="0"/>
                <a:cs typeface="Arial" panose="020B0604020202020204" pitchFamily="34" charset="0"/>
              </a:rPr>
              <a:t>PRE2-4GSA/IMPK </a:t>
            </a:r>
            <a:r>
              <a:rPr lang="en-GB" sz="800" dirty="0">
                <a:latin typeface="Century Gothic" panose="020B0502020202020204" pitchFamily="34" charset="0"/>
                <a:cs typeface="Arial" panose="020B0604020202020204" pitchFamily="34" charset="0"/>
              </a:rPr>
              <a:t>(AUSTRALIA &amp; NZ)</a:t>
            </a:r>
          </a:p>
        </p:txBody>
      </p:sp>
      <p:sp>
        <p:nvSpPr>
          <p:cNvPr id="70" name="Rectangle 69">
            <a:extLst>
              <a:ext uri="{FF2B5EF4-FFF2-40B4-BE49-F238E27FC236}">
                <a16:creationId xmlns="" xmlns:a16="http://schemas.microsoft.com/office/drawing/2014/main" id="{4CF5AA93-2E46-4806-AC47-AEE392C99D1F}"/>
              </a:ext>
            </a:extLst>
          </p:cNvPr>
          <p:cNvSpPr/>
          <p:nvPr/>
        </p:nvSpPr>
        <p:spPr>
          <a:xfrm>
            <a:off x="920349" y="5104009"/>
            <a:ext cx="2663825" cy="461665"/>
          </a:xfrm>
          <a:prstGeom prst="rect">
            <a:avLst/>
          </a:prstGeom>
        </p:spPr>
        <p:txBody>
          <a:bodyPr>
            <a:spAutoFit/>
          </a:bodyPr>
          <a:lstStyle/>
          <a:p>
            <a:r>
              <a:rPr lang="en-GB" sz="800" b="1" dirty="0">
                <a:latin typeface="Century Gothic" panose="020B0502020202020204" pitchFamily="34" charset="0"/>
                <a:cs typeface="Arial" panose="020B0604020202020204" pitchFamily="34" charset="0"/>
              </a:rPr>
              <a:t>PRE2-4GE/ASK </a:t>
            </a:r>
            <a:r>
              <a:rPr lang="en-GB" sz="800" dirty="0">
                <a:latin typeface="Century Gothic" panose="020B0502020202020204" pitchFamily="34" charset="0"/>
                <a:cs typeface="Arial" panose="020B0604020202020204" pitchFamily="34" charset="0"/>
              </a:rPr>
              <a:t>(Europe)</a:t>
            </a:r>
            <a:endParaRPr lang="en-GB" sz="800" b="1" dirty="0">
              <a:latin typeface="Century Gothic" panose="020B0502020202020204" pitchFamily="34" charset="0"/>
              <a:cs typeface="Arial" panose="020B0604020202020204" pitchFamily="34" charset="0"/>
            </a:endParaRPr>
          </a:p>
          <a:p>
            <a:r>
              <a:rPr lang="en-GB" sz="800" b="1" dirty="0">
                <a:latin typeface="Century Gothic" panose="020B0502020202020204" pitchFamily="34" charset="0"/>
                <a:cs typeface="Arial" panose="020B0604020202020204" pitchFamily="34" charset="0"/>
              </a:rPr>
              <a:t>PRE2-4GA/ASK </a:t>
            </a:r>
            <a:r>
              <a:rPr lang="en-GB" sz="800" dirty="0">
                <a:latin typeface="Century Gothic" panose="020B0502020202020204" pitchFamily="34" charset="0"/>
                <a:cs typeface="Arial" panose="020B0604020202020204" pitchFamily="34" charset="0"/>
              </a:rPr>
              <a:t>(USA)</a:t>
            </a:r>
          </a:p>
          <a:p>
            <a:r>
              <a:rPr lang="en-GB" sz="800" b="1" dirty="0">
                <a:latin typeface="Century Gothic" panose="020B0502020202020204" pitchFamily="34" charset="0"/>
                <a:cs typeface="Arial" panose="020B0604020202020204" pitchFamily="34" charset="0"/>
              </a:rPr>
              <a:t>PRE2-4GSA/ASK </a:t>
            </a:r>
            <a:r>
              <a:rPr lang="en-GB" sz="800" dirty="0">
                <a:latin typeface="Century Gothic" panose="020B0502020202020204" pitchFamily="34" charset="0"/>
                <a:cs typeface="Arial" panose="020B0604020202020204" pitchFamily="34" charset="0"/>
              </a:rPr>
              <a:t>(AUSTRALIA &amp; NZ)</a:t>
            </a:r>
          </a:p>
        </p:txBody>
      </p:sp>
      <p:cxnSp>
        <p:nvCxnSpPr>
          <p:cNvPr id="71" name="Straight Connector 70">
            <a:extLst>
              <a:ext uri="{FF2B5EF4-FFF2-40B4-BE49-F238E27FC236}">
                <a16:creationId xmlns="" xmlns:a16="http://schemas.microsoft.com/office/drawing/2014/main" id="{7712B6EC-F41E-4671-99A2-7864B156C12D}"/>
              </a:ext>
            </a:extLst>
          </p:cNvPr>
          <p:cNvCxnSpPr>
            <a:cxnSpLocks/>
          </p:cNvCxnSpPr>
          <p:nvPr/>
        </p:nvCxnSpPr>
        <p:spPr>
          <a:xfrm>
            <a:off x="2633926" y="5677387"/>
            <a:ext cx="0" cy="1074692"/>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grpSp>
        <p:nvGrpSpPr>
          <p:cNvPr id="53" name="Group 52">
            <a:extLst>
              <a:ext uri="{FF2B5EF4-FFF2-40B4-BE49-F238E27FC236}">
                <a16:creationId xmlns="" xmlns:a16="http://schemas.microsoft.com/office/drawing/2014/main" id="{5C2127A5-D799-4D7A-85DB-FE7E2BC63E11}"/>
              </a:ext>
            </a:extLst>
          </p:cNvPr>
          <p:cNvGrpSpPr/>
          <p:nvPr/>
        </p:nvGrpSpPr>
        <p:grpSpPr>
          <a:xfrm>
            <a:off x="433337" y="7209698"/>
            <a:ext cx="5045091" cy="233315"/>
            <a:chOff x="433337" y="7235825"/>
            <a:chExt cx="5045091" cy="233315"/>
          </a:xfrm>
        </p:grpSpPr>
        <p:cxnSp>
          <p:nvCxnSpPr>
            <p:cNvPr id="54" name="Straight Connector 53">
              <a:extLst>
                <a:ext uri="{FF2B5EF4-FFF2-40B4-BE49-F238E27FC236}">
                  <a16:creationId xmlns="" xmlns:a16="http://schemas.microsoft.com/office/drawing/2014/main" id="{DCC4E627-670C-43C4-AE9A-4211FF2B8FCB}"/>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55" name="TextBox 54">
              <a:extLst>
                <a:ext uri="{FF2B5EF4-FFF2-40B4-BE49-F238E27FC236}">
                  <a16:creationId xmlns="" xmlns:a16="http://schemas.microsoft.com/office/drawing/2014/main" id="{47A963B3-921F-4642-A9D0-DF3AE580C4C3}"/>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46</a:t>
              </a:r>
            </a:p>
          </p:txBody>
        </p:sp>
      </p:grpSp>
      <p:sp>
        <p:nvSpPr>
          <p:cNvPr id="57" name="Oval 56">
            <a:extLst>
              <a:ext uri="{FF2B5EF4-FFF2-40B4-BE49-F238E27FC236}">
                <a16:creationId xmlns="" xmlns:a16="http://schemas.microsoft.com/office/drawing/2014/main" id="{FC0041B4-7C54-48C5-A05E-CBDBA8F39FFA}"/>
              </a:ext>
            </a:extLst>
          </p:cNvPr>
          <p:cNvSpPr/>
          <p:nvPr/>
        </p:nvSpPr>
        <p:spPr>
          <a:xfrm>
            <a:off x="681232" y="1267221"/>
            <a:ext cx="424340" cy="398217"/>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Rectangle 71">
            <a:extLst>
              <a:ext uri="{FF2B5EF4-FFF2-40B4-BE49-F238E27FC236}">
                <a16:creationId xmlns="" xmlns:a16="http://schemas.microsoft.com/office/drawing/2014/main" id="{6BDA10D8-0780-42FF-B629-0701FCEDC8EF}"/>
              </a:ext>
            </a:extLst>
          </p:cNvPr>
          <p:cNvSpPr/>
          <p:nvPr/>
        </p:nvSpPr>
        <p:spPr>
          <a:xfrm rot="20005232">
            <a:off x="562782" y="1341279"/>
            <a:ext cx="637935" cy="246221"/>
          </a:xfrm>
          <a:prstGeom prst="rect">
            <a:avLst/>
          </a:prstGeom>
        </p:spPr>
        <p:txBody>
          <a:bodyPr wrap="square">
            <a:spAutoFit/>
          </a:bodyPr>
          <a:lstStyle/>
          <a:p>
            <a:pPr algn="ctr"/>
            <a:r>
              <a:rPr lang="en-GB" sz="500" b="1" dirty="0">
                <a:solidFill>
                  <a:schemeClr val="bg1"/>
                </a:solidFill>
                <a:effectLst>
                  <a:outerShdw blurRad="38100" dist="38100" dir="2700000" algn="tl">
                    <a:srgbClr val="000000">
                      <a:alpha val="43137"/>
                    </a:srgbClr>
                  </a:outerShdw>
                </a:effectLst>
                <a:latin typeface="Century Gothic" panose="020B0502020202020204" pitchFamily="34" charset="0"/>
              </a:rPr>
              <a:t>beschikbaar binnenkort</a:t>
            </a:r>
            <a:endParaRPr lang="en-GB" sz="1050" b="1" dirty="0">
              <a:solidFill>
                <a:schemeClr val="bg1"/>
              </a:solidFill>
              <a:effectLst>
                <a:outerShdw blurRad="38100" dist="38100" dir="2700000" algn="tl">
                  <a:srgbClr val="000000">
                    <a:alpha val="43137"/>
                  </a:srgbClr>
                </a:outerShdw>
              </a:effectLst>
            </a:endParaRPr>
          </a:p>
        </p:txBody>
      </p:sp>
      <p:sp>
        <p:nvSpPr>
          <p:cNvPr id="73" name="Oval 72">
            <a:extLst>
              <a:ext uri="{FF2B5EF4-FFF2-40B4-BE49-F238E27FC236}">
                <a16:creationId xmlns="" xmlns:a16="http://schemas.microsoft.com/office/drawing/2014/main" id="{A7ED903C-79B2-4598-802E-99F37356953B}"/>
              </a:ext>
            </a:extLst>
          </p:cNvPr>
          <p:cNvSpPr/>
          <p:nvPr/>
        </p:nvSpPr>
        <p:spPr>
          <a:xfrm>
            <a:off x="668813" y="3357196"/>
            <a:ext cx="424340" cy="398217"/>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Rectangle 73">
            <a:extLst>
              <a:ext uri="{FF2B5EF4-FFF2-40B4-BE49-F238E27FC236}">
                <a16:creationId xmlns="" xmlns:a16="http://schemas.microsoft.com/office/drawing/2014/main" id="{E056513A-5509-4415-9BA4-313552BF4B3B}"/>
              </a:ext>
            </a:extLst>
          </p:cNvPr>
          <p:cNvSpPr/>
          <p:nvPr/>
        </p:nvSpPr>
        <p:spPr>
          <a:xfrm rot="20005232">
            <a:off x="550363" y="3431254"/>
            <a:ext cx="637935" cy="246221"/>
          </a:xfrm>
          <a:prstGeom prst="rect">
            <a:avLst/>
          </a:prstGeom>
        </p:spPr>
        <p:txBody>
          <a:bodyPr wrap="square">
            <a:spAutoFit/>
          </a:bodyPr>
          <a:lstStyle/>
          <a:p>
            <a:pPr algn="ctr"/>
            <a:r>
              <a:rPr lang="en-GB" sz="500" b="1" dirty="0">
                <a:solidFill>
                  <a:schemeClr val="bg1"/>
                </a:solidFill>
                <a:effectLst>
                  <a:outerShdw blurRad="38100" dist="38100" dir="2700000" algn="tl">
                    <a:srgbClr val="000000">
                      <a:alpha val="43137"/>
                    </a:srgbClr>
                  </a:outerShdw>
                </a:effectLst>
                <a:latin typeface="Century Gothic" panose="020B0502020202020204" pitchFamily="34" charset="0"/>
              </a:rPr>
              <a:t>beschikbaar binnenkort</a:t>
            </a:r>
            <a:endParaRPr lang="en-GB" sz="1050" b="1" dirty="0">
              <a:solidFill>
                <a:schemeClr val="bg1"/>
              </a:solidFill>
              <a:effectLst>
                <a:outerShdw blurRad="38100" dist="38100" dir="2700000" algn="tl">
                  <a:srgbClr val="000000">
                    <a:alpha val="43137"/>
                  </a:srgbClr>
                </a:outerShdw>
              </a:effectLst>
            </a:endParaRPr>
          </a:p>
        </p:txBody>
      </p:sp>
      <p:sp>
        <p:nvSpPr>
          <p:cNvPr id="75" name="Oval 74">
            <a:extLst>
              <a:ext uri="{FF2B5EF4-FFF2-40B4-BE49-F238E27FC236}">
                <a16:creationId xmlns="" xmlns:a16="http://schemas.microsoft.com/office/drawing/2014/main" id="{05815E0F-F952-4F83-AE22-140981DCFD16}"/>
              </a:ext>
            </a:extLst>
          </p:cNvPr>
          <p:cNvSpPr/>
          <p:nvPr/>
        </p:nvSpPr>
        <p:spPr>
          <a:xfrm>
            <a:off x="692486" y="5566843"/>
            <a:ext cx="424340" cy="398217"/>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Rectangle 75">
            <a:extLst>
              <a:ext uri="{FF2B5EF4-FFF2-40B4-BE49-F238E27FC236}">
                <a16:creationId xmlns="" xmlns:a16="http://schemas.microsoft.com/office/drawing/2014/main" id="{1F80A24F-D725-415A-BCE2-9EE50660808E}"/>
              </a:ext>
            </a:extLst>
          </p:cNvPr>
          <p:cNvSpPr/>
          <p:nvPr/>
        </p:nvSpPr>
        <p:spPr>
          <a:xfrm rot="20005232">
            <a:off x="574036" y="5640901"/>
            <a:ext cx="637935" cy="246221"/>
          </a:xfrm>
          <a:prstGeom prst="rect">
            <a:avLst/>
          </a:prstGeom>
        </p:spPr>
        <p:txBody>
          <a:bodyPr wrap="square">
            <a:spAutoFit/>
          </a:bodyPr>
          <a:lstStyle/>
          <a:p>
            <a:pPr algn="ctr"/>
            <a:r>
              <a:rPr lang="en-GB" sz="500" b="1" dirty="0">
                <a:solidFill>
                  <a:schemeClr val="bg1"/>
                </a:solidFill>
                <a:effectLst>
                  <a:outerShdw blurRad="38100" dist="38100" dir="2700000" algn="tl">
                    <a:srgbClr val="000000">
                      <a:alpha val="43137"/>
                    </a:srgbClr>
                  </a:outerShdw>
                </a:effectLst>
                <a:latin typeface="Century Gothic" panose="020B0502020202020204" pitchFamily="34" charset="0"/>
              </a:rPr>
              <a:t>beschikbaar binnenkort</a:t>
            </a:r>
            <a:endParaRPr lang="en-GB" sz="105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806605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 xmlns:a16="http://schemas.microsoft.com/office/drawing/2014/main" id="{75E3F959-A292-4B5E-A175-2985310697BB}"/>
              </a:ext>
            </a:extLst>
          </p:cNvPr>
          <p:cNvGrpSpPr/>
          <p:nvPr/>
        </p:nvGrpSpPr>
        <p:grpSpPr>
          <a:xfrm>
            <a:off x="433337" y="254810"/>
            <a:ext cx="4864341" cy="299372"/>
            <a:chOff x="433337" y="254810"/>
            <a:chExt cx="4864341" cy="299372"/>
          </a:xfrm>
        </p:grpSpPr>
        <p:pic>
          <p:nvPicPr>
            <p:cNvPr id="17" name="Picture 16">
              <a:extLst>
                <a:ext uri="{FF2B5EF4-FFF2-40B4-BE49-F238E27FC236}">
                  <a16:creationId xmlns="" xmlns:a16="http://schemas.microsoft.com/office/drawing/2014/main" id="{3519DD9D-33F4-4752-824F-401E4DFCE9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8" name="Straight Connector 17">
              <a:extLst>
                <a:ext uri="{FF2B5EF4-FFF2-40B4-BE49-F238E27FC236}">
                  <a16:creationId xmlns="" xmlns:a16="http://schemas.microsoft.com/office/drawing/2014/main" id="{345A1230-6EDD-4CA5-ABC4-FE14AA106588}"/>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 xmlns:a16="http://schemas.microsoft.com/office/drawing/2014/main" id="{D68A4C79-D0EA-4485-97F7-979F37363E37}"/>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4G PREDATOR 2</a:t>
              </a:r>
            </a:p>
          </p:txBody>
        </p:sp>
      </p:grpSp>
      <p:graphicFrame>
        <p:nvGraphicFramePr>
          <p:cNvPr id="38" name="Table 37">
            <a:extLst>
              <a:ext uri="{FF2B5EF4-FFF2-40B4-BE49-F238E27FC236}">
                <a16:creationId xmlns="" xmlns:a16="http://schemas.microsoft.com/office/drawing/2014/main" id="{08C1EFFC-A406-400A-ADCB-C8B737469A3B}"/>
              </a:ext>
            </a:extLst>
          </p:cNvPr>
          <p:cNvGraphicFramePr>
            <a:graphicFrameLocks noGrp="1"/>
          </p:cNvGraphicFramePr>
          <p:nvPr>
            <p:extLst>
              <p:ext uri="{D42A27DB-BD31-4B8C-83A1-F6EECF244321}">
                <p14:modId xmlns:p14="http://schemas.microsoft.com/office/powerpoint/2010/main" val="1049325996"/>
              </p:ext>
            </p:extLst>
          </p:nvPr>
        </p:nvGraphicFramePr>
        <p:xfrm>
          <a:off x="314816" y="1808201"/>
          <a:ext cx="4698017" cy="4963422"/>
        </p:xfrm>
        <a:graphic>
          <a:graphicData uri="http://schemas.openxmlformats.org/drawingml/2006/table">
            <a:tbl>
              <a:tblPr>
                <a:tableStyleId>{5C22544A-7EE6-4342-B048-85BDC9FD1C3A}</a:tableStyleId>
              </a:tblPr>
              <a:tblGrid>
                <a:gridCol w="1374945">
                  <a:extLst>
                    <a:ext uri="{9D8B030D-6E8A-4147-A177-3AD203B41FA5}">
                      <a16:colId xmlns="" xmlns:a16="http://schemas.microsoft.com/office/drawing/2014/main" val="1897384529"/>
                    </a:ext>
                  </a:extLst>
                </a:gridCol>
                <a:gridCol w="1839462">
                  <a:extLst>
                    <a:ext uri="{9D8B030D-6E8A-4147-A177-3AD203B41FA5}">
                      <a16:colId xmlns="" xmlns:a16="http://schemas.microsoft.com/office/drawing/2014/main" val="384756132"/>
                    </a:ext>
                  </a:extLst>
                </a:gridCol>
                <a:gridCol w="1483610">
                  <a:extLst>
                    <a:ext uri="{9D8B030D-6E8A-4147-A177-3AD203B41FA5}">
                      <a16:colId xmlns="" xmlns:a16="http://schemas.microsoft.com/office/drawing/2014/main" val="1108271929"/>
                    </a:ext>
                  </a:extLst>
                </a:gridCol>
              </a:tblGrid>
              <a:tr h="271400">
                <a:tc gridSpan="3">
                  <a:txBody>
                    <a:bodyPr/>
                    <a:lstStyle/>
                    <a:p>
                      <a:pPr algn="l" fontAlgn="b"/>
                      <a:r>
                        <a:rPr lang="en-GB" sz="1800" u="none" strike="noStrike" dirty="0">
                          <a:effectLst/>
                        </a:rPr>
                        <a:t>Version E</a:t>
                      </a:r>
                      <a:endParaRPr lang="en-GB" sz="1800" b="0" i="0" u="none" strike="noStrike" dirty="0">
                        <a:solidFill>
                          <a:srgbClr val="000000"/>
                        </a:solidFill>
                        <a:effectLst/>
                        <a:latin typeface="Calibri" panose="020F050202020403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pPr algn="ctr" fontAlgn="b"/>
                      <a:endParaRPr lang="en-GB" sz="800" b="0" i="0" u="none" strike="noStrike" dirty="0">
                        <a:solidFill>
                          <a:srgbClr val="000000"/>
                        </a:solidFill>
                        <a:effectLst/>
                        <a:latin typeface="Calibri" panose="020F050202020403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89335138"/>
                  </a:ext>
                </a:extLst>
              </a:tr>
              <a:tr h="123538">
                <a:tc>
                  <a:txBody>
                    <a:bodyPr/>
                    <a:lstStyle/>
                    <a:p>
                      <a:pPr algn="l"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b="1" u="none" strike="noStrike" dirty="0">
                          <a:effectLst/>
                          <a:latin typeface="Century Gothic" panose="020B0502020202020204" pitchFamily="34" charset="0"/>
                        </a:rPr>
                        <a:t>4G LTE Bands</a:t>
                      </a:r>
                      <a:endParaRPr lang="en-GB" sz="800" b="1"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b="1" u="none" strike="noStrike" dirty="0">
                          <a:effectLst/>
                          <a:latin typeface="Century Gothic" panose="020B0502020202020204" pitchFamily="34" charset="0"/>
                        </a:rPr>
                        <a:t>3G </a:t>
                      </a:r>
                      <a:endParaRPr lang="en-GB" sz="800" b="1"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225025059"/>
                  </a:ext>
                </a:extLst>
              </a:tr>
              <a:tr h="123538">
                <a:tc>
                  <a:txBody>
                    <a:bodyPr/>
                    <a:lstStyle/>
                    <a:p>
                      <a:pPr algn="l" fontAlgn="b"/>
                      <a:r>
                        <a:rPr lang="en-GB" sz="800" b="1" u="none" strike="noStrike" dirty="0">
                          <a:effectLst/>
                          <a:latin typeface="Century Gothic" panose="020B0502020202020204" pitchFamily="34" charset="0"/>
                        </a:rPr>
                        <a:t>Ireland</a:t>
                      </a:r>
                      <a:endParaRPr lang="en-GB" sz="800" b="1"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67198596"/>
                  </a:ext>
                </a:extLst>
              </a:tr>
              <a:tr h="123538">
                <a:tc>
                  <a:txBody>
                    <a:bodyPr/>
                    <a:lstStyle/>
                    <a:p>
                      <a:pPr algn="l" fontAlgn="b"/>
                      <a:r>
                        <a:rPr lang="en-GB" sz="800" u="none" strike="noStrike" dirty="0">
                          <a:effectLst/>
                          <a:latin typeface="Century Gothic" panose="020B0502020202020204" pitchFamily="34" charset="0"/>
                        </a:rPr>
                        <a:t>Vodafone</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 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861946954"/>
                  </a:ext>
                </a:extLst>
              </a:tr>
              <a:tr h="123538">
                <a:tc>
                  <a:txBody>
                    <a:bodyPr/>
                    <a:lstStyle/>
                    <a:p>
                      <a:pPr algn="l" fontAlgn="b"/>
                      <a:r>
                        <a:rPr lang="en-GB" sz="800" u="none" strike="noStrike" dirty="0">
                          <a:effectLst/>
                          <a:latin typeface="Century Gothic" panose="020B0502020202020204" pitchFamily="34" charset="0"/>
                        </a:rPr>
                        <a:t>Three</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 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692853112"/>
                  </a:ext>
                </a:extLst>
              </a:tr>
              <a:tr h="123538">
                <a:tc>
                  <a:txBody>
                    <a:bodyPr/>
                    <a:lstStyle/>
                    <a:p>
                      <a:pPr algn="l" fontAlgn="b"/>
                      <a:r>
                        <a:rPr lang="en-GB" sz="800" u="none" strike="noStrike" dirty="0">
                          <a:effectLst/>
                          <a:latin typeface="Century Gothic" panose="020B0502020202020204" pitchFamily="34" charset="0"/>
                        </a:rPr>
                        <a:t>Meteor/Eir</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 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900 / 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330686583"/>
                  </a:ext>
                </a:extLst>
              </a:tr>
              <a:tr h="123538">
                <a:tc>
                  <a:txBody>
                    <a:bodyPr/>
                    <a:lstStyle/>
                    <a:p>
                      <a:pPr algn="l"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125327503"/>
                  </a:ext>
                </a:extLst>
              </a:tr>
              <a:tr h="123538">
                <a:tc>
                  <a:txBody>
                    <a:bodyPr/>
                    <a:lstStyle/>
                    <a:p>
                      <a:pPr algn="l" fontAlgn="b"/>
                      <a:r>
                        <a:rPr lang="en-GB" sz="800" b="1" u="none" strike="noStrike" dirty="0">
                          <a:effectLst/>
                          <a:latin typeface="Century Gothic" panose="020B0502020202020204" pitchFamily="34" charset="0"/>
                        </a:rPr>
                        <a:t>UK</a:t>
                      </a:r>
                      <a:endParaRPr lang="en-GB" sz="800" b="1"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357231909"/>
                  </a:ext>
                </a:extLst>
              </a:tr>
              <a:tr h="123538">
                <a:tc>
                  <a:txBody>
                    <a:bodyPr/>
                    <a:lstStyle/>
                    <a:p>
                      <a:pPr algn="l" fontAlgn="b"/>
                      <a:r>
                        <a:rPr lang="en-GB" sz="800" u="none" strike="noStrike" dirty="0">
                          <a:effectLst/>
                          <a:latin typeface="Century Gothic" panose="020B0502020202020204" pitchFamily="34" charset="0"/>
                        </a:rPr>
                        <a:t>Vodafone</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B7 (2600), 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900 / 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312239414"/>
                  </a:ext>
                </a:extLst>
              </a:tr>
              <a:tr h="123538">
                <a:tc>
                  <a:txBody>
                    <a:bodyPr/>
                    <a:lstStyle/>
                    <a:p>
                      <a:pPr algn="l" fontAlgn="b"/>
                      <a:r>
                        <a:rPr lang="en-GB" sz="800" u="none" strike="noStrike" dirty="0">
                          <a:effectLst/>
                          <a:latin typeface="Century Gothic" panose="020B0502020202020204" pitchFamily="34" charset="0"/>
                        </a:rPr>
                        <a:t>O2</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 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900 / 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363088246"/>
                  </a:ext>
                </a:extLst>
              </a:tr>
              <a:tr h="123538">
                <a:tc>
                  <a:txBody>
                    <a:bodyPr/>
                    <a:lstStyle/>
                    <a:p>
                      <a:pPr algn="l" fontAlgn="b"/>
                      <a:r>
                        <a:rPr lang="en-GB" sz="800" u="none" strike="noStrike" dirty="0">
                          <a:effectLst/>
                          <a:latin typeface="Century Gothic" panose="020B0502020202020204" pitchFamily="34" charset="0"/>
                        </a:rPr>
                        <a:t>EE</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 B7 (2600),B20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84232930"/>
                  </a:ext>
                </a:extLst>
              </a:tr>
              <a:tr h="123538">
                <a:tc>
                  <a:txBody>
                    <a:bodyPr/>
                    <a:lstStyle/>
                    <a:p>
                      <a:pPr algn="l" fontAlgn="b"/>
                      <a:r>
                        <a:rPr lang="en-GB" sz="800" u="none" strike="noStrike" dirty="0">
                          <a:effectLst/>
                          <a:latin typeface="Century Gothic" panose="020B0502020202020204" pitchFamily="34" charset="0"/>
                        </a:rPr>
                        <a:t>Three</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 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943654148"/>
                  </a:ext>
                </a:extLst>
              </a:tr>
              <a:tr h="123538">
                <a:tc>
                  <a:txBody>
                    <a:bodyPr/>
                    <a:lstStyle/>
                    <a:p>
                      <a:pPr algn="l"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291013104"/>
                  </a:ext>
                </a:extLst>
              </a:tr>
              <a:tr h="123538">
                <a:tc>
                  <a:txBody>
                    <a:bodyPr/>
                    <a:lstStyle/>
                    <a:p>
                      <a:pPr algn="l" fontAlgn="b"/>
                      <a:r>
                        <a:rPr lang="en-GB" sz="800" b="1" u="none" strike="noStrike" dirty="0">
                          <a:effectLst/>
                          <a:latin typeface="Century Gothic" panose="020B0502020202020204" pitchFamily="34" charset="0"/>
                        </a:rPr>
                        <a:t>Frankrijk</a:t>
                      </a: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817813617"/>
                  </a:ext>
                </a:extLst>
              </a:tr>
              <a:tr h="123538">
                <a:tc>
                  <a:txBody>
                    <a:bodyPr/>
                    <a:lstStyle/>
                    <a:p>
                      <a:pPr algn="l" fontAlgn="b"/>
                      <a:r>
                        <a:rPr lang="en-GB" sz="800" u="none" strike="noStrike" dirty="0">
                          <a:effectLst/>
                          <a:latin typeface="Century Gothic" panose="020B0502020202020204" pitchFamily="34" charset="0"/>
                        </a:rPr>
                        <a:t>Oranje</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B7 (2600), 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900 /2100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369946429"/>
                  </a:ext>
                </a:extLst>
              </a:tr>
              <a:tr h="123538">
                <a:tc>
                  <a:txBody>
                    <a:bodyPr/>
                    <a:lstStyle/>
                    <a:p>
                      <a:pPr algn="l" fontAlgn="b"/>
                      <a:r>
                        <a:rPr lang="en-GB" sz="800" u="none" strike="noStrike" dirty="0">
                          <a:effectLst/>
                          <a:latin typeface="Century Gothic" panose="020B0502020202020204" pitchFamily="34" charset="0"/>
                        </a:rPr>
                        <a:t>Gratis</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B7 (2600)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900 /2100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53718579"/>
                  </a:ext>
                </a:extLst>
              </a:tr>
              <a:tr h="123538">
                <a:tc>
                  <a:txBody>
                    <a:bodyPr/>
                    <a:lstStyle/>
                    <a:p>
                      <a:pPr algn="l" fontAlgn="b"/>
                      <a:r>
                        <a:rPr lang="en-GB" sz="800" u="none" strike="noStrike" dirty="0">
                          <a:effectLst/>
                          <a:latin typeface="Century Gothic" panose="020B0502020202020204" pitchFamily="34" charset="0"/>
                        </a:rPr>
                        <a:t>SFR</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B7 (2600), 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900 /2100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751365272"/>
                  </a:ext>
                </a:extLst>
              </a:tr>
              <a:tr h="123538">
                <a:tc>
                  <a:txBody>
                    <a:bodyPr/>
                    <a:lstStyle/>
                    <a:p>
                      <a:pPr algn="l" fontAlgn="b"/>
                      <a:r>
                        <a:rPr lang="en-GB" sz="800" u="none" strike="noStrike" dirty="0">
                          <a:effectLst/>
                          <a:latin typeface="Century Gothic" panose="020B0502020202020204" pitchFamily="34" charset="0"/>
                        </a:rPr>
                        <a:t>Bouygues</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 B7 (2600),B20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900 /2100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197570568"/>
                  </a:ext>
                </a:extLst>
              </a:tr>
              <a:tr h="123538">
                <a:tc>
                  <a:txBody>
                    <a:bodyPr/>
                    <a:lstStyle/>
                    <a:p>
                      <a:pPr algn="l"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24267057"/>
                  </a:ext>
                </a:extLst>
              </a:tr>
              <a:tr h="227178">
                <a:tc>
                  <a:txBody>
                    <a:bodyPr/>
                    <a:lstStyle/>
                    <a:p>
                      <a:pPr algn="l" fontAlgn="b"/>
                      <a:r>
                        <a:rPr lang="en-GB" sz="800" b="1" u="none" strike="noStrike" dirty="0">
                          <a:effectLst/>
                          <a:latin typeface="Century Gothic" panose="020B0502020202020204" pitchFamily="34" charset="0"/>
                        </a:rPr>
                        <a:t>Nederland</a:t>
                      </a:r>
                      <a:endParaRPr lang="en-GB" sz="800" b="1"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856090485"/>
                  </a:ext>
                </a:extLst>
              </a:tr>
              <a:tr h="123538">
                <a:tc>
                  <a:txBody>
                    <a:bodyPr/>
                    <a:lstStyle/>
                    <a:p>
                      <a:pPr algn="l" fontAlgn="b"/>
                      <a:r>
                        <a:rPr lang="en-GB" sz="800" u="none" strike="noStrike" dirty="0">
                          <a:effectLst/>
                          <a:latin typeface="Century Gothic" panose="020B0502020202020204" pitchFamily="34" charset="0"/>
                        </a:rPr>
                        <a:t>KPN</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 B7 (2600),B20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217512636"/>
                  </a:ext>
                </a:extLst>
              </a:tr>
              <a:tr h="123538">
                <a:tc>
                  <a:txBody>
                    <a:bodyPr/>
                    <a:lstStyle/>
                    <a:p>
                      <a:pPr algn="l" fontAlgn="b"/>
                      <a:r>
                        <a:rPr lang="en-GB" sz="800" u="none" strike="noStrike" dirty="0">
                          <a:effectLst/>
                          <a:latin typeface="Century Gothic" panose="020B0502020202020204" pitchFamily="34" charset="0"/>
                        </a:rPr>
                        <a:t>T-Mobile</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 B7 (2600),B8 (900)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900 / 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46923847"/>
                  </a:ext>
                </a:extLst>
              </a:tr>
              <a:tr h="123538">
                <a:tc>
                  <a:txBody>
                    <a:bodyPr/>
                    <a:lstStyle/>
                    <a:p>
                      <a:pPr algn="l" fontAlgn="b"/>
                      <a:r>
                        <a:rPr lang="en-GB" sz="800" u="none" strike="noStrike" dirty="0">
                          <a:effectLst/>
                          <a:latin typeface="Century Gothic" panose="020B0502020202020204" pitchFamily="34" charset="0"/>
                        </a:rPr>
                        <a:t>Tele2</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B7 (2600)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None</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728187515"/>
                  </a:ext>
                </a:extLst>
              </a:tr>
              <a:tr h="123538">
                <a:tc>
                  <a:txBody>
                    <a:bodyPr/>
                    <a:lstStyle/>
                    <a:p>
                      <a:pPr algn="l" fontAlgn="b"/>
                      <a:r>
                        <a:rPr lang="en-GB" sz="800" u="none" strike="noStrike" dirty="0">
                          <a:effectLst/>
                          <a:latin typeface="Century Gothic" panose="020B0502020202020204" pitchFamily="34" charset="0"/>
                        </a:rPr>
                        <a:t>Vodafone</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 B7 (2600),B20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123440941"/>
                  </a:ext>
                </a:extLst>
              </a:tr>
              <a:tr h="123538">
                <a:tc>
                  <a:txBody>
                    <a:bodyPr/>
                    <a:lstStyle/>
                    <a:p>
                      <a:pPr algn="l" fontAlgn="b"/>
                      <a:r>
                        <a:rPr lang="en-GB" sz="800" u="none" strike="noStrike" dirty="0">
                          <a:effectLst/>
                          <a:latin typeface="Century Gothic" panose="020B0502020202020204" pitchFamily="34" charset="0"/>
                        </a:rPr>
                        <a:t>Ziggo</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B7 (2600)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Geen</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018657687"/>
                  </a:ext>
                </a:extLst>
              </a:tr>
              <a:tr h="123538">
                <a:tc>
                  <a:txBody>
                    <a:bodyPr/>
                    <a:lstStyle/>
                    <a:p>
                      <a:pPr algn="l"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124970966"/>
                  </a:ext>
                </a:extLst>
              </a:tr>
              <a:tr h="123538">
                <a:tc>
                  <a:txBody>
                    <a:bodyPr/>
                    <a:lstStyle/>
                    <a:p>
                      <a:pPr algn="l" fontAlgn="b"/>
                      <a:r>
                        <a:rPr lang="en-GB" sz="800" b="1" u="none" strike="noStrike" dirty="0">
                          <a:effectLst/>
                          <a:latin typeface="Century Gothic" panose="020B0502020202020204" pitchFamily="34" charset="0"/>
                        </a:rPr>
                        <a:t>Belgium</a:t>
                      </a:r>
                      <a:endParaRPr lang="en-GB" sz="800" b="1"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697737055"/>
                  </a:ext>
                </a:extLst>
              </a:tr>
              <a:tr h="123538">
                <a:tc>
                  <a:txBody>
                    <a:bodyPr/>
                    <a:lstStyle/>
                    <a:p>
                      <a:pPr algn="l" fontAlgn="b"/>
                      <a:r>
                        <a:rPr lang="en-GB" sz="800" u="none" strike="noStrike" dirty="0">
                          <a:effectLst/>
                          <a:latin typeface="Century Gothic" panose="020B0502020202020204" pitchFamily="34" charset="0"/>
                        </a:rPr>
                        <a:t>Base</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681574143"/>
                  </a:ext>
                </a:extLst>
              </a:tr>
              <a:tr h="123538">
                <a:tc>
                  <a:txBody>
                    <a:bodyPr/>
                    <a:lstStyle/>
                    <a:p>
                      <a:pPr algn="l" fontAlgn="b"/>
                      <a:r>
                        <a:rPr lang="en-GB" sz="800" u="none" strike="noStrike" dirty="0">
                          <a:effectLst/>
                          <a:latin typeface="Century Gothic" panose="020B0502020202020204" pitchFamily="34" charset="0"/>
                        </a:rPr>
                        <a:t>Mobistar</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 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900 / 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253102358"/>
                  </a:ext>
                </a:extLst>
              </a:tr>
              <a:tr h="123538">
                <a:tc>
                  <a:txBody>
                    <a:bodyPr/>
                    <a:lstStyle/>
                    <a:p>
                      <a:pPr algn="l" fontAlgn="b"/>
                      <a:r>
                        <a:rPr lang="en-GB" sz="800" u="none" strike="noStrike" dirty="0">
                          <a:effectLst/>
                          <a:latin typeface="Century Gothic" panose="020B0502020202020204" pitchFamily="34" charset="0"/>
                        </a:rPr>
                        <a:t>Proximus</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900 / 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357196451"/>
                  </a:ext>
                </a:extLst>
              </a:tr>
              <a:tr h="123538">
                <a:tc>
                  <a:txBody>
                    <a:bodyPr/>
                    <a:lstStyle/>
                    <a:p>
                      <a:pPr algn="l"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348718106"/>
                  </a:ext>
                </a:extLst>
              </a:tr>
              <a:tr h="123538">
                <a:tc>
                  <a:txBody>
                    <a:bodyPr/>
                    <a:lstStyle/>
                    <a:p>
                      <a:pPr algn="l" fontAlgn="b"/>
                      <a:r>
                        <a:rPr lang="en-GB" sz="800" b="1" u="none" strike="noStrike" dirty="0">
                          <a:effectLst/>
                          <a:latin typeface="Century Gothic" panose="020B0502020202020204" pitchFamily="34" charset="0"/>
                        </a:rPr>
                        <a:t>Germany</a:t>
                      </a:r>
                      <a:endParaRPr lang="en-GB" sz="800" b="1"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72635754"/>
                  </a:ext>
                </a:extLst>
              </a:tr>
              <a:tr h="123538">
                <a:tc>
                  <a:txBody>
                    <a:bodyPr/>
                    <a:lstStyle/>
                    <a:p>
                      <a:pPr algn="l" fontAlgn="b"/>
                      <a:r>
                        <a:rPr lang="en-GB" sz="800" u="none" strike="noStrike" dirty="0">
                          <a:effectLst/>
                          <a:latin typeface="Century Gothic" panose="020B0502020202020204" pitchFamily="34" charset="0"/>
                        </a:rPr>
                        <a:t>E-Plus</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184577009"/>
                  </a:ext>
                </a:extLst>
              </a:tr>
              <a:tr h="123538">
                <a:tc>
                  <a:txBody>
                    <a:bodyPr/>
                    <a:lstStyle/>
                    <a:p>
                      <a:pPr algn="l" fontAlgn="b"/>
                      <a:r>
                        <a:rPr lang="en-GB" sz="800" u="none" strike="noStrike" dirty="0">
                          <a:effectLst/>
                          <a:latin typeface="Century Gothic" panose="020B0502020202020204" pitchFamily="34" charset="0"/>
                        </a:rPr>
                        <a:t>O2</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710725526"/>
                  </a:ext>
                </a:extLst>
              </a:tr>
              <a:tr h="123538">
                <a:tc>
                  <a:txBody>
                    <a:bodyPr/>
                    <a:lstStyle/>
                    <a:p>
                      <a:pPr algn="l" fontAlgn="b"/>
                      <a:r>
                        <a:rPr lang="en-GB" sz="800" u="none" strike="noStrike" dirty="0">
                          <a:effectLst/>
                          <a:latin typeface="Century Gothic" panose="020B0502020202020204" pitchFamily="34" charset="0"/>
                        </a:rPr>
                        <a:t>T-Mobile</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 B7 (2600),B20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90387062"/>
                  </a:ext>
                </a:extLst>
              </a:tr>
              <a:tr h="123538">
                <a:tc>
                  <a:txBody>
                    <a:bodyPr/>
                    <a:lstStyle/>
                    <a:p>
                      <a:pPr algn="l" fontAlgn="b"/>
                      <a:r>
                        <a:rPr lang="en-GB" sz="800" u="none" strike="noStrike" dirty="0">
                          <a:effectLst/>
                          <a:latin typeface="Century Gothic" panose="020B0502020202020204" pitchFamily="34" charset="0"/>
                        </a:rPr>
                        <a:t>Vodafone</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B7 (2600), 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050555992"/>
                  </a:ext>
                </a:extLst>
              </a:tr>
              <a:tr h="123538">
                <a:tc>
                  <a:txBody>
                    <a:bodyPr/>
                    <a:lstStyle/>
                    <a:p>
                      <a:pPr algn="l"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740884411"/>
                  </a:ext>
                </a:extLst>
              </a:tr>
            </a:tbl>
          </a:graphicData>
        </a:graphic>
      </p:graphicFrame>
      <p:sp>
        <p:nvSpPr>
          <p:cNvPr id="20" name="TextBox 19">
            <a:extLst>
              <a:ext uri="{FF2B5EF4-FFF2-40B4-BE49-F238E27FC236}">
                <a16:creationId xmlns="" xmlns:a16="http://schemas.microsoft.com/office/drawing/2014/main" id="{136A1026-18FF-4273-91C2-BD25B75F0E5F}"/>
              </a:ext>
            </a:extLst>
          </p:cNvPr>
          <p:cNvSpPr txBox="1"/>
          <p:nvPr/>
        </p:nvSpPr>
        <p:spPr>
          <a:xfrm>
            <a:off x="477274" y="1167389"/>
            <a:ext cx="4418988" cy="532082"/>
          </a:xfrm>
          <a:prstGeom prst="rect">
            <a:avLst/>
          </a:prstGeom>
          <a:noFill/>
        </p:spPr>
        <p:txBody>
          <a:bodyPr wrap="square" lIns="69736" tIns="34868" rIns="69736" bIns="34868" rtlCol="0">
            <a:spAutoFit/>
          </a:bodyPr>
          <a:lstStyle/>
          <a:p>
            <a:pPr algn="ctr"/>
            <a:r>
              <a:rPr lang="en-GB" sz="1000" spc="458" dirty="0">
                <a:solidFill>
                  <a:srgbClr val="C00000"/>
                </a:solidFill>
                <a:latin typeface="Roboto Lt"/>
              </a:rPr>
              <a:t>4G</a:t>
            </a:r>
            <a:r>
              <a:rPr lang="en-GB" sz="1000" spc="458" dirty="0">
                <a:latin typeface="Roboto Lt"/>
              </a:rPr>
              <a:t> Video Intercom</a:t>
            </a:r>
          </a:p>
          <a:p>
            <a:pPr algn="ctr"/>
            <a:endParaRPr lang="en-GB" sz="1000" spc="458" dirty="0">
              <a:latin typeface="Roboto Lt"/>
            </a:endParaRPr>
          </a:p>
          <a:p>
            <a:pPr algn="ctr"/>
            <a:r>
              <a:rPr lang="en-GB" sz="1000" b="1" spc="458" dirty="0">
                <a:latin typeface="Roboto Lt"/>
              </a:rPr>
              <a:t>Netwerkcompatibiliteit</a:t>
            </a:r>
          </a:p>
        </p:txBody>
      </p:sp>
      <p:sp>
        <p:nvSpPr>
          <p:cNvPr id="14" name="Text Box 4">
            <a:extLst>
              <a:ext uri="{FF2B5EF4-FFF2-40B4-BE49-F238E27FC236}">
                <a16:creationId xmlns="" xmlns:a16="http://schemas.microsoft.com/office/drawing/2014/main" id="{39843434-4568-49C2-8D32-16AB5970877A}"/>
              </a:ext>
            </a:extLst>
          </p:cNvPr>
          <p:cNvSpPr txBox="1">
            <a:spLocks noChangeArrowheads="1"/>
          </p:cNvSpPr>
          <p:nvPr/>
        </p:nvSpPr>
        <p:spPr bwMode="auto">
          <a:xfrm>
            <a:off x="1217450" y="397396"/>
            <a:ext cx="2817628" cy="830997"/>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91441" tIns="45720" rIns="91441" bIns="45720" numCol="1" anchor="t" anchorCtr="0" compatLnSpc="1">
            <a:prstTxWarp prst="textNoShape">
              <a:avLst/>
            </a:prstTxWarp>
            <a:spAutoFit/>
          </a:bodyPr>
          <a:lstStyle/>
          <a:p>
            <a:pPr algn="ctr" defTabSz="914362" fontAlgn="base">
              <a:spcBef>
                <a:spcPct val="0"/>
              </a:spcBef>
              <a:spcAft>
                <a:spcPts val="1000"/>
              </a:spcAft>
            </a:pPr>
            <a:r>
              <a:rPr lang="en-GB" sz="2400" spc="599" dirty="0">
                <a:solidFill>
                  <a:srgbClr val="C00000"/>
                </a:solidFill>
                <a:latin typeface="Roboto"/>
              </a:rPr>
              <a:t>4G</a:t>
            </a:r>
            <a:r>
              <a:rPr lang="en-GB" sz="2400" spc="599" dirty="0">
                <a:solidFill>
                  <a:schemeClr val="tx1">
                    <a:lumMod val="85000"/>
                    <a:lumOff val="15000"/>
                  </a:schemeClr>
                </a:solidFill>
                <a:latin typeface="Roboto"/>
              </a:rPr>
              <a:t> Predator</a:t>
            </a:r>
            <a:r>
              <a:rPr lang="en-GB" sz="4800" spc="599" dirty="0">
                <a:solidFill>
                  <a:schemeClr val="tx1">
                    <a:lumMod val="85000"/>
                    <a:lumOff val="15000"/>
                  </a:schemeClr>
                </a:solidFill>
                <a:latin typeface="Calibri" panose="020F0502020204030204" pitchFamily="34" charset="0"/>
              </a:rPr>
              <a:t>  </a:t>
            </a:r>
            <a:endParaRPr lang="en-GB" sz="4800" b="1" spc="599" dirty="0">
              <a:solidFill>
                <a:srgbClr val="C00000"/>
              </a:solidFill>
              <a:latin typeface="Roboto"/>
            </a:endParaRPr>
          </a:p>
        </p:txBody>
      </p:sp>
      <p:sp>
        <p:nvSpPr>
          <p:cNvPr id="22" name="Rectangle 21">
            <a:extLst>
              <a:ext uri="{FF2B5EF4-FFF2-40B4-BE49-F238E27FC236}">
                <a16:creationId xmlns="" xmlns:a16="http://schemas.microsoft.com/office/drawing/2014/main" id="{D7CC8E77-41EB-460C-8284-14F0ED679137}"/>
              </a:ext>
            </a:extLst>
          </p:cNvPr>
          <p:cNvSpPr/>
          <p:nvPr/>
        </p:nvSpPr>
        <p:spPr>
          <a:xfrm>
            <a:off x="3996787" y="442712"/>
            <a:ext cx="275061" cy="958418"/>
          </a:xfrm>
          <a:prstGeom prst="rect">
            <a:avLst/>
          </a:prstGeom>
        </p:spPr>
        <p:txBody>
          <a:bodyPr wrap="square">
            <a:spAutoFit/>
          </a:bodyPr>
          <a:lstStyle/>
          <a:p>
            <a:pPr algn="ctr"/>
            <a:r>
              <a:rPr lang="en-GB" sz="5400" spc="599" dirty="0">
                <a:solidFill>
                  <a:schemeClr val="tx1">
                    <a:lumMod val="85000"/>
                    <a:lumOff val="15000"/>
                  </a:schemeClr>
                </a:solidFill>
                <a:latin typeface="AR BERKLEY" panose="02000000000000000000" pitchFamily="2" charset="0"/>
              </a:rPr>
              <a:t>2</a:t>
            </a:r>
            <a:endParaRPr lang="en-GB" sz="5400" dirty="0">
              <a:latin typeface="AR BERKLEY" panose="02000000000000000000" pitchFamily="2" charset="0"/>
            </a:endParaRPr>
          </a:p>
        </p:txBody>
      </p:sp>
      <p:grpSp>
        <p:nvGrpSpPr>
          <p:cNvPr id="23" name="Group 22">
            <a:extLst>
              <a:ext uri="{FF2B5EF4-FFF2-40B4-BE49-F238E27FC236}">
                <a16:creationId xmlns="" xmlns:a16="http://schemas.microsoft.com/office/drawing/2014/main" id="{5A673D42-4C81-40E4-A49A-CED296DC59D6}"/>
              </a:ext>
            </a:extLst>
          </p:cNvPr>
          <p:cNvGrpSpPr/>
          <p:nvPr/>
        </p:nvGrpSpPr>
        <p:grpSpPr>
          <a:xfrm>
            <a:off x="-146132" y="7209698"/>
            <a:ext cx="5041982" cy="233315"/>
            <a:chOff x="-146132" y="7235825"/>
            <a:chExt cx="5041982" cy="233315"/>
          </a:xfrm>
        </p:grpSpPr>
        <p:cxnSp>
          <p:nvCxnSpPr>
            <p:cNvPr id="24" name="Straight Connector 23">
              <a:extLst>
                <a:ext uri="{FF2B5EF4-FFF2-40B4-BE49-F238E27FC236}">
                  <a16:creationId xmlns="" xmlns:a16="http://schemas.microsoft.com/office/drawing/2014/main" id="{4094F0C5-04E2-452A-BDFF-ED1C24C1468F}"/>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29" name="TextBox 28">
              <a:extLst>
                <a:ext uri="{FF2B5EF4-FFF2-40B4-BE49-F238E27FC236}">
                  <a16:creationId xmlns="" xmlns:a16="http://schemas.microsoft.com/office/drawing/2014/main" id="{63A17427-EDFA-42BF-BC9E-D15DC67BE047}"/>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47</a:t>
              </a:r>
            </a:p>
          </p:txBody>
        </p:sp>
      </p:grpSp>
    </p:spTree>
    <p:extLst>
      <p:ext uri="{BB962C8B-B14F-4D97-AF65-F5344CB8AC3E}">
        <p14:creationId xmlns:p14="http://schemas.microsoft.com/office/powerpoint/2010/main" val="2582919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90C2BFF9-8C49-47A3-B47F-B18BD2E3D0B2}"/>
              </a:ext>
            </a:extLst>
          </p:cNvPr>
          <p:cNvGraphicFramePr>
            <a:graphicFrameLocks noGrp="1"/>
          </p:cNvGraphicFramePr>
          <p:nvPr>
            <p:extLst>
              <p:ext uri="{D42A27DB-BD31-4B8C-83A1-F6EECF244321}">
                <p14:modId xmlns:p14="http://schemas.microsoft.com/office/powerpoint/2010/main" val="3037324173"/>
              </p:ext>
            </p:extLst>
          </p:nvPr>
        </p:nvGraphicFramePr>
        <p:xfrm>
          <a:off x="344159" y="1566033"/>
          <a:ext cx="4698017" cy="3416439"/>
        </p:xfrm>
        <a:graphic>
          <a:graphicData uri="http://schemas.openxmlformats.org/drawingml/2006/table">
            <a:tbl>
              <a:tblPr>
                <a:tableStyleId>{5C22544A-7EE6-4342-B048-85BDC9FD1C3A}</a:tableStyleId>
              </a:tblPr>
              <a:tblGrid>
                <a:gridCol w="1374945">
                  <a:extLst>
                    <a:ext uri="{9D8B030D-6E8A-4147-A177-3AD203B41FA5}">
                      <a16:colId xmlns="" xmlns:a16="http://schemas.microsoft.com/office/drawing/2014/main" val="350466375"/>
                    </a:ext>
                  </a:extLst>
                </a:gridCol>
                <a:gridCol w="1839462">
                  <a:extLst>
                    <a:ext uri="{9D8B030D-6E8A-4147-A177-3AD203B41FA5}">
                      <a16:colId xmlns="" xmlns:a16="http://schemas.microsoft.com/office/drawing/2014/main" val="1927462345"/>
                    </a:ext>
                  </a:extLst>
                </a:gridCol>
                <a:gridCol w="1483610">
                  <a:extLst>
                    <a:ext uri="{9D8B030D-6E8A-4147-A177-3AD203B41FA5}">
                      <a16:colId xmlns="" xmlns:a16="http://schemas.microsoft.com/office/drawing/2014/main" val="2063126622"/>
                    </a:ext>
                  </a:extLst>
                </a:gridCol>
              </a:tblGrid>
              <a:tr h="281823">
                <a:tc gridSpan="3">
                  <a:txBody>
                    <a:bodyPr/>
                    <a:lstStyle/>
                    <a:p>
                      <a:pPr algn="l" fontAlgn="b"/>
                      <a:r>
                        <a:rPr lang="en-GB" sz="1800" u="none" strike="noStrike" dirty="0">
                          <a:effectLst/>
                        </a:rPr>
                        <a:t>Versie E voortgezet</a:t>
                      </a: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en-GB" sz="800" b="0" i="0" u="none" strike="noStrike" dirty="0">
                        <a:solidFill>
                          <a:srgbClr val="000000"/>
                        </a:solidFill>
                        <a:effectLst/>
                        <a:latin typeface="Calibri" panose="020F050202020403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390631960"/>
                  </a:ext>
                </a:extLst>
              </a:tr>
              <a:tr h="128282">
                <a:tc>
                  <a:txBody>
                    <a:bodyPr/>
                    <a:lstStyle/>
                    <a:p>
                      <a:pPr algn="l"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b="1" u="none" strike="noStrike" dirty="0">
                          <a:effectLst/>
                          <a:latin typeface="Century Gothic" panose="020B0502020202020204" pitchFamily="34" charset="0"/>
                        </a:rPr>
                        <a:t>4G LTE Bands</a:t>
                      </a:r>
                      <a:endParaRPr lang="en-GB" sz="800" b="1"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b="1" u="none" strike="noStrike" dirty="0">
                          <a:effectLst/>
                          <a:latin typeface="Century Gothic" panose="020B0502020202020204" pitchFamily="34" charset="0"/>
                        </a:rPr>
                        <a:t>3G </a:t>
                      </a:r>
                      <a:endParaRPr lang="en-GB" sz="800" b="1"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662269576"/>
                  </a:ext>
                </a:extLst>
              </a:tr>
              <a:tr h="228879">
                <a:tc>
                  <a:txBody>
                    <a:bodyPr/>
                    <a:lstStyle/>
                    <a:p>
                      <a:pPr algn="l" fontAlgn="b"/>
                      <a:r>
                        <a:rPr lang="en-GB" sz="800" u="none" strike="noStrike" dirty="0">
                          <a:effectLst/>
                          <a:latin typeface="Century Gothic" panose="020B0502020202020204" pitchFamily="34" charset="0"/>
                        </a:rPr>
                        <a:t>A1 Telekom</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B7 (2600), 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497891564"/>
                  </a:ext>
                </a:extLst>
              </a:tr>
              <a:tr h="128282">
                <a:tc>
                  <a:txBody>
                    <a:bodyPr/>
                    <a:lstStyle/>
                    <a:p>
                      <a:pPr algn="l" fontAlgn="b"/>
                      <a:r>
                        <a:rPr lang="en-GB" sz="800" u="none" strike="noStrike" dirty="0">
                          <a:effectLst/>
                          <a:latin typeface="Century Gothic" panose="020B0502020202020204" pitchFamily="34" charset="0"/>
                        </a:rPr>
                        <a:t>T-Mobile</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 B7 (2600)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801803053"/>
                  </a:ext>
                </a:extLst>
              </a:tr>
              <a:tr h="128282">
                <a:tc>
                  <a:txBody>
                    <a:bodyPr/>
                    <a:lstStyle/>
                    <a:p>
                      <a:pPr algn="l"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824476750"/>
                  </a:ext>
                </a:extLst>
              </a:tr>
              <a:tr h="228879">
                <a:tc>
                  <a:txBody>
                    <a:bodyPr/>
                    <a:lstStyle/>
                    <a:p>
                      <a:pPr algn="l" fontAlgn="b"/>
                      <a:r>
                        <a:rPr lang="en-GB" sz="800" b="1" u="none" strike="noStrike" dirty="0">
                          <a:effectLst/>
                          <a:latin typeface="Century Gothic" panose="020B0502020202020204" pitchFamily="34" charset="0"/>
                        </a:rPr>
                        <a:t>Zwitserland</a:t>
                      </a: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436698803"/>
                  </a:ext>
                </a:extLst>
              </a:tr>
              <a:tr h="128282">
                <a:tc>
                  <a:txBody>
                    <a:bodyPr/>
                    <a:lstStyle/>
                    <a:p>
                      <a:pPr algn="l" fontAlgn="b"/>
                      <a:r>
                        <a:rPr lang="en-GB" sz="800" u="none" strike="noStrike" dirty="0">
                          <a:effectLst/>
                          <a:latin typeface="Century Gothic" panose="020B0502020202020204" pitchFamily="34" charset="0"/>
                        </a:rPr>
                        <a:t>Zout</a:t>
                      </a: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 B7 (2600),B20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900 / 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873663741"/>
                  </a:ext>
                </a:extLst>
              </a:tr>
              <a:tr h="128282">
                <a:tc>
                  <a:txBody>
                    <a:bodyPr/>
                    <a:lstStyle/>
                    <a:p>
                      <a:pPr algn="l" fontAlgn="b"/>
                      <a:r>
                        <a:rPr lang="en-GB" sz="800" u="none" strike="noStrike" dirty="0">
                          <a:effectLst/>
                          <a:latin typeface="Century Gothic" panose="020B0502020202020204" pitchFamily="34" charset="0"/>
                        </a:rPr>
                        <a:t>Sunrise</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 B7 (2600),B20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900 / 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315400305"/>
                  </a:ext>
                </a:extLst>
              </a:tr>
              <a:tr h="128282">
                <a:tc>
                  <a:txBody>
                    <a:bodyPr/>
                    <a:lstStyle/>
                    <a:p>
                      <a:pPr algn="l" fontAlgn="b"/>
                      <a:r>
                        <a:rPr lang="en-GB" sz="800" u="none" strike="noStrike" dirty="0">
                          <a:effectLst/>
                          <a:latin typeface="Century Gothic" panose="020B0502020202020204" pitchFamily="34" charset="0"/>
                        </a:rPr>
                        <a:t>Swisscom</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 B7 (2600),B20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900 / 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254370984"/>
                  </a:ext>
                </a:extLst>
              </a:tr>
              <a:tr h="128282">
                <a:tc>
                  <a:txBody>
                    <a:bodyPr/>
                    <a:lstStyle/>
                    <a:p>
                      <a:pPr algn="l"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363027665"/>
                  </a:ext>
                </a:extLst>
              </a:tr>
              <a:tr h="128282">
                <a:tc>
                  <a:txBody>
                    <a:bodyPr/>
                    <a:lstStyle/>
                    <a:p>
                      <a:pPr algn="l" fontAlgn="b"/>
                      <a:r>
                        <a:rPr lang="en-GB" sz="800" b="1" u="none" strike="noStrike" dirty="0">
                          <a:effectLst/>
                          <a:latin typeface="Century Gothic" panose="020B0502020202020204" pitchFamily="34" charset="0"/>
                        </a:rPr>
                        <a:t>Noorwegen</a:t>
                      </a:r>
                      <a:endParaRPr lang="en-GB" sz="800" b="1"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600172587"/>
                  </a:ext>
                </a:extLst>
              </a:tr>
              <a:tr h="128282">
                <a:tc>
                  <a:txBody>
                    <a:bodyPr/>
                    <a:lstStyle/>
                    <a:p>
                      <a:pPr algn="l" fontAlgn="b"/>
                      <a:r>
                        <a:rPr lang="en-GB" sz="800" u="none" strike="noStrike" dirty="0">
                          <a:effectLst/>
                          <a:latin typeface="Century Gothic" panose="020B0502020202020204" pitchFamily="34" charset="0"/>
                        </a:rPr>
                        <a:t>Telenor</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 B7 (2600),B20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404391376"/>
                  </a:ext>
                </a:extLst>
              </a:tr>
              <a:tr h="128282">
                <a:tc>
                  <a:txBody>
                    <a:bodyPr/>
                    <a:lstStyle/>
                    <a:p>
                      <a:pPr algn="l" fontAlgn="b"/>
                      <a:r>
                        <a:rPr lang="en-GB" sz="800" u="none" strike="noStrike" dirty="0">
                          <a:effectLst/>
                          <a:latin typeface="Century Gothic" panose="020B0502020202020204" pitchFamily="34" charset="0"/>
                        </a:rPr>
                        <a:t>Telia</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 B7 (2600),B20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964003034"/>
                  </a:ext>
                </a:extLst>
              </a:tr>
              <a:tr h="170611">
                <a:tc>
                  <a:txBody>
                    <a:bodyPr/>
                    <a:lstStyle/>
                    <a:p>
                      <a:pPr algn="l"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49550612"/>
                  </a:ext>
                </a:extLst>
              </a:tr>
              <a:tr h="128282">
                <a:tc>
                  <a:txBody>
                    <a:bodyPr/>
                    <a:lstStyle/>
                    <a:p>
                      <a:pPr algn="l" fontAlgn="b"/>
                      <a:r>
                        <a:rPr lang="en-GB" sz="800" b="1" u="none" strike="noStrike" dirty="0">
                          <a:effectLst/>
                          <a:latin typeface="Century Gothic" panose="020B0502020202020204" pitchFamily="34" charset="0"/>
                        </a:rPr>
                        <a:t>Zweden</a:t>
                      </a: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264666813"/>
                  </a:ext>
                </a:extLst>
              </a:tr>
              <a:tr h="128282">
                <a:tc>
                  <a:txBody>
                    <a:bodyPr/>
                    <a:lstStyle/>
                    <a:p>
                      <a:pPr algn="l" fontAlgn="b"/>
                      <a:r>
                        <a:rPr lang="en-GB" sz="800" u="none" strike="noStrike" dirty="0">
                          <a:effectLst/>
                          <a:latin typeface="Century Gothic" panose="020B0502020202020204" pitchFamily="34" charset="0"/>
                        </a:rPr>
                        <a:t>3 (Tre)</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B7 (2600), B20 (800), B38 (2600)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900 / 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086805548"/>
                  </a:ext>
                </a:extLst>
              </a:tr>
              <a:tr h="251115">
                <a:tc>
                  <a:txBody>
                    <a:bodyPr/>
                    <a:lstStyle/>
                    <a:p>
                      <a:pPr algn="l" fontAlgn="b"/>
                      <a:r>
                        <a:rPr lang="en-GB" sz="800" u="none" strike="noStrike" dirty="0">
                          <a:effectLst/>
                          <a:latin typeface="Century Gothic" panose="020B0502020202020204" pitchFamily="34" charset="0"/>
                        </a:rPr>
                        <a:t>Comviq</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 B7 (2600), B8 (900), 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853984256"/>
                  </a:ext>
                </a:extLst>
              </a:tr>
              <a:tr h="251115">
                <a:tc>
                  <a:txBody>
                    <a:bodyPr/>
                    <a:lstStyle/>
                    <a:p>
                      <a:pPr algn="l" fontAlgn="b"/>
                      <a:r>
                        <a:rPr lang="en-GB" sz="800" u="none" strike="noStrike" dirty="0">
                          <a:effectLst/>
                          <a:latin typeface="Century Gothic" panose="020B0502020202020204" pitchFamily="34" charset="0"/>
                        </a:rPr>
                        <a:t>Tele2</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 B7 (2600), B8 (900), 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632747096"/>
                  </a:ext>
                </a:extLst>
              </a:tr>
              <a:tr h="336351">
                <a:tc>
                  <a:txBody>
                    <a:bodyPr/>
                    <a:lstStyle/>
                    <a:p>
                      <a:pPr algn="l" fontAlgn="b"/>
                      <a:r>
                        <a:rPr lang="en-GB" sz="800" u="none" strike="noStrike" dirty="0">
                          <a:effectLst/>
                          <a:latin typeface="Century Gothic" panose="020B0502020202020204" pitchFamily="34" charset="0"/>
                        </a:rPr>
                        <a:t>Telenor</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 B7 (2600), B8 (900), 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42693370"/>
                  </a:ext>
                </a:extLst>
              </a:tr>
              <a:tr h="128282">
                <a:tc>
                  <a:txBody>
                    <a:bodyPr/>
                    <a:lstStyle/>
                    <a:p>
                      <a:pPr algn="l" fontAlgn="b"/>
                      <a:r>
                        <a:rPr lang="en-GB" sz="800" u="none" strike="noStrike" dirty="0">
                          <a:effectLst/>
                          <a:latin typeface="Century Gothic" panose="020B0502020202020204" pitchFamily="34" charset="0"/>
                        </a:rPr>
                        <a:t>Telia</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B3 (1800), B7 (2600), B20 (800)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latin typeface="Century Gothic" panose="020B0502020202020204" pitchFamily="34" charset="0"/>
                        </a:rPr>
                        <a:t>2100</a:t>
                      </a:r>
                      <a:endParaRPr lang="en-GB" sz="800" b="0" i="0" u="none" strike="noStrike" dirty="0">
                        <a:solidFill>
                          <a:srgbClr val="000000"/>
                        </a:solidFill>
                        <a:effectLst/>
                        <a:latin typeface="Century Gothic" panose="020B0502020202020204" pitchFamily="34" charset="0"/>
                      </a:endParaRPr>
                    </a:p>
                  </a:txBody>
                  <a:tcPr marL="5409" marR="5409" marT="54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848680855"/>
                  </a:ext>
                </a:extLst>
              </a:tr>
            </a:tbl>
          </a:graphicData>
        </a:graphic>
      </p:graphicFrame>
      <p:graphicFrame>
        <p:nvGraphicFramePr>
          <p:cNvPr id="5" name="Table 4">
            <a:extLst>
              <a:ext uri="{FF2B5EF4-FFF2-40B4-BE49-F238E27FC236}">
                <a16:creationId xmlns="" xmlns:a16="http://schemas.microsoft.com/office/drawing/2014/main" id="{C9255E78-553D-457C-ADDB-F5DBE1963E6B}"/>
              </a:ext>
            </a:extLst>
          </p:cNvPr>
          <p:cNvGraphicFramePr>
            <a:graphicFrameLocks noGrp="1"/>
          </p:cNvGraphicFramePr>
          <p:nvPr>
            <p:extLst>
              <p:ext uri="{D42A27DB-BD31-4B8C-83A1-F6EECF244321}">
                <p14:modId xmlns:p14="http://schemas.microsoft.com/office/powerpoint/2010/main" val="887272523"/>
              </p:ext>
            </p:extLst>
          </p:nvPr>
        </p:nvGraphicFramePr>
        <p:xfrm>
          <a:off x="344158" y="5013126"/>
          <a:ext cx="4698017" cy="2180130"/>
        </p:xfrm>
        <a:graphic>
          <a:graphicData uri="http://schemas.openxmlformats.org/drawingml/2006/table">
            <a:tbl>
              <a:tblPr>
                <a:tableStyleId>{5C22544A-7EE6-4342-B048-85BDC9FD1C3A}</a:tableStyleId>
              </a:tblPr>
              <a:tblGrid>
                <a:gridCol w="1395338">
                  <a:extLst>
                    <a:ext uri="{9D8B030D-6E8A-4147-A177-3AD203B41FA5}">
                      <a16:colId xmlns="" xmlns:a16="http://schemas.microsoft.com/office/drawing/2014/main" val="3234896072"/>
                    </a:ext>
                  </a:extLst>
                </a:gridCol>
                <a:gridCol w="1838036">
                  <a:extLst>
                    <a:ext uri="{9D8B030D-6E8A-4147-A177-3AD203B41FA5}">
                      <a16:colId xmlns="" xmlns:a16="http://schemas.microsoft.com/office/drawing/2014/main" val="2513693118"/>
                    </a:ext>
                  </a:extLst>
                </a:gridCol>
                <a:gridCol w="1464643">
                  <a:extLst>
                    <a:ext uri="{9D8B030D-6E8A-4147-A177-3AD203B41FA5}">
                      <a16:colId xmlns="" xmlns:a16="http://schemas.microsoft.com/office/drawing/2014/main" val="3243096312"/>
                    </a:ext>
                  </a:extLst>
                </a:gridCol>
              </a:tblGrid>
              <a:tr h="206990">
                <a:tc gridSpan="3">
                  <a:txBody>
                    <a:bodyPr/>
                    <a:lstStyle/>
                    <a:p>
                      <a:pPr algn="l" fontAlgn="b"/>
                      <a:r>
                        <a:rPr lang="en-GB" sz="1400" u="none" strike="noStrike" dirty="0">
                          <a:effectLst/>
                        </a:rPr>
                        <a:t>Versie SA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extLst>
                  <a:ext uri="{0D108BD9-81ED-4DB2-BD59-A6C34878D82A}">
                    <a16:rowId xmlns="" xmlns:a16="http://schemas.microsoft.com/office/drawing/2014/main" val="3145791554"/>
                  </a:ext>
                </a:extLst>
              </a:tr>
              <a:tr h="121703">
                <a:tc>
                  <a:txBody>
                    <a:bodyPr/>
                    <a:lstStyle/>
                    <a:p>
                      <a:pPr algn="l" fontAlgn="b"/>
                      <a:endParaRPr lang="en-GB" sz="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rPr>
                        <a:t>4G LTE Bands</a:t>
                      </a:r>
                      <a:endParaRPr lang="en-GB" sz="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rPr>
                        <a:t>3G </a:t>
                      </a:r>
                      <a:endParaRPr lang="en-GB" sz="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221924252"/>
                  </a:ext>
                </a:extLst>
              </a:tr>
              <a:tr h="181268">
                <a:tc>
                  <a:txBody>
                    <a:bodyPr/>
                    <a:lstStyle/>
                    <a:p>
                      <a:pPr algn="l" fontAlgn="b"/>
                      <a:r>
                        <a:rPr lang="en-GB" sz="800" b="1" u="none" strike="noStrike" dirty="0">
                          <a:effectLst/>
                        </a:rPr>
                        <a:t>Australië</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GB" dirty="0"/>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 xmlns:a16="http://schemas.microsoft.com/office/drawing/2014/main" val="1327174336"/>
                  </a:ext>
                </a:extLst>
              </a:tr>
              <a:tr h="163143">
                <a:tc>
                  <a:txBody>
                    <a:bodyPr/>
                    <a:lstStyle/>
                    <a:p>
                      <a:pPr algn="l" fontAlgn="b"/>
                      <a:r>
                        <a:rPr lang="en-GB" sz="800" u="none" strike="noStrike" dirty="0">
                          <a:effectLst/>
                        </a:rPr>
                        <a:t>Optus</a:t>
                      </a:r>
                      <a:endParaRPr lang="en-GB" sz="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rPr>
                        <a:t>B1 (2100), B3 (1800), B7 (2600), B28 (700), B40 (2300)</a:t>
                      </a:r>
                      <a:endParaRPr lang="en-GB" sz="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rPr>
                        <a:t>2100 / 900</a:t>
                      </a:r>
                      <a:endParaRPr lang="en-GB" sz="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79263119"/>
                  </a:ext>
                </a:extLst>
              </a:tr>
              <a:tr h="215040">
                <a:tc>
                  <a:txBody>
                    <a:bodyPr/>
                    <a:lstStyle/>
                    <a:p>
                      <a:pPr algn="l" fontAlgn="b"/>
                      <a:r>
                        <a:rPr lang="en-GB" sz="800" u="none" strike="noStrike" dirty="0">
                          <a:effectLst/>
                        </a:rPr>
                        <a:t>Telstra</a:t>
                      </a:r>
                      <a:endParaRPr lang="en-GB" sz="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rPr>
                        <a:t>B1 (2100), B3 (1800), B28 (700)</a:t>
                      </a:r>
                      <a:endParaRPr lang="en-GB" sz="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rPr>
                        <a:t>2100 / 850</a:t>
                      </a:r>
                      <a:endParaRPr lang="en-GB" sz="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043917731"/>
                  </a:ext>
                </a:extLst>
              </a:tr>
              <a:tr h="147498">
                <a:tc>
                  <a:txBody>
                    <a:bodyPr/>
                    <a:lstStyle/>
                    <a:p>
                      <a:pPr algn="l" fontAlgn="b"/>
                      <a:r>
                        <a:rPr lang="en-GB" sz="800" u="none" strike="noStrike" dirty="0">
                          <a:effectLst/>
                        </a:rPr>
                        <a:t>Virgin</a:t>
                      </a:r>
                      <a:endParaRPr lang="en-GB" sz="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rPr>
                        <a:t>B1 (2100), B3 (1800), B7 (2600), B28 (700), B40 (2300)</a:t>
                      </a:r>
                      <a:endParaRPr lang="en-GB" sz="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rPr>
                        <a:t>2100 / 900</a:t>
                      </a:r>
                      <a:endParaRPr lang="en-GB" sz="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694596764"/>
                  </a:ext>
                </a:extLst>
              </a:tr>
              <a:tr h="181269">
                <a:tc>
                  <a:txBody>
                    <a:bodyPr/>
                    <a:lstStyle/>
                    <a:p>
                      <a:pPr algn="l" fontAlgn="b"/>
                      <a:r>
                        <a:rPr lang="en-GB" sz="800" u="none" strike="noStrike" dirty="0">
                          <a:effectLst/>
                        </a:rPr>
                        <a:t>Vodafone</a:t>
                      </a:r>
                      <a:endParaRPr lang="en-GB" sz="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rPr>
                        <a:t>B3 (1800), B5 (850)</a:t>
                      </a:r>
                      <a:endParaRPr lang="en-GB" sz="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rPr>
                        <a:t>2100 / 850 / 900</a:t>
                      </a:r>
                      <a:endParaRPr lang="en-GB" sz="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49265050"/>
                  </a:ext>
                </a:extLst>
              </a:tr>
              <a:tr h="125823">
                <a:tc>
                  <a:txBody>
                    <a:bodyPr/>
                    <a:lstStyle/>
                    <a:p>
                      <a:pPr algn="l" fontAlgn="b"/>
                      <a:endParaRPr lang="en-GB" sz="5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GB" sz="5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GB" sz="5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647240241"/>
                  </a:ext>
                </a:extLst>
              </a:tr>
              <a:tr h="109077">
                <a:tc>
                  <a:txBody>
                    <a:bodyPr/>
                    <a:lstStyle/>
                    <a:p>
                      <a:pPr algn="l" fontAlgn="b"/>
                      <a:r>
                        <a:rPr lang="en-GB" sz="800" b="1" u="none" strike="noStrike" dirty="0">
                          <a:effectLst/>
                        </a:rPr>
                        <a:t>Nieuw-Zeeland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endParaRPr lang="en-GB" sz="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 xmlns:a16="http://schemas.microsoft.com/office/drawing/2014/main" val="2834612577"/>
                  </a:ext>
                </a:extLst>
              </a:tr>
              <a:tr h="127744">
                <a:tc>
                  <a:txBody>
                    <a:bodyPr/>
                    <a:lstStyle/>
                    <a:p>
                      <a:pPr algn="l" fontAlgn="b"/>
                      <a:r>
                        <a:rPr lang="en-GB" sz="800" u="none" strike="noStrike" dirty="0">
                          <a:effectLst/>
                        </a:rPr>
                        <a:t>2 graden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rPr>
                        <a:t>B3 (1800)</a:t>
                      </a:r>
                      <a:endParaRPr lang="en-GB" sz="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rPr>
                        <a:t>2100 / 900</a:t>
                      </a:r>
                      <a:endParaRPr lang="en-GB" sz="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52786783"/>
                  </a:ext>
                </a:extLst>
              </a:tr>
              <a:tr h="114132">
                <a:tc>
                  <a:txBody>
                    <a:bodyPr/>
                    <a:lstStyle/>
                    <a:p>
                      <a:pPr algn="l" fontAlgn="b"/>
                      <a:r>
                        <a:rPr lang="en-GB" sz="800" u="none" strike="noStrike" dirty="0">
                          <a:effectLst/>
                        </a:rPr>
                        <a:t>Vonk</a:t>
                      </a:r>
                      <a:endParaRPr lang="en-GB" sz="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rPr>
                        <a:t>B3 (1800), B28 (700)</a:t>
                      </a:r>
                      <a:endParaRPr lang="en-GB" sz="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rPr>
                        <a:t>2100 / 850</a:t>
                      </a:r>
                      <a:endParaRPr lang="en-GB" sz="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807458035"/>
                  </a:ext>
                </a:extLst>
              </a:tr>
              <a:tr h="184163">
                <a:tc>
                  <a:txBody>
                    <a:bodyPr/>
                    <a:lstStyle/>
                    <a:p>
                      <a:pPr algn="l" fontAlgn="b"/>
                      <a:r>
                        <a:rPr lang="en-GB" sz="800" u="none" strike="noStrike" dirty="0">
                          <a:effectLst/>
                        </a:rPr>
                        <a:t>Vodafone</a:t>
                      </a:r>
                      <a:endParaRPr lang="en-GB" sz="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rPr>
                        <a:t>B3 (1800), B28 (700)</a:t>
                      </a:r>
                      <a:endParaRPr lang="en-GB" sz="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800" u="none" strike="noStrike" dirty="0">
                          <a:effectLst/>
                        </a:rPr>
                        <a:t>2100 / 900</a:t>
                      </a:r>
                      <a:endParaRPr lang="en-GB" sz="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621984620"/>
                  </a:ext>
                </a:extLst>
              </a:tr>
            </a:tbl>
          </a:graphicData>
        </a:graphic>
      </p:graphicFrame>
      <p:grpSp>
        <p:nvGrpSpPr>
          <p:cNvPr id="6" name="Group 5">
            <a:extLst>
              <a:ext uri="{FF2B5EF4-FFF2-40B4-BE49-F238E27FC236}">
                <a16:creationId xmlns="" xmlns:a16="http://schemas.microsoft.com/office/drawing/2014/main" id="{2D60B033-001D-4464-AF3F-7B57F4F4393D}"/>
              </a:ext>
            </a:extLst>
          </p:cNvPr>
          <p:cNvGrpSpPr/>
          <p:nvPr/>
        </p:nvGrpSpPr>
        <p:grpSpPr>
          <a:xfrm>
            <a:off x="433337" y="254810"/>
            <a:ext cx="4864341" cy="299372"/>
            <a:chOff x="433337" y="254810"/>
            <a:chExt cx="4864341" cy="299372"/>
          </a:xfrm>
        </p:grpSpPr>
        <p:pic>
          <p:nvPicPr>
            <p:cNvPr id="7" name="Picture 6">
              <a:extLst>
                <a:ext uri="{FF2B5EF4-FFF2-40B4-BE49-F238E27FC236}">
                  <a16:creationId xmlns="" xmlns:a16="http://schemas.microsoft.com/office/drawing/2014/main" id="{CEB75DA2-D500-4F68-B73F-056D6B5C47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8" name="Straight Connector 7">
              <a:extLst>
                <a:ext uri="{FF2B5EF4-FFF2-40B4-BE49-F238E27FC236}">
                  <a16:creationId xmlns="" xmlns:a16="http://schemas.microsoft.com/office/drawing/2014/main" id="{F57C6898-75B4-4040-9EF0-9ED0E20086C5}"/>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 xmlns:a16="http://schemas.microsoft.com/office/drawing/2014/main" id="{3233CA59-3F8D-45D5-80D2-2502DB1B0393}"/>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4G PREDATOR 2</a:t>
              </a:r>
            </a:p>
          </p:txBody>
        </p:sp>
      </p:grpSp>
      <p:sp>
        <p:nvSpPr>
          <p:cNvPr id="21" name="TextBox 20">
            <a:extLst>
              <a:ext uri="{FF2B5EF4-FFF2-40B4-BE49-F238E27FC236}">
                <a16:creationId xmlns="" xmlns:a16="http://schemas.microsoft.com/office/drawing/2014/main" id="{9001885B-0A65-417F-B236-2A267D53774A}"/>
              </a:ext>
            </a:extLst>
          </p:cNvPr>
          <p:cNvSpPr txBox="1"/>
          <p:nvPr/>
        </p:nvSpPr>
        <p:spPr>
          <a:xfrm>
            <a:off x="485887" y="1021885"/>
            <a:ext cx="4418988" cy="532082"/>
          </a:xfrm>
          <a:prstGeom prst="rect">
            <a:avLst/>
          </a:prstGeom>
          <a:noFill/>
        </p:spPr>
        <p:txBody>
          <a:bodyPr wrap="square" lIns="69736" tIns="34868" rIns="69736" bIns="34868" rtlCol="0">
            <a:spAutoFit/>
          </a:bodyPr>
          <a:lstStyle/>
          <a:p>
            <a:pPr algn="ctr"/>
            <a:r>
              <a:rPr lang="en-GB" sz="1000" spc="458" dirty="0">
                <a:solidFill>
                  <a:srgbClr val="C00000"/>
                </a:solidFill>
                <a:latin typeface="Roboto Lt"/>
              </a:rPr>
              <a:t>4G</a:t>
            </a:r>
            <a:r>
              <a:rPr lang="en-GB" sz="1000" spc="458" dirty="0">
                <a:latin typeface="Roboto Lt"/>
              </a:rPr>
              <a:t> Video Intercom</a:t>
            </a:r>
          </a:p>
          <a:p>
            <a:pPr algn="ctr"/>
            <a:endParaRPr lang="en-GB" sz="1000" spc="458" dirty="0">
              <a:latin typeface="Roboto Lt"/>
            </a:endParaRPr>
          </a:p>
          <a:p>
            <a:pPr algn="ctr"/>
            <a:r>
              <a:rPr lang="en-GB" sz="1000" b="1" spc="458" dirty="0">
                <a:latin typeface="Roboto Lt"/>
              </a:rPr>
              <a:t>Netwerkcompatibiliteit</a:t>
            </a:r>
          </a:p>
        </p:txBody>
      </p:sp>
      <p:sp>
        <p:nvSpPr>
          <p:cNvPr id="22" name="Text Box 4">
            <a:extLst>
              <a:ext uri="{FF2B5EF4-FFF2-40B4-BE49-F238E27FC236}">
                <a16:creationId xmlns="" xmlns:a16="http://schemas.microsoft.com/office/drawing/2014/main" id="{AB49E592-B103-44CA-920C-C564416CCE27}"/>
              </a:ext>
            </a:extLst>
          </p:cNvPr>
          <p:cNvSpPr txBox="1">
            <a:spLocks noChangeArrowheads="1"/>
          </p:cNvSpPr>
          <p:nvPr/>
        </p:nvSpPr>
        <p:spPr bwMode="auto">
          <a:xfrm>
            <a:off x="1217450" y="397396"/>
            <a:ext cx="2817628" cy="830997"/>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91441" tIns="45720" rIns="91441" bIns="45720" numCol="1" anchor="t" anchorCtr="0" compatLnSpc="1">
            <a:prstTxWarp prst="textNoShape">
              <a:avLst/>
            </a:prstTxWarp>
            <a:spAutoFit/>
          </a:bodyPr>
          <a:lstStyle/>
          <a:p>
            <a:pPr algn="ctr" defTabSz="914362" fontAlgn="base">
              <a:spcBef>
                <a:spcPct val="0"/>
              </a:spcBef>
              <a:spcAft>
                <a:spcPts val="1000"/>
              </a:spcAft>
            </a:pPr>
            <a:r>
              <a:rPr lang="en-GB" sz="2400" spc="599" dirty="0">
                <a:solidFill>
                  <a:srgbClr val="C00000"/>
                </a:solidFill>
                <a:latin typeface="Roboto"/>
              </a:rPr>
              <a:t>4G</a:t>
            </a:r>
            <a:r>
              <a:rPr lang="en-GB" sz="2400" spc="599" dirty="0">
                <a:solidFill>
                  <a:schemeClr val="tx1">
                    <a:lumMod val="85000"/>
                    <a:lumOff val="15000"/>
                  </a:schemeClr>
                </a:solidFill>
                <a:latin typeface="Roboto"/>
              </a:rPr>
              <a:t> Predator</a:t>
            </a:r>
            <a:r>
              <a:rPr lang="en-GB" sz="4800" spc="599" dirty="0">
                <a:solidFill>
                  <a:schemeClr val="tx1">
                    <a:lumMod val="85000"/>
                    <a:lumOff val="15000"/>
                  </a:schemeClr>
                </a:solidFill>
                <a:latin typeface="Calibri" panose="020F0502020204030204" pitchFamily="34" charset="0"/>
              </a:rPr>
              <a:t>  </a:t>
            </a:r>
            <a:endParaRPr lang="en-GB" sz="4800" b="1" spc="599" dirty="0">
              <a:solidFill>
                <a:srgbClr val="C00000"/>
              </a:solidFill>
              <a:latin typeface="Roboto"/>
            </a:endParaRPr>
          </a:p>
        </p:txBody>
      </p:sp>
      <p:sp>
        <p:nvSpPr>
          <p:cNvPr id="23" name="Rectangle 22">
            <a:extLst>
              <a:ext uri="{FF2B5EF4-FFF2-40B4-BE49-F238E27FC236}">
                <a16:creationId xmlns="" xmlns:a16="http://schemas.microsoft.com/office/drawing/2014/main" id="{305E7D12-91FF-48BA-882C-7D4E6032A8C2}"/>
              </a:ext>
            </a:extLst>
          </p:cNvPr>
          <p:cNvSpPr/>
          <p:nvPr/>
        </p:nvSpPr>
        <p:spPr>
          <a:xfrm>
            <a:off x="3996787" y="442712"/>
            <a:ext cx="275061" cy="958418"/>
          </a:xfrm>
          <a:prstGeom prst="rect">
            <a:avLst/>
          </a:prstGeom>
        </p:spPr>
        <p:txBody>
          <a:bodyPr wrap="square">
            <a:spAutoFit/>
          </a:bodyPr>
          <a:lstStyle/>
          <a:p>
            <a:pPr algn="ctr"/>
            <a:r>
              <a:rPr lang="en-GB" sz="5400" spc="599" dirty="0">
                <a:solidFill>
                  <a:schemeClr val="tx1">
                    <a:lumMod val="85000"/>
                    <a:lumOff val="15000"/>
                  </a:schemeClr>
                </a:solidFill>
                <a:latin typeface="AR BERKLEY" panose="02000000000000000000" pitchFamily="2" charset="0"/>
              </a:rPr>
              <a:t>2</a:t>
            </a:r>
            <a:endParaRPr lang="en-GB" sz="5400" dirty="0">
              <a:latin typeface="AR BERKLEY" panose="02000000000000000000" pitchFamily="2" charset="0"/>
            </a:endParaRPr>
          </a:p>
        </p:txBody>
      </p:sp>
      <p:grpSp>
        <p:nvGrpSpPr>
          <p:cNvPr id="24" name="Group 23">
            <a:extLst>
              <a:ext uri="{FF2B5EF4-FFF2-40B4-BE49-F238E27FC236}">
                <a16:creationId xmlns="" xmlns:a16="http://schemas.microsoft.com/office/drawing/2014/main" id="{319AE848-9EA2-4872-9ABD-3B9ECD1A9C76}"/>
              </a:ext>
            </a:extLst>
          </p:cNvPr>
          <p:cNvGrpSpPr/>
          <p:nvPr/>
        </p:nvGrpSpPr>
        <p:grpSpPr>
          <a:xfrm>
            <a:off x="461912" y="7228748"/>
            <a:ext cx="5045091" cy="233315"/>
            <a:chOff x="433337" y="7235825"/>
            <a:chExt cx="5045091" cy="233315"/>
          </a:xfrm>
        </p:grpSpPr>
        <p:cxnSp>
          <p:nvCxnSpPr>
            <p:cNvPr id="25" name="Straight Connector 24">
              <a:extLst>
                <a:ext uri="{FF2B5EF4-FFF2-40B4-BE49-F238E27FC236}">
                  <a16:creationId xmlns="" xmlns:a16="http://schemas.microsoft.com/office/drawing/2014/main" id="{1A1FA1C8-C204-4741-900E-8E23FDF90A7B}"/>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26" name="TextBox 25">
              <a:extLst>
                <a:ext uri="{FF2B5EF4-FFF2-40B4-BE49-F238E27FC236}">
                  <a16:creationId xmlns="" xmlns:a16="http://schemas.microsoft.com/office/drawing/2014/main" id="{8F453EB7-A67A-4571-8ECE-1EBAE8B9AEEB}"/>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48</a:t>
              </a:r>
            </a:p>
          </p:txBody>
        </p:sp>
      </p:grpSp>
    </p:spTree>
    <p:extLst>
      <p:ext uri="{BB962C8B-B14F-4D97-AF65-F5344CB8AC3E}">
        <p14:creationId xmlns:p14="http://schemas.microsoft.com/office/powerpoint/2010/main" val="14659738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30DC40D8-AC38-452E-9B2E-2E5E6FA0A0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508" t="17136" r="26508" b="20873"/>
          <a:stretch/>
        </p:blipFill>
        <p:spPr>
          <a:xfrm>
            <a:off x="0" y="1436687"/>
            <a:ext cx="5327650" cy="4686300"/>
          </a:xfrm>
          <a:prstGeom prst="rect">
            <a:avLst/>
          </a:prstGeom>
        </p:spPr>
      </p:pic>
      <p:grpSp>
        <p:nvGrpSpPr>
          <p:cNvPr id="10" name="Group 9">
            <a:extLst>
              <a:ext uri="{FF2B5EF4-FFF2-40B4-BE49-F238E27FC236}">
                <a16:creationId xmlns="" xmlns:a16="http://schemas.microsoft.com/office/drawing/2014/main" id="{703457F7-1AE3-4EC0-A942-91E02DEAC52D}"/>
              </a:ext>
            </a:extLst>
          </p:cNvPr>
          <p:cNvGrpSpPr/>
          <p:nvPr/>
        </p:nvGrpSpPr>
        <p:grpSpPr>
          <a:xfrm>
            <a:off x="0" y="1272676"/>
            <a:ext cx="5327649" cy="82006"/>
            <a:chOff x="0" y="1093605"/>
            <a:chExt cx="5327649" cy="82006"/>
          </a:xfrm>
        </p:grpSpPr>
        <p:cxnSp>
          <p:nvCxnSpPr>
            <p:cNvPr id="11" name="Straight Connector 10">
              <a:extLst>
                <a:ext uri="{FF2B5EF4-FFF2-40B4-BE49-F238E27FC236}">
                  <a16:creationId xmlns="" xmlns:a16="http://schemas.microsoft.com/office/drawing/2014/main" id="{A88874AC-82FF-42B3-A223-A2B8532CED0F}"/>
                </a:ext>
              </a:extLst>
            </p:cNvPr>
            <p:cNvCxnSpPr>
              <a:cxnSpLocks/>
            </p:cNvCxnSpPr>
            <p:nvPr/>
          </p:nvCxnSpPr>
          <p:spPr>
            <a:xfrm>
              <a:off x="0" y="1175611"/>
              <a:ext cx="4462513" cy="0"/>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 xmlns:a16="http://schemas.microsoft.com/office/drawing/2014/main" id="{F5205352-2904-409A-AAEB-94550BE8E714}"/>
                </a:ext>
              </a:extLst>
            </p:cNvPr>
            <p:cNvCxnSpPr>
              <a:cxnSpLocks/>
            </p:cNvCxnSpPr>
            <p:nvPr/>
          </p:nvCxnSpPr>
          <p:spPr>
            <a:xfrm>
              <a:off x="4592751" y="1175611"/>
              <a:ext cx="734898" cy="0"/>
            </a:xfrm>
            <a:prstGeom prst="line">
              <a:avLst/>
            </a:prstGeom>
            <a:ln w="63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 xmlns:a16="http://schemas.microsoft.com/office/drawing/2014/main" id="{3F6F1A36-7AF8-4718-8EDE-9D03EB5D5CA7}"/>
                </a:ext>
              </a:extLst>
            </p:cNvPr>
            <p:cNvCxnSpPr>
              <a:cxnSpLocks/>
            </p:cNvCxnSpPr>
            <p:nvPr/>
          </p:nvCxnSpPr>
          <p:spPr>
            <a:xfrm>
              <a:off x="865136" y="1093605"/>
              <a:ext cx="4462513" cy="0"/>
            </a:xfrm>
            <a:prstGeom prst="line">
              <a:avLst/>
            </a:prstGeom>
            <a:ln w="952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 xmlns:a16="http://schemas.microsoft.com/office/drawing/2014/main" id="{5D3E83FE-847B-4615-B218-9066316E1870}"/>
                </a:ext>
              </a:extLst>
            </p:cNvPr>
            <p:cNvCxnSpPr>
              <a:cxnSpLocks/>
            </p:cNvCxnSpPr>
            <p:nvPr/>
          </p:nvCxnSpPr>
          <p:spPr>
            <a:xfrm>
              <a:off x="0" y="1093605"/>
              <a:ext cx="734898" cy="0"/>
            </a:xfrm>
            <a:prstGeom prst="line">
              <a:avLst/>
            </a:prstGeom>
            <a:ln w="6350">
              <a:solidFill>
                <a:srgbClr val="A6A6A6"/>
              </a:solidFill>
            </a:ln>
          </p:spPr>
          <p:style>
            <a:lnRef idx="1">
              <a:schemeClr val="accent2"/>
            </a:lnRef>
            <a:fillRef idx="0">
              <a:schemeClr val="accent2"/>
            </a:fillRef>
            <a:effectRef idx="0">
              <a:schemeClr val="accent2"/>
            </a:effectRef>
            <a:fontRef idx="minor">
              <a:schemeClr val="tx1"/>
            </a:fontRef>
          </p:style>
        </p:cxnSp>
      </p:grpSp>
      <p:grpSp>
        <p:nvGrpSpPr>
          <p:cNvPr id="15" name="Group 14">
            <a:extLst>
              <a:ext uri="{FF2B5EF4-FFF2-40B4-BE49-F238E27FC236}">
                <a16:creationId xmlns="" xmlns:a16="http://schemas.microsoft.com/office/drawing/2014/main" id="{CF8F4431-BB19-46CA-88B7-2412B16F52F9}"/>
              </a:ext>
            </a:extLst>
          </p:cNvPr>
          <p:cNvGrpSpPr/>
          <p:nvPr/>
        </p:nvGrpSpPr>
        <p:grpSpPr>
          <a:xfrm rot="10800000">
            <a:off x="0" y="6204991"/>
            <a:ext cx="5327649" cy="82006"/>
            <a:chOff x="0" y="1093605"/>
            <a:chExt cx="5327649" cy="82006"/>
          </a:xfrm>
        </p:grpSpPr>
        <p:cxnSp>
          <p:nvCxnSpPr>
            <p:cNvPr id="16" name="Straight Connector 15">
              <a:extLst>
                <a:ext uri="{FF2B5EF4-FFF2-40B4-BE49-F238E27FC236}">
                  <a16:creationId xmlns="" xmlns:a16="http://schemas.microsoft.com/office/drawing/2014/main" id="{9D66CF4F-EDDE-4612-A76A-779C0AF0EC63}"/>
                </a:ext>
              </a:extLst>
            </p:cNvPr>
            <p:cNvCxnSpPr>
              <a:cxnSpLocks/>
            </p:cNvCxnSpPr>
            <p:nvPr/>
          </p:nvCxnSpPr>
          <p:spPr>
            <a:xfrm>
              <a:off x="0" y="1175611"/>
              <a:ext cx="4462513" cy="0"/>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 xmlns:a16="http://schemas.microsoft.com/office/drawing/2014/main" id="{B419DFD2-4D88-4F63-AB1C-189826E3F0CA}"/>
                </a:ext>
              </a:extLst>
            </p:cNvPr>
            <p:cNvCxnSpPr>
              <a:cxnSpLocks/>
            </p:cNvCxnSpPr>
            <p:nvPr/>
          </p:nvCxnSpPr>
          <p:spPr>
            <a:xfrm>
              <a:off x="4592751" y="1175611"/>
              <a:ext cx="734898" cy="0"/>
            </a:xfrm>
            <a:prstGeom prst="line">
              <a:avLst/>
            </a:prstGeom>
            <a:ln w="63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 xmlns:a16="http://schemas.microsoft.com/office/drawing/2014/main" id="{79928279-13AB-480E-B6AF-DA5FE2360E52}"/>
                </a:ext>
              </a:extLst>
            </p:cNvPr>
            <p:cNvCxnSpPr>
              <a:cxnSpLocks/>
            </p:cNvCxnSpPr>
            <p:nvPr/>
          </p:nvCxnSpPr>
          <p:spPr>
            <a:xfrm>
              <a:off x="865136" y="1093605"/>
              <a:ext cx="4462513" cy="0"/>
            </a:xfrm>
            <a:prstGeom prst="line">
              <a:avLst/>
            </a:prstGeom>
            <a:ln w="952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 xmlns:a16="http://schemas.microsoft.com/office/drawing/2014/main" id="{A332AC21-6295-4D7C-B3C7-773E584ABB45}"/>
                </a:ext>
              </a:extLst>
            </p:cNvPr>
            <p:cNvCxnSpPr>
              <a:cxnSpLocks/>
            </p:cNvCxnSpPr>
            <p:nvPr/>
          </p:nvCxnSpPr>
          <p:spPr>
            <a:xfrm>
              <a:off x="0" y="1093605"/>
              <a:ext cx="734898" cy="0"/>
            </a:xfrm>
            <a:prstGeom prst="line">
              <a:avLst/>
            </a:prstGeom>
            <a:ln w="6350">
              <a:solidFill>
                <a:srgbClr val="A6A6A6"/>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9587454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4"/>
          <p:cNvSpPr txBox="1">
            <a:spLocks noChangeArrowheads="1"/>
          </p:cNvSpPr>
          <p:nvPr/>
        </p:nvSpPr>
        <p:spPr bwMode="auto">
          <a:xfrm>
            <a:off x="1100319" y="1138897"/>
            <a:ext cx="3184610" cy="439749"/>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736" tIns="34868" rIns="69736" bIns="34868" numCol="1" anchor="t" anchorCtr="0" compatLnSpc="1">
            <a:prstTxWarp prst="textNoShape">
              <a:avLst/>
            </a:prstTxWarp>
            <a:spAutoFit/>
          </a:bodyPr>
          <a:lstStyle/>
          <a:p>
            <a:pPr algn="ctr" fontAlgn="base">
              <a:spcBef>
                <a:spcPct val="0"/>
              </a:spcBef>
              <a:spcAft>
                <a:spcPts val="763"/>
              </a:spcAft>
            </a:pPr>
            <a:r>
              <a:rPr lang="en-GB" sz="2400" spc="458" dirty="0">
                <a:latin typeface="Roboto"/>
              </a:rPr>
              <a:t>DECT 705</a:t>
            </a:r>
          </a:p>
        </p:txBody>
      </p:sp>
      <p:sp>
        <p:nvSpPr>
          <p:cNvPr id="23" name="TextBox 22"/>
          <p:cNvSpPr txBox="1"/>
          <p:nvPr/>
        </p:nvSpPr>
        <p:spPr>
          <a:xfrm>
            <a:off x="766326" y="1569425"/>
            <a:ext cx="3808833" cy="532082"/>
          </a:xfrm>
          <a:prstGeom prst="rect">
            <a:avLst/>
          </a:prstGeom>
          <a:noFill/>
        </p:spPr>
        <p:txBody>
          <a:bodyPr wrap="square" lIns="69736" tIns="34868" rIns="69736" bIns="34868" rtlCol="0">
            <a:spAutoFit/>
          </a:bodyPr>
          <a:lstStyle/>
          <a:p>
            <a:pPr algn="ctr"/>
            <a:r>
              <a:rPr lang="en-GB" sz="1000" spc="458" dirty="0">
                <a:effectLst>
                  <a:outerShdw blurRad="38100" dist="38100" dir="2700000" algn="tl">
                    <a:srgbClr val="000000">
                      <a:alpha val="43137"/>
                    </a:srgbClr>
                  </a:outerShdw>
                </a:effectLst>
                <a:latin typeface="Roboto Lt"/>
              </a:rPr>
              <a:t>Draadloze Video Intercom</a:t>
            </a:r>
          </a:p>
          <a:p>
            <a:pPr algn="ctr"/>
            <a:r>
              <a:rPr lang="en-GB" sz="1000" spc="458" dirty="0">
                <a:effectLst>
                  <a:outerShdw blurRad="38100" dist="38100" dir="2700000" algn="tl">
                    <a:srgbClr val="000000">
                      <a:alpha val="43137"/>
                    </a:srgbClr>
                  </a:outerShdw>
                </a:effectLst>
                <a:latin typeface="Roboto Lt"/>
              </a:rPr>
              <a:t/>
            </a:r>
            <a:br>
              <a:rPr lang="en-GB" sz="1000" spc="458" dirty="0">
                <a:effectLst>
                  <a:outerShdw blurRad="38100" dist="38100" dir="2700000" algn="tl">
                    <a:srgbClr val="000000">
                      <a:alpha val="43137"/>
                    </a:srgbClr>
                  </a:outerShdw>
                </a:effectLst>
                <a:latin typeface="Roboto Lt"/>
              </a:rPr>
            </a:br>
            <a:endParaRPr lang="en-GB" sz="1000" spc="458" dirty="0">
              <a:effectLst>
                <a:outerShdw blurRad="38100" dist="38100" dir="2700000" algn="tl">
                  <a:srgbClr val="000000">
                    <a:alpha val="43137"/>
                  </a:srgbClr>
                </a:outerShdw>
              </a:effectLst>
              <a:latin typeface="Roboto Lt"/>
            </a:endParaRPr>
          </a:p>
        </p:txBody>
      </p:sp>
      <p:sp>
        <p:nvSpPr>
          <p:cNvPr id="36" name="TextBox 35"/>
          <p:cNvSpPr txBox="1"/>
          <p:nvPr/>
        </p:nvSpPr>
        <p:spPr>
          <a:xfrm>
            <a:off x="455389" y="5667067"/>
            <a:ext cx="4798725" cy="1547745"/>
          </a:xfrm>
          <a:prstGeom prst="rect">
            <a:avLst/>
          </a:prstGeom>
          <a:noFill/>
        </p:spPr>
        <p:txBody>
          <a:bodyPr wrap="square" lIns="69736" tIns="34868" rIns="69736" bIns="34868" rtlCol="0">
            <a:spAutoFit/>
          </a:bodyPr>
          <a:lstStyle/>
          <a:p>
            <a:pPr marL="171450" indent="-171450">
              <a:lnSpc>
                <a:spcPct val="150000"/>
              </a:lnSpc>
              <a:buClr>
                <a:srgbClr val="C00000"/>
              </a:buClr>
              <a:buSzPct val="140000"/>
              <a:buFont typeface="Century Gothic" panose="020B0502020202020204" pitchFamily="34" charset="0"/>
              <a:buChar char="―"/>
            </a:pPr>
            <a:r>
              <a:rPr lang="en-GB" sz="800" dirty="0">
                <a:latin typeface="Century Gothic" panose="020B0502020202020204" pitchFamily="34" charset="0"/>
              </a:rPr>
              <a:t>Draadloze video intercomsysteem voor poorten.</a:t>
            </a:r>
          </a:p>
          <a:p>
            <a:pPr marL="171450" indent="-171450">
              <a:lnSpc>
                <a:spcPct val="150000"/>
              </a:lnSpc>
              <a:buClr>
                <a:srgbClr val="C00000"/>
              </a:buClr>
              <a:buSzPct val="140000"/>
              <a:buFont typeface="Century Gothic" panose="020B0502020202020204" pitchFamily="34" charset="0"/>
              <a:buChar char="―"/>
            </a:pPr>
            <a:r>
              <a:rPr lang="en-GB" sz="800" dirty="0">
                <a:latin typeface="Century Gothic" panose="020B0502020202020204" pitchFamily="34" charset="0"/>
              </a:rPr>
              <a:t>Langste bereik RF-video-intercom in de wereld, werken variëren 200 meter (open veld 450m).</a:t>
            </a:r>
          </a:p>
          <a:p>
            <a:pPr marL="171450" indent="-171450">
              <a:lnSpc>
                <a:spcPct val="150000"/>
              </a:lnSpc>
              <a:buClr>
                <a:srgbClr val="C00000"/>
              </a:buClr>
              <a:buSzPct val="140000"/>
              <a:buFont typeface="Century Gothic" panose="020B0502020202020204" pitchFamily="34" charset="0"/>
              <a:buChar char="―"/>
            </a:pPr>
            <a:r>
              <a:rPr lang="en-GB" sz="800" dirty="0">
                <a:latin typeface="Century Gothic" panose="020B0502020202020204" pitchFamily="34" charset="0"/>
              </a:rPr>
              <a:t>Unieke technologie combineren 2.4GHz digitale &amp; DECT 1.88GHz digitale signalen.</a:t>
            </a:r>
          </a:p>
          <a:p>
            <a:pPr marL="171450" indent="-171450">
              <a:lnSpc>
                <a:spcPct val="150000"/>
              </a:lnSpc>
              <a:buClr>
                <a:srgbClr val="C00000"/>
              </a:buClr>
              <a:buSzPct val="140000"/>
              <a:buFont typeface="Century Gothic" panose="020B0502020202020204" pitchFamily="34" charset="0"/>
              <a:buChar char="―"/>
            </a:pPr>
            <a:r>
              <a:rPr lang="en-GB" sz="800" dirty="0">
                <a:latin typeface="Century Gothic" panose="020B0502020202020204" pitchFamily="34" charset="0"/>
              </a:rPr>
              <a:t>Kleurencamera met infrarood nacht visie vermogen.</a:t>
            </a:r>
          </a:p>
          <a:p>
            <a:pPr marL="171450" indent="-171450">
              <a:lnSpc>
                <a:spcPct val="150000"/>
              </a:lnSpc>
              <a:buClr>
                <a:srgbClr val="C00000"/>
              </a:buClr>
              <a:buSzPct val="140000"/>
              <a:buFont typeface="Century Gothic" panose="020B0502020202020204" pitchFamily="34" charset="0"/>
              <a:buChar char="―"/>
            </a:pPr>
            <a:r>
              <a:rPr lang="en-GB" sz="800" dirty="0">
                <a:latin typeface="Century Gothic" panose="020B0502020202020204" pitchFamily="34" charset="0"/>
              </a:rPr>
              <a:t>Lang bereik antenne als standaard.</a:t>
            </a:r>
          </a:p>
          <a:p>
            <a:pPr marL="171450" indent="-171450">
              <a:lnSpc>
                <a:spcPct val="150000"/>
              </a:lnSpc>
              <a:buClr>
                <a:srgbClr val="C00000"/>
              </a:buClr>
              <a:buSzPct val="140000"/>
              <a:buFont typeface="Century Gothic" panose="020B0502020202020204" pitchFamily="34" charset="0"/>
              <a:buChar char="―"/>
            </a:pPr>
            <a:r>
              <a:rPr lang="en-GB" sz="800" dirty="0">
                <a:latin typeface="Century Gothic" panose="020B0502020202020204" pitchFamily="34" charset="0"/>
              </a:rPr>
              <a:t>Poort / deur release estafette in gebouwd.</a:t>
            </a:r>
          </a:p>
          <a:p>
            <a:pPr marL="171450" indent="-171450">
              <a:lnSpc>
                <a:spcPct val="150000"/>
              </a:lnSpc>
              <a:buClr>
                <a:srgbClr val="C00000"/>
              </a:buClr>
              <a:buSzPct val="140000"/>
              <a:buFont typeface="Century Gothic" panose="020B0502020202020204" pitchFamily="34" charset="0"/>
              <a:buChar char="―"/>
            </a:pPr>
            <a:r>
              <a:rPr lang="en-GB" sz="800" dirty="0">
                <a:latin typeface="Century Gothic" panose="020B0502020202020204" pitchFamily="34" charset="0"/>
              </a:rPr>
              <a:t>Optioneel toetsenbord voor toegangsbeheer.</a:t>
            </a:r>
          </a:p>
        </p:txBody>
      </p:sp>
      <p:grpSp>
        <p:nvGrpSpPr>
          <p:cNvPr id="16" name="Group 15">
            <a:extLst>
              <a:ext uri="{FF2B5EF4-FFF2-40B4-BE49-F238E27FC236}">
                <a16:creationId xmlns="" xmlns:a16="http://schemas.microsoft.com/office/drawing/2014/main" id="{03C86EF2-C026-4335-A2C6-12AEE5A7EECB}"/>
              </a:ext>
            </a:extLst>
          </p:cNvPr>
          <p:cNvGrpSpPr/>
          <p:nvPr/>
        </p:nvGrpSpPr>
        <p:grpSpPr>
          <a:xfrm>
            <a:off x="433337" y="254810"/>
            <a:ext cx="4864341" cy="299372"/>
            <a:chOff x="433337" y="254810"/>
            <a:chExt cx="4864341" cy="299372"/>
          </a:xfrm>
        </p:grpSpPr>
        <p:pic>
          <p:nvPicPr>
            <p:cNvPr id="17" name="Picture 16">
              <a:extLst>
                <a:ext uri="{FF2B5EF4-FFF2-40B4-BE49-F238E27FC236}">
                  <a16:creationId xmlns="" xmlns:a16="http://schemas.microsoft.com/office/drawing/2014/main" id="{B3FA26E9-7D9C-4CCD-BDA2-A16C8302CA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8" name="Straight Connector 17">
              <a:extLst>
                <a:ext uri="{FF2B5EF4-FFF2-40B4-BE49-F238E27FC236}">
                  <a16:creationId xmlns="" xmlns:a16="http://schemas.microsoft.com/office/drawing/2014/main" id="{061B0F2C-2ED6-474B-ADA5-12A773410938}"/>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 xmlns:a16="http://schemas.microsoft.com/office/drawing/2014/main" id="{63643491-CEAD-44E7-BC6B-2F960275E6F7}"/>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705 D.E.C.T</a:t>
              </a:r>
            </a:p>
          </p:txBody>
        </p:sp>
      </p:grpSp>
      <p:cxnSp>
        <p:nvCxnSpPr>
          <p:cNvPr id="52" name="Straight Connector 51">
            <a:extLst>
              <a:ext uri="{FF2B5EF4-FFF2-40B4-BE49-F238E27FC236}">
                <a16:creationId xmlns="" xmlns:a16="http://schemas.microsoft.com/office/drawing/2014/main" id="{2AF885C8-6EE9-4C25-89DA-AEE493B52C43}"/>
              </a:ext>
            </a:extLst>
          </p:cNvPr>
          <p:cNvCxnSpPr>
            <a:cxnSpLocks/>
          </p:cNvCxnSpPr>
          <p:nvPr/>
        </p:nvCxnSpPr>
        <p:spPr>
          <a:xfrm>
            <a:off x="4374823" y="4846275"/>
            <a:ext cx="0" cy="515249"/>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pic>
        <p:nvPicPr>
          <p:cNvPr id="53" name="Picture 52">
            <a:extLst>
              <a:ext uri="{FF2B5EF4-FFF2-40B4-BE49-F238E27FC236}">
                <a16:creationId xmlns="" xmlns:a16="http://schemas.microsoft.com/office/drawing/2014/main" id="{DD722FE2-3296-4A46-8028-FE86567B78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93886"/>
            <a:ext cx="5327650" cy="2760781"/>
          </a:xfrm>
          <a:prstGeom prst="rect">
            <a:avLst/>
          </a:prstGeom>
        </p:spPr>
      </p:pic>
      <p:sp>
        <p:nvSpPr>
          <p:cNvPr id="54" name="Rectangle: Diagonal Corners Snipped 6">
            <a:extLst>
              <a:ext uri="{FF2B5EF4-FFF2-40B4-BE49-F238E27FC236}">
                <a16:creationId xmlns="" xmlns:a16="http://schemas.microsoft.com/office/drawing/2014/main" id="{CD14B27C-C211-47F8-8313-8D5B32F5EE12}"/>
              </a:ext>
            </a:extLst>
          </p:cNvPr>
          <p:cNvSpPr/>
          <p:nvPr/>
        </p:nvSpPr>
        <p:spPr>
          <a:xfrm>
            <a:off x="4228714" y="2080467"/>
            <a:ext cx="918051" cy="901423"/>
          </a:xfrm>
          <a:custGeom>
            <a:avLst/>
            <a:gdLst>
              <a:gd name="connsiteX0" fmla="*/ 0 w 909343"/>
              <a:gd name="connsiteY0" fmla="*/ 0 h 1093012"/>
              <a:gd name="connsiteX1" fmla="*/ 757783 w 909343"/>
              <a:gd name="connsiteY1" fmla="*/ 0 h 1093012"/>
              <a:gd name="connsiteX2" fmla="*/ 909343 w 909343"/>
              <a:gd name="connsiteY2" fmla="*/ 151560 h 1093012"/>
              <a:gd name="connsiteX3" fmla="*/ 909343 w 909343"/>
              <a:gd name="connsiteY3" fmla="*/ 1093012 h 1093012"/>
              <a:gd name="connsiteX4" fmla="*/ 909343 w 909343"/>
              <a:gd name="connsiteY4" fmla="*/ 1093012 h 1093012"/>
              <a:gd name="connsiteX5" fmla="*/ 151560 w 909343"/>
              <a:gd name="connsiteY5" fmla="*/ 1093012 h 1093012"/>
              <a:gd name="connsiteX6" fmla="*/ 0 w 909343"/>
              <a:gd name="connsiteY6" fmla="*/ 941452 h 1093012"/>
              <a:gd name="connsiteX7" fmla="*/ 0 w 909343"/>
              <a:gd name="connsiteY7" fmla="*/ 0 h 1093012"/>
              <a:gd name="connsiteX0" fmla="*/ 0 w 909343"/>
              <a:gd name="connsiteY0" fmla="*/ 0 h 1093012"/>
              <a:gd name="connsiteX1" fmla="*/ 740366 w 909343"/>
              <a:gd name="connsiteY1" fmla="*/ 209006 h 1093012"/>
              <a:gd name="connsiteX2" fmla="*/ 909343 w 909343"/>
              <a:gd name="connsiteY2" fmla="*/ 151560 h 1093012"/>
              <a:gd name="connsiteX3" fmla="*/ 909343 w 909343"/>
              <a:gd name="connsiteY3" fmla="*/ 1093012 h 1093012"/>
              <a:gd name="connsiteX4" fmla="*/ 909343 w 909343"/>
              <a:gd name="connsiteY4" fmla="*/ 1093012 h 1093012"/>
              <a:gd name="connsiteX5" fmla="*/ 151560 w 909343"/>
              <a:gd name="connsiteY5" fmla="*/ 1093012 h 1093012"/>
              <a:gd name="connsiteX6" fmla="*/ 0 w 909343"/>
              <a:gd name="connsiteY6" fmla="*/ 941452 h 1093012"/>
              <a:gd name="connsiteX7" fmla="*/ 0 w 909343"/>
              <a:gd name="connsiteY7" fmla="*/ 0 h 1093012"/>
              <a:gd name="connsiteX0" fmla="*/ 0 w 918051"/>
              <a:gd name="connsiteY0" fmla="*/ 0 h 1093012"/>
              <a:gd name="connsiteX1" fmla="*/ 740366 w 918051"/>
              <a:gd name="connsiteY1" fmla="*/ 209006 h 1093012"/>
              <a:gd name="connsiteX2" fmla="*/ 918051 w 918051"/>
              <a:gd name="connsiteY2" fmla="*/ 212520 h 1093012"/>
              <a:gd name="connsiteX3" fmla="*/ 909343 w 918051"/>
              <a:gd name="connsiteY3" fmla="*/ 1093012 h 1093012"/>
              <a:gd name="connsiteX4" fmla="*/ 909343 w 918051"/>
              <a:gd name="connsiteY4" fmla="*/ 1093012 h 1093012"/>
              <a:gd name="connsiteX5" fmla="*/ 151560 w 918051"/>
              <a:gd name="connsiteY5" fmla="*/ 1093012 h 1093012"/>
              <a:gd name="connsiteX6" fmla="*/ 0 w 918051"/>
              <a:gd name="connsiteY6" fmla="*/ 941452 h 1093012"/>
              <a:gd name="connsiteX7" fmla="*/ 0 w 918051"/>
              <a:gd name="connsiteY7" fmla="*/ 0 h 1093012"/>
              <a:gd name="connsiteX0" fmla="*/ 8709 w 918051"/>
              <a:gd name="connsiteY0" fmla="*/ 0 h 901423"/>
              <a:gd name="connsiteX1" fmla="*/ 740366 w 918051"/>
              <a:gd name="connsiteY1" fmla="*/ 17417 h 901423"/>
              <a:gd name="connsiteX2" fmla="*/ 918051 w 918051"/>
              <a:gd name="connsiteY2" fmla="*/ 20931 h 901423"/>
              <a:gd name="connsiteX3" fmla="*/ 909343 w 918051"/>
              <a:gd name="connsiteY3" fmla="*/ 901423 h 901423"/>
              <a:gd name="connsiteX4" fmla="*/ 909343 w 918051"/>
              <a:gd name="connsiteY4" fmla="*/ 901423 h 901423"/>
              <a:gd name="connsiteX5" fmla="*/ 151560 w 918051"/>
              <a:gd name="connsiteY5" fmla="*/ 901423 h 901423"/>
              <a:gd name="connsiteX6" fmla="*/ 0 w 918051"/>
              <a:gd name="connsiteY6" fmla="*/ 749863 h 901423"/>
              <a:gd name="connsiteX7" fmla="*/ 8709 w 918051"/>
              <a:gd name="connsiteY7" fmla="*/ 0 h 901423"/>
              <a:gd name="connsiteX0" fmla="*/ 8709 w 918051"/>
              <a:gd name="connsiteY0" fmla="*/ 0 h 901423"/>
              <a:gd name="connsiteX1" fmla="*/ 740366 w 918051"/>
              <a:gd name="connsiteY1" fmla="*/ 17417 h 901423"/>
              <a:gd name="connsiteX2" fmla="*/ 918051 w 918051"/>
              <a:gd name="connsiteY2" fmla="*/ 3514 h 901423"/>
              <a:gd name="connsiteX3" fmla="*/ 909343 w 918051"/>
              <a:gd name="connsiteY3" fmla="*/ 901423 h 901423"/>
              <a:gd name="connsiteX4" fmla="*/ 909343 w 918051"/>
              <a:gd name="connsiteY4" fmla="*/ 901423 h 901423"/>
              <a:gd name="connsiteX5" fmla="*/ 151560 w 918051"/>
              <a:gd name="connsiteY5" fmla="*/ 901423 h 901423"/>
              <a:gd name="connsiteX6" fmla="*/ 0 w 918051"/>
              <a:gd name="connsiteY6" fmla="*/ 749863 h 901423"/>
              <a:gd name="connsiteX7" fmla="*/ 8709 w 918051"/>
              <a:gd name="connsiteY7" fmla="*/ 0 h 90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8051" h="901423">
                <a:moveTo>
                  <a:pt x="8709" y="0"/>
                </a:moveTo>
                <a:lnTo>
                  <a:pt x="740366" y="17417"/>
                </a:lnTo>
                <a:lnTo>
                  <a:pt x="918051" y="3514"/>
                </a:lnTo>
                <a:cubicBezTo>
                  <a:pt x="915148" y="297011"/>
                  <a:pt x="912246" y="607926"/>
                  <a:pt x="909343" y="901423"/>
                </a:cubicBezTo>
                <a:lnTo>
                  <a:pt x="909343" y="901423"/>
                </a:lnTo>
                <a:lnTo>
                  <a:pt x="151560" y="901423"/>
                </a:lnTo>
                <a:lnTo>
                  <a:pt x="0" y="749863"/>
                </a:lnTo>
                <a:lnTo>
                  <a:pt x="8709" y="0"/>
                </a:lnTo>
                <a:close/>
              </a:path>
            </a:pathLst>
          </a:custGeom>
          <a:solidFill>
            <a:schemeClr val="bg1"/>
          </a:solidFill>
          <a:ln>
            <a:solidFill>
              <a:schemeClr val="bg1"/>
            </a:solidFill>
          </a:ln>
          <a:effectLst>
            <a:outerShdw blurRad="50800" dist="38100" dir="378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a:solidFill>
                  <a:schemeClr val="bg1"/>
                </a:solidFill>
              </a:ln>
            </a:endParaRPr>
          </a:p>
        </p:txBody>
      </p:sp>
      <p:pic>
        <p:nvPicPr>
          <p:cNvPr id="56" name="Picture 55">
            <a:extLst>
              <a:ext uri="{FF2B5EF4-FFF2-40B4-BE49-F238E27FC236}">
                <a16:creationId xmlns="" xmlns:a16="http://schemas.microsoft.com/office/drawing/2014/main" id="{D814904A-E22F-4D11-949D-804A350C54CE}"/>
              </a:ext>
            </a:extLst>
          </p:cNvPr>
          <p:cNvPicPr>
            <a:picLocks noChangeAspect="1"/>
          </p:cNvPicPr>
          <p:nvPr/>
        </p:nvPicPr>
        <p:blipFill>
          <a:blip r:embed="rId4" cstate="print"/>
          <a:stretch>
            <a:fillRect/>
          </a:stretch>
        </p:blipFill>
        <p:spPr>
          <a:xfrm>
            <a:off x="4374823" y="2136503"/>
            <a:ext cx="643202" cy="814506"/>
          </a:xfrm>
          <a:prstGeom prst="rect">
            <a:avLst/>
          </a:prstGeom>
        </p:spPr>
      </p:pic>
      <p:sp>
        <p:nvSpPr>
          <p:cNvPr id="57" name="TextBox 56">
            <a:extLst>
              <a:ext uri="{FF2B5EF4-FFF2-40B4-BE49-F238E27FC236}">
                <a16:creationId xmlns="" xmlns:a16="http://schemas.microsoft.com/office/drawing/2014/main" id="{8476A589-B143-4DCB-B3B0-7A56CF927CEF}"/>
              </a:ext>
            </a:extLst>
          </p:cNvPr>
          <p:cNvSpPr txBox="1"/>
          <p:nvPr/>
        </p:nvSpPr>
        <p:spPr>
          <a:xfrm>
            <a:off x="2831304" y="5313072"/>
            <a:ext cx="713963" cy="612155"/>
          </a:xfrm>
          <a:prstGeom prst="rect">
            <a:avLst/>
          </a:prstGeom>
          <a:noFill/>
        </p:spPr>
        <p:txBody>
          <a:bodyPr wrap="square" rtlCol="0">
            <a:spAutoFit/>
          </a:bodyPr>
          <a:lstStyle/>
          <a:p>
            <a:r>
              <a:rPr lang="en-GB" sz="750" dirty="0">
                <a:latin typeface="Century Gothic" panose="020B0502020202020204" pitchFamily="34" charset="0"/>
              </a:rPr>
              <a:t>Draadloze handset optie</a:t>
            </a:r>
          </a:p>
          <a:p>
            <a:r>
              <a:rPr lang="en-GB" sz="750" dirty="0">
                <a:latin typeface="Century Gothic" panose="020B0502020202020204" pitchFamily="34" charset="0"/>
              </a:rPr>
              <a:t/>
            </a:r>
            <a:br>
              <a:rPr lang="en-GB" sz="750" dirty="0">
                <a:latin typeface="Century Gothic" panose="020B0502020202020204" pitchFamily="34" charset="0"/>
              </a:rPr>
            </a:br>
            <a:endParaRPr lang="en-GB" sz="378" dirty="0">
              <a:latin typeface="Century Gothic" panose="020B0502020202020204" pitchFamily="34" charset="0"/>
            </a:endParaRPr>
          </a:p>
        </p:txBody>
      </p:sp>
      <p:sp>
        <p:nvSpPr>
          <p:cNvPr id="58" name="TextBox 57">
            <a:extLst>
              <a:ext uri="{FF2B5EF4-FFF2-40B4-BE49-F238E27FC236}">
                <a16:creationId xmlns="" xmlns:a16="http://schemas.microsoft.com/office/drawing/2014/main" id="{3D1F4EE6-6DCB-4BB9-AE79-03534415586F}"/>
              </a:ext>
            </a:extLst>
          </p:cNvPr>
          <p:cNvSpPr txBox="1"/>
          <p:nvPr/>
        </p:nvSpPr>
        <p:spPr>
          <a:xfrm>
            <a:off x="1562525" y="4913239"/>
            <a:ext cx="1241871" cy="381323"/>
          </a:xfrm>
          <a:prstGeom prst="rect">
            <a:avLst/>
          </a:prstGeom>
          <a:solidFill>
            <a:schemeClr val="tx1">
              <a:lumMod val="65000"/>
              <a:lumOff val="35000"/>
              <a:alpha val="38000"/>
            </a:schemeClr>
          </a:solidFill>
        </p:spPr>
        <p:txBody>
          <a:bodyPr wrap="square" rtlCol="0">
            <a:spAutoFit/>
          </a:bodyPr>
          <a:lstStyle/>
          <a:p>
            <a:pPr algn="ctr"/>
            <a:r>
              <a:rPr lang="en-GB" sz="750" dirty="0">
                <a:latin typeface="Century Gothic" panose="020B0502020202020204" pitchFamily="34" charset="0"/>
              </a:rPr>
              <a:t>Handsfree muur/desk mount-optie</a:t>
            </a:r>
          </a:p>
          <a:p>
            <a:pPr algn="ctr"/>
            <a:endParaRPr lang="en-GB" sz="378" dirty="0">
              <a:latin typeface="Century Gothic" panose="020B0502020202020204" pitchFamily="34" charset="0"/>
            </a:endParaRPr>
          </a:p>
        </p:txBody>
      </p:sp>
      <p:sp>
        <p:nvSpPr>
          <p:cNvPr id="59" name="TextBox 58">
            <a:extLst>
              <a:ext uri="{FF2B5EF4-FFF2-40B4-BE49-F238E27FC236}">
                <a16:creationId xmlns="" xmlns:a16="http://schemas.microsoft.com/office/drawing/2014/main" id="{9CDA5555-1C12-4501-923D-D195B64892DF}"/>
              </a:ext>
            </a:extLst>
          </p:cNvPr>
          <p:cNvSpPr txBox="1"/>
          <p:nvPr/>
        </p:nvSpPr>
        <p:spPr>
          <a:xfrm>
            <a:off x="4399862" y="5337744"/>
            <a:ext cx="1035450" cy="612155"/>
          </a:xfrm>
          <a:prstGeom prst="rect">
            <a:avLst/>
          </a:prstGeom>
          <a:noFill/>
        </p:spPr>
        <p:txBody>
          <a:bodyPr wrap="square" rtlCol="0">
            <a:spAutoFit/>
          </a:bodyPr>
          <a:lstStyle/>
          <a:p>
            <a:r>
              <a:rPr lang="en-GB" sz="750" dirty="0">
                <a:latin typeface="Century Gothic" panose="020B0502020202020204" pitchFamily="34" charset="0"/>
              </a:rPr>
              <a:t>Hoge kwaliteit spraak Deelvensteropties</a:t>
            </a:r>
          </a:p>
          <a:p>
            <a:r>
              <a:rPr lang="en-GB" sz="750" dirty="0">
                <a:latin typeface="Century Gothic" panose="020B0502020202020204" pitchFamily="34" charset="0"/>
              </a:rPr>
              <a:t/>
            </a:r>
            <a:br>
              <a:rPr lang="en-GB" sz="750" dirty="0">
                <a:latin typeface="Century Gothic" panose="020B0502020202020204" pitchFamily="34" charset="0"/>
              </a:rPr>
            </a:br>
            <a:endParaRPr lang="en-GB" sz="378" dirty="0">
              <a:latin typeface="Century Gothic" panose="020B0502020202020204" pitchFamily="34" charset="0"/>
            </a:endParaRPr>
          </a:p>
        </p:txBody>
      </p:sp>
      <p:sp>
        <p:nvSpPr>
          <p:cNvPr id="61" name="TextBox 60">
            <a:extLst>
              <a:ext uri="{FF2B5EF4-FFF2-40B4-BE49-F238E27FC236}">
                <a16:creationId xmlns="" xmlns:a16="http://schemas.microsoft.com/office/drawing/2014/main" id="{97849809-4127-43DE-88E4-617DCA024D98}"/>
              </a:ext>
            </a:extLst>
          </p:cNvPr>
          <p:cNvSpPr txBox="1"/>
          <p:nvPr/>
        </p:nvSpPr>
        <p:spPr>
          <a:xfrm>
            <a:off x="3301520" y="5365972"/>
            <a:ext cx="1035450" cy="265907"/>
          </a:xfrm>
          <a:prstGeom prst="rect">
            <a:avLst/>
          </a:prstGeom>
          <a:noFill/>
        </p:spPr>
        <p:txBody>
          <a:bodyPr wrap="square" rtlCol="0">
            <a:spAutoFit/>
          </a:bodyPr>
          <a:lstStyle/>
          <a:p>
            <a:pPr algn="ctr"/>
            <a:r>
              <a:rPr lang="en-GB" sz="750" dirty="0">
                <a:latin typeface="Century Gothic" panose="020B0502020202020204" pitchFamily="34" charset="0"/>
              </a:rPr>
              <a:t>Antenna</a:t>
            </a:r>
          </a:p>
          <a:p>
            <a:pPr algn="ctr"/>
            <a:endParaRPr lang="en-GB" sz="378" dirty="0">
              <a:latin typeface="Century Gothic" panose="020B0502020202020204" pitchFamily="34" charset="0"/>
            </a:endParaRPr>
          </a:p>
        </p:txBody>
      </p:sp>
      <p:pic>
        <p:nvPicPr>
          <p:cNvPr id="63" name="Picture 62">
            <a:extLst>
              <a:ext uri="{FF2B5EF4-FFF2-40B4-BE49-F238E27FC236}">
                <a16:creationId xmlns="" xmlns:a16="http://schemas.microsoft.com/office/drawing/2014/main" id="{06B2F3CF-29A5-46DF-A27E-A2BAED65C0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4294" y="4348874"/>
            <a:ext cx="667241" cy="990648"/>
          </a:xfrm>
          <a:prstGeom prst="rect">
            <a:avLst/>
          </a:prstGeom>
        </p:spPr>
      </p:pic>
      <p:cxnSp>
        <p:nvCxnSpPr>
          <p:cNvPr id="65" name="Straight Connector 64">
            <a:extLst>
              <a:ext uri="{FF2B5EF4-FFF2-40B4-BE49-F238E27FC236}">
                <a16:creationId xmlns="" xmlns:a16="http://schemas.microsoft.com/office/drawing/2014/main" id="{983E502F-4068-46D9-9DAE-0DBC79801590}"/>
              </a:ext>
            </a:extLst>
          </p:cNvPr>
          <p:cNvCxnSpPr>
            <a:cxnSpLocks/>
          </p:cNvCxnSpPr>
          <p:nvPr/>
        </p:nvCxnSpPr>
        <p:spPr>
          <a:xfrm>
            <a:off x="1543680" y="4854667"/>
            <a:ext cx="0" cy="515249"/>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66" name="Straight Connector 65">
            <a:extLst>
              <a:ext uri="{FF2B5EF4-FFF2-40B4-BE49-F238E27FC236}">
                <a16:creationId xmlns="" xmlns:a16="http://schemas.microsoft.com/office/drawing/2014/main" id="{F4E514D7-993C-4A66-9862-CAB3ACDD089E}"/>
              </a:ext>
            </a:extLst>
          </p:cNvPr>
          <p:cNvCxnSpPr>
            <a:cxnSpLocks/>
          </p:cNvCxnSpPr>
          <p:nvPr/>
        </p:nvCxnSpPr>
        <p:spPr>
          <a:xfrm>
            <a:off x="3545267" y="4854667"/>
            <a:ext cx="0" cy="544202"/>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67" name="Straight Connector 66">
            <a:extLst>
              <a:ext uri="{FF2B5EF4-FFF2-40B4-BE49-F238E27FC236}">
                <a16:creationId xmlns="" xmlns:a16="http://schemas.microsoft.com/office/drawing/2014/main" id="{3C7073A8-19DB-4FBC-9259-CBD3B99F4908}"/>
              </a:ext>
            </a:extLst>
          </p:cNvPr>
          <p:cNvCxnSpPr>
            <a:cxnSpLocks/>
          </p:cNvCxnSpPr>
          <p:nvPr/>
        </p:nvCxnSpPr>
        <p:spPr>
          <a:xfrm>
            <a:off x="2831304" y="4854667"/>
            <a:ext cx="0" cy="653506"/>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pic>
        <p:nvPicPr>
          <p:cNvPr id="5" name="Picture 4">
            <a:extLst>
              <a:ext uri="{FF2B5EF4-FFF2-40B4-BE49-F238E27FC236}">
                <a16:creationId xmlns="" xmlns:a16="http://schemas.microsoft.com/office/drawing/2014/main" id="{E2AE97AC-C424-441B-BEAF-92A48B0598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6970" y="3781231"/>
            <a:ext cx="967125" cy="1673455"/>
          </a:xfrm>
          <a:prstGeom prst="rect">
            <a:avLst/>
          </a:prstGeom>
        </p:spPr>
      </p:pic>
      <p:pic>
        <p:nvPicPr>
          <p:cNvPr id="9" name="Picture 8">
            <a:extLst>
              <a:ext uri="{FF2B5EF4-FFF2-40B4-BE49-F238E27FC236}">
                <a16:creationId xmlns="" xmlns:a16="http://schemas.microsoft.com/office/drawing/2014/main" id="{BBBA62E1-2129-4A83-B9FB-BD3CBD9729F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93" b="16897"/>
          <a:stretch/>
        </p:blipFill>
        <p:spPr>
          <a:xfrm>
            <a:off x="3346346" y="3687780"/>
            <a:ext cx="1210332" cy="1870669"/>
          </a:xfrm>
          <a:prstGeom prst="rect">
            <a:avLst/>
          </a:prstGeom>
        </p:spPr>
      </p:pic>
      <p:pic>
        <p:nvPicPr>
          <p:cNvPr id="4" name="Picture 3">
            <a:extLst>
              <a:ext uri="{FF2B5EF4-FFF2-40B4-BE49-F238E27FC236}">
                <a16:creationId xmlns="" xmlns:a16="http://schemas.microsoft.com/office/drawing/2014/main" id="{CBD40476-E053-412D-8DD4-8BB7620A0C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3727" y="4403654"/>
            <a:ext cx="1171839" cy="1171839"/>
          </a:xfrm>
          <a:prstGeom prst="rect">
            <a:avLst/>
          </a:prstGeom>
        </p:spPr>
      </p:pic>
      <p:grpSp>
        <p:nvGrpSpPr>
          <p:cNvPr id="33" name="Group 32">
            <a:extLst>
              <a:ext uri="{FF2B5EF4-FFF2-40B4-BE49-F238E27FC236}">
                <a16:creationId xmlns="" xmlns:a16="http://schemas.microsoft.com/office/drawing/2014/main" id="{67657714-895E-40FD-8580-193121C61641}"/>
              </a:ext>
            </a:extLst>
          </p:cNvPr>
          <p:cNvGrpSpPr/>
          <p:nvPr/>
        </p:nvGrpSpPr>
        <p:grpSpPr>
          <a:xfrm>
            <a:off x="433337" y="7209698"/>
            <a:ext cx="5045091" cy="233315"/>
            <a:chOff x="433337" y="7235825"/>
            <a:chExt cx="5045091" cy="233315"/>
          </a:xfrm>
        </p:grpSpPr>
        <p:cxnSp>
          <p:nvCxnSpPr>
            <p:cNvPr id="34" name="Straight Connector 33">
              <a:extLst>
                <a:ext uri="{FF2B5EF4-FFF2-40B4-BE49-F238E27FC236}">
                  <a16:creationId xmlns="" xmlns:a16="http://schemas.microsoft.com/office/drawing/2014/main" id="{B2586E0B-C16A-477B-9D1C-66D3D57062B5}"/>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35" name="TextBox 34">
              <a:extLst>
                <a:ext uri="{FF2B5EF4-FFF2-40B4-BE49-F238E27FC236}">
                  <a16:creationId xmlns="" xmlns:a16="http://schemas.microsoft.com/office/drawing/2014/main" id="{843AE4DC-4A0D-46FD-93EA-52ED79FC3944}"/>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49</a:t>
              </a:r>
            </a:p>
          </p:txBody>
        </p:sp>
      </p:grpSp>
      <p:grpSp>
        <p:nvGrpSpPr>
          <p:cNvPr id="29" name="Group 28">
            <a:extLst>
              <a:ext uri="{FF2B5EF4-FFF2-40B4-BE49-F238E27FC236}">
                <a16:creationId xmlns="" xmlns:a16="http://schemas.microsoft.com/office/drawing/2014/main" id="{9C5A18D5-B0CF-43BD-915C-74F5AEC7EB5E}"/>
              </a:ext>
            </a:extLst>
          </p:cNvPr>
          <p:cNvGrpSpPr/>
          <p:nvPr/>
        </p:nvGrpSpPr>
        <p:grpSpPr>
          <a:xfrm>
            <a:off x="-13742" y="546752"/>
            <a:ext cx="1091281" cy="938396"/>
            <a:chOff x="-13742" y="546752"/>
            <a:chExt cx="1091281" cy="938396"/>
          </a:xfrm>
        </p:grpSpPr>
        <p:sp>
          <p:nvSpPr>
            <p:cNvPr id="30" name="Diagonal Stripe 29">
              <a:extLst>
                <a:ext uri="{FF2B5EF4-FFF2-40B4-BE49-F238E27FC236}">
                  <a16:creationId xmlns="" xmlns:a16="http://schemas.microsoft.com/office/drawing/2014/main" id="{D4C79690-46D1-4583-8B82-E65951E70C73}"/>
                </a:ext>
              </a:extLst>
            </p:cNvPr>
            <p:cNvSpPr/>
            <p:nvPr/>
          </p:nvSpPr>
          <p:spPr>
            <a:xfrm>
              <a:off x="0" y="546752"/>
              <a:ext cx="1077539" cy="938396"/>
            </a:xfrm>
            <a:prstGeom prst="diagStripe">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1" name="TextBox 30">
              <a:extLst>
                <a:ext uri="{FF2B5EF4-FFF2-40B4-BE49-F238E27FC236}">
                  <a16:creationId xmlns="" xmlns:a16="http://schemas.microsoft.com/office/drawing/2014/main" id="{EF86B340-716F-4FD7-90E4-BC9CDB3F649E}"/>
                </a:ext>
              </a:extLst>
            </p:cNvPr>
            <p:cNvSpPr txBox="1"/>
            <p:nvPr/>
          </p:nvSpPr>
          <p:spPr>
            <a:xfrm rot="19035392">
              <a:off x="-13742" y="732207"/>
              <a:ext cx="844953" cy="338554"/>
            </a:xfrm>
            <a:prstGeom prst="rect">
              <a:avLst/>
            </a:prstGeom>
            <a:noFill/>
          </p:spPr>
          <p:txBody>
            <a:bodyPr wrap="square" rtlCol="0">
              <a:spAutoFit/>
            </a:bodyPr>
            <a:lstStyle/>
            <a:p>
              <a:r>
                <a:rPr lang="en-GB" sz="16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16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spTree>
    <p:extLst>
      <p:ext uri="{BB962C8B-B14F-4D97-AF65-F5344CB8AC3E}">
        <p14:creationId xmlns:p14="http://schemas.microsoft.com/office/powerpoint/2010/main" val="13570728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278268" y="5377274"/>
            <a:ext cx="4724771" cy="1547745"/>
          </a:xfrm>
          <a:prstGeom prst="rect">
            <a:avLst/>
          </a:prstGeom>
          <a:noFill/>
        </p:spPr>
        <p:txBody>
          <a:bodyPr wrap="square" lIns="69736" tIns="34868" rIns="69736" bIns="34868" rtlCol="0">
            <a:spAutoFit/>
          </a:bodyPr>
          <a:lstStyle/>
          <a:p>
            <a:pPr marL="171450" indent="-171450">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Dual-technologie met behulp van 2.4GHz digitale verspreiding spectrum voor één manier video en twee richtingen DECT digitale 1.88GHz voor stem, wereld toonaangevende afstand vermogen geven.</a:t>
            </a:r>
          </a:p>
          <a:p>
            <a:pPr marL="171450" indent="-171450">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Optellen tot een totaal van 3 audio zaktelefoons te complimenteren de belangrijkste video handset.</a:t>
            </a:r>
          </a:p>
          <a:p>
            <a:pPr marL="171450" indent="-171450">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Voicemail functie ingebouwd.</a:t>
            </a:r>
          </a:p>
          <a:p>
            <a:pPr>
              <a:lnSpc>
                <a:spcPct val="150000"/>
              </a:lnSpc>
              <a:buClr>
                <a:srgbClr val="C00000"/>
              </a:buClr>
              <a:buSzPct val="140000"/>
            </a:pPr>
            <a:r>
              <a:rPr lang="nl-NL" sz="800" dirty="0">
                <a:latin typeface="Century Gothic" panose="020B0502020202020204" pitchFamily="34" charset="0"/>
              </a:rPr>
              <a:t/>
            </a:r>
            <a:br>
              <a:rPr lang="nl-NL" sz="800" dirty="0">
                <a:latin typeface="Century Gothic" panose="020B0502020202020204" pitchFamily="34" charset="0"/>
              </a:rPr>
            </a:br>
            <a:endParaRPr lang="en-GB" sz="800" dirty="0">
              <a:latin typeface="Century Gothic" panose="020B0502020202020204" pitchFamily="34" charset="0"/>
            </a:endParaRPr>
          </a:p>
        </p:txBody>
      </p:sp>
      <p:pic>
        <p:nvPicPr>
          <p:cNvPr id="13" name="Picture 3" descr="\\GOFLEX_HOME\GoFlex Home Public\AES Distribution Server\product images 2013\DSC_01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528304" y="2782342"/>
            <a:ext cx="534649" cy="767694"/>
          </a:xfrm>
          <a:prstGeom prst="rect">
            <a:avLst/>
          </a:prstGeom>
          <a:noFill/>
          <a:extLst>
            <a:ext uri="{909E8E84-426E-40DD-AFC4-6F175D3DCCD1}">
              <a14:hiddenFill xmlns:a14="http://schemas.microsoft.com/office/drawing/2010/main">
                <a:solidFill>
                  <a:srgbClr val="FFFFFF"/>
                </a:solidFill>
              </a14:hiddenFill>
            </a:ext>
          </a:extLst>
        </p:spPr>
      </p:pic>
      <p:sp>
        <p:nvSpPr>
          <p:cNvPr id="14" name="Striped Right Arrow 13"/>
          <p:cNvSpPr/>
          <p:nvPr/>
        </p:nvSpPr>
        <p:spPr>
          <a:xfrm rot="10800000">
            <a:off x="1617473" y="2779801"/>
            <a:ext cx="1046347" cy="251659"/>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9736" tIns="34868" rIns="69736" bIns="34868" rtlCol="0" anchor="ctr"/>
          <a:lstStyle/>
          <a:p>
            <a:pPr algn="ctr"/>
            <a:endParaRPr lang="en-GB" sz="946" dirty="0"/>
          </a:p>
        </p:txBody>
      </p:sp>
      <p:sp>
        <p:nvSpPr>
          <p:cNvPr id="15" name="Rectangle 14"/>
          <p:cNvSpPr/>
          <p:nvPr/>
        </p:nvSpPr>
        <p:spPr>
          <a:xfrm>
            <a:off x="1823323" y="2933890"/>
            <a:ext cx="668223" cy="186474"/>
          </a:xfrm>
          <a:prstGeom prst="rect">
            <a:avLst/>
          </a:prstGeom>
        </p:spPr>
        <p:txBody>
          <a:bodyPr wrap="none" lIns="69736" tIns="34868" rIns="69736" bIns="34868">
            <a:spAutoFit/>
          </a:bodyPr>
          <a:lstStyle/>
          <a:p>
            <a:r>
              <a:rPr lang="en-GB" sz="754" dirty="0">
                <a:latin typeface="Century Gothic" pitchFamily="34" charset="0"/>
                <a:ea typeface="Calibri" pitchFamily="34" charset="0"/>
                <a:cs typeface="Times New Roman" pitchFamily="18" charset="0"/>
              </a:rPr>
              <a:t>Up to 200m</a:t>
            </a:r>
            <a:endParaRPr lang="en-GB" sz="754" dirty="0"/>
          </a:p>
        </p:txBody>
      </p:sp>
      <p:pic>
        <p:nvPicPr>
          <p:cNvPr id="16" name="Picture 21" descr="http://www.addstone.co.uk/images/gatepillar.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Lst>
          </a:blip>
          <a:srcRect/>
          <a:stretch>
            <a:fillRect/>
          </a:stretch>
        </p:blipFill>
        <p:spPr bwMode="auto">
          <a:xfrm>
            <a:off x="2968810" y="2381391"/>
            <a:ext cx="676129" cy="1535870"/>
          </a:xfrm>
          <a:prstGeom prst="rect">
            <a:avLst/>
          </a:prstGeom>
          <a:noFill/>
          <a:effectLst>
            <a:softEdge rad="127000"/>
          </a:effectLst>
        </p:spPr>
      </p:pic>
      <p:sp>
        <p:nvSpPr>
          <p:cNvPr id="17" name="Rectangle 16"/>
          <p:cNvSpPr/>
          <p:nvPr/>
        </p:nvSpPr>
        <p:spPr>
          <a:xfrm>
            <a:off x="1791605" y="2079355"/>
            <a:ext cx="1296423" cy="534647"/>
          </a:xfrm>
          <a:prstGeom prst="rect">
            <a:avLst/>
          </a:prstGeom>
        </p:spPr>
        <p:txBody>
          <a:bodyPr wrap="square" lIns="69736" tIns="34868" rIns="69736" bIns="34868">
            <a:spAutoFit/>
          </a:bodyPr>
          <a:lstStyle/>
          <a:p>
            <a:pPr algn="ctr"/>
            <a:r>
              <a:rPr lang="nl-NL" sz="754" dirty="0">
                <a:latin typeface="Century Gothic" pitchFamily="34" charset="0"/>
                <a:cs typeface="Times New Roman" pitchFamily="18" charset="0"/>
              </a:rPr>
              <a:t>DUAL 2 in een lange reeks antenne</a:t>
            </a:r>
          </a:p>
          <a:p>
            <a:pPr algn="ctr"/>
            <a:r>
              <a:rPr lang="nl-NL" sz="754" dirty="0">
                <a:latin typeface="Century Gothic" pitchFamily="34" charset="0"/>
                <a:cs typeface="Times New Roman" pitchFamily="18" charset="0"/>
              </a:rPr>
              <a:t/>
            </a:r>
            <a:br>
              <a:rPr lang="nl-NL" sz="754" dirty="0">
                <a:latin typeface="Century Gothic" pitchFamily="34" charset="0"/>
                <a:cs typeface="Times New Roman" pitchFamily="18" charset="0"/>
              </a:rPr>
            </a:br>
            <a:endParaRPr lang="en-GB" sz="754" dirty="0"/>
          </a:p>
        </p:txBody>
      </p:sp>
      <p:sp>
        <p:nvSpPr>
          <p:cNvPr id="19" name="Rectangle 18"/>
          <p:cNvSpPr/>
          <p:nvPr/>
        </p:nvSpPr>
        <p:spPr>
          <a:xfrm>
            <a:off x="1877516" y="3410570"/>
            <a:ext cx="668223" cy="186474"/>
          </a:xfrm>
          <a:prstGeom prst="rect">
            <a:avLst/>
          </a:prstGeom>
        </p:spPr>
        <p:txBody>
          <a:bodyPr wrap="none" lIns="69736" tIns="34868" rIns="69736" bIns="34868">
            <a:spAutoFit/>
          </a:bodyPr>
          <a:lstStyle/>
          <a:p>
            <a:r>
              <a:rPr lang="en-GB" sz="754" dirty="0">
                <a:latin typeface="Century Gothic" pitchFamily="34" charset="0"/>
                <a:ea typeface="Calibri" pitchFamily="34" charset="0"/>
                <a:cs typeface="Times New Roman" pitchFamily="18" charset="0"/>
              </a:rPr>
              <a:t>Up to 200m</a:t>
            </a:r>
            <a:endParaRPr lang="en-GB" sz="754" dirty="0"/>
          </a:p>
        </p:txBody>
      </p:sp>
      <p:sp>
        <p:nvSpPr>
          <p:cNvPr id="30" name="Rectangle 29"/>
          <p:cNvSpPr/>
          <p:nvPr/>
        </p:nvSpPr>
        <p:spPr>
          <a:xfrm>
            <a:off x="1801123" y="2811655"/>
            <a:ext cx="674635" cy="175959"/>
          </a:xfrm>
          <a:prstGeom prst="rect">
            <a:avLst/>
          </a:prstGeom>
        </p:spPr>
        <p:txBody>
          <a:bodyPr wrap="none" lIns="69736" tIns="34868" rIns="69736" bIns="34868">
            <a:spAutoFit/>
          </a:bodyPr>
          <a:lstStyle/>
          <a:p>
            <a:r>
              <a:rPr lang="en-GB" sz="686" dirty="0">
                <a:solidFill>
                  <a:schemeClr val="bg1"/>
                </a:solidFill>
              </a:rPr>
              <a:t>DIGITAL VIDEO</a:t>
            </a:r>
          </a:p>
        </p:txBody>
      </p:sp>
      <p:sp>
        <p:nvSpPr>
          <p:cNvPr id="2" name="Left-Right Arrow 1"/>
          <p:cNvSpPr/>
          <p:nvPr/>
        </p:nvSpPr>
        <p:spPr>
          <a:xfrm rot="19853872">
            <a:off x="1425058" y="3955672"/>
            <a:ext cx="1395078" cy="263397"/>
          </a:xfrm>
          <a:prstGeom prst="lef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9736" tIns="34868" rIns="69736" bIns="34868" rtlCol="0" anchor="ctr"/>
          <a:lstStyle/>
          <a:p>
            <a:pPr algn="ctr"/>
            <a:endParaRPr lang="en-GB" sz="946" dirty="0"/>
          </a:p>
        </p:txBody>
      </p:sp>
      <p:sp>
        <p:nvSpPr>
          <p:cNvPr id="40" name="Rectangle 39"/>
          <p:cNvSpPr/>
          <p:nvPr/>
        </p:nvSpPr>
        <p:spPr>
          <a:xfrm rot="19724838">
            <a:off x="1883865" y="3964435"/>
            <a:ext cx="589675" cy="175959"/>
          </a:xfrm>
          <a:prstGeom prst="rect">
            <a:avLst/>
          </a:prstGeom>
        </p:spPr>
        <p:txBody>
          <a:bodyPr wrap="none" lIns="69736" tIns="34868" rIns="69736" bIns="34868">
            <a:spAutoFit/>
          </a:bodyPr>
          <a:lstStyle/>
          <a:p>
            <a:r>
              <a:rPr lang="en-GB" sz="686" dirty="0">
                <a:solidFill>
                  <a:schemeClr val="bg1"/>
                </a:solidFill>
              </a:rPr>
              <a:t>DECT AUDIO</a:t>
            </a:r>
          </a:p>
        </p:txBody>
      </p:sp>
      <p:sp>
        <p:nvSpPr>
          <p:cNvPr id="41" name="Rectangle 40"/>
          <p:cNvSpPr/>
          <p:nvPr/>
        </p:nvSpPr>
        <p:spPr>
          <a:xfrm rot="19822563">
            <a:off x="1725267" y="3857787"/>
            <a:ext cx="668223" cy="186474"/>
          </a:xfrm>
          <a:prstGeom prst="rect">
            <a:avLst/>
          </a:prstGeom>
        </p:spPr>
        <p:txBody>
          <a:bodyPr wrap="none" lIns="69736" tIns="34868" rIns="69736" bIns="34868">
            <a:spAutoFit/>
          </a:bodyPr>
          <a:lstStyle/>
          <a:p>
            <a:r>
              <a:rPr lang="en-GB" sz="754" dirty="0">
                <a:latin typeface="Century Gothic" pitchFamily="34" charset="0"/>
                <a:ea typeface="Calibri" pitchFamily="34" charset="0"/>
                <a:cs typeface="Times New Roman" pitchFamily="18" charset="0"/>
              </a:rPr>
              <a:t>Up to 200m</a:t>
            </a:r>
            <a:endParaRPr lang="en-GB" sz="754" dirty="0"/>
          </a:p>
        </p:txBody>
      </p:sp>
      <p:sp>
        <p:nvSpPr>
          <p:cNvPr id="42" name="Rectangle 41"/>
          <p:cNvSpPr/>
          <p:nvPr/>
        </p:nvSpPr>
        <p:spPr>
          <a:xfrm>
            <a:off x="562725" y="4844072"/>
            <a:ext cx="1444146" cy="309585"/>
          </a:xfrm>
          <a:prstGeom prst="rect">
            <a:avLst/>
          </a:prstGeom>
        </p:spPr>
        <p:txBody>
          <a:bodyPr wrap="square" lIns="69736" tIns="34868" rIns="69736" bIns="34868">
            <a:spAutoFit/>
          </a:bodyPr>
          <a:lstStyle/>
          <a:p>
            <a:pPr algn="ctr"/>
            <a:r>
              <a:rPr lang="en-GB" sz="754" dirty="0">
                <a:latin typeface="Century Gothic" pitchFamily="34" charset="0"/>
                <a:cs typeface="Times New Roman" pitchFamily="18" charset="0"/>
              </a:rPr>
              <a:t>Optionele Audio Handset</a:t>
            </a:r>
            <a:br>
              <a:rPr lang="en-GB" sz="754" dirty="0">
                <a:latin typeface="Century Gothic" pitchFamily="34" charset="0"/>
                <a:cs typeface="Times New Roman" pitchFamily="18" charset="0"/>
              </a:rPr>
            </a:br>
            <a:endParaRPr lang="en-GB" sz="754" dirty="0"/>
          </a:p>
        </p:txBody>
      </p:sp>
      <p:sp>
        <p:nvSpPr>
          <p:cNvPr id="43" name="Rectangle 42"/>
          <p:cNvSpPr/>
          <p:nvPr/>
        </p:nvSpPr>
        <p:spPr>
          <a:xfrm>
            <a:off x="383530" y="2370224"/>
            <a:ext cx="1444146" cy="418589"/>
          </a:xfrm>
          <a:prstGeom prst="rect">
            <a:avLst/>
          </a:prstGeom>
        </p:spPr>
        <p:txBody>
          <a:bodyPr wrap="square" lIns="69736" tIns="34868" rIns="69736" bIns="34868">
            <a:spAutoFit/>
          </a:bodyPr>
          <a:lstStyle/>
          <a:p>
            <a:pPr algn="ctr"/>
            <a:r>
              <a:rPr lang="en-GB" sz="754" dirty="0">
                <a:latin typeface="Century Gothic" pitchFamily="34" charset="0"/>
                <a:cs typeface="Times New Roman" pitchFamily="18" charset="0"/>
              </a:rPr>
              <a:t>Video Handset</a:t>
            </a:r>
          </a:p>
          <a:p>
            <a:pPr algn="ctr"/>
            <a:r>
              <a:rPr lang="en-GB" sz="754" dirty="0">
                <a:latin typeface="Century Gothic" pitchFamily="34" charset="0"/>
                <a:cs typeface="Times New Roman" pitchFamily="18" charset="0"/>
              </a:rPr>
              <a:t/>
            </a:r>
            <a:br>
              <a:rPr lang="en-GB" sz="754" dirty="0">
                <a:latin typeface="Century Gothic" pitchFamily="34" charset="0"/>
                <a:cs typeface="Times New Roman" pitchFamily="18" charset="0"/>
              </a:rPr>
            </a:br>
            <a:endParaRPr lang="en-GB" sz="754" dirty="0"/>
          </a:p>
        </p:txBody>
      </p:sp>
      <p:sp>
        <p:nvSpPr>
          <p:cNvPr id="39" name="Left-Right Arrow 38"/>
          <p:cNvSpPr/>
          <p:nvPr/>
        </p:nvSpPr>
        <p:spPr>
          <a:xfrm>
            <a:off x="1634330" y="3271575"/>
            <a:ext cx="1116172" cy="226169"/>
          </a:xfrm>
          <a:prstGeom prst="lef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9736" tIns="34868" rIns="69736" bIns="34868" rtlCol="0" anchor="ctr"/>
          <a:lstStyle/>
          <a:p>
            <a:pPr algn="ctr"/>
            <a:endParaRPr lang="en-GB" sz="946" dirty="0"/>
          </a:p>
        </p:txBody>
      </p:sp>
      <p:sp>
        <p:nvSpPr>
          <p:cNvPr id="32" name="Rectangle 31"/>
          <p:cNvSpPr/>
          <p:nvPr/>
        </p:nvSpPr>
        <p:spPr>
          <a:xfrm>
            <a:off x="1931092" y="3297533"/>
            <a:ext cx="589675" cy="175959"/>
          </a:xfrm>
          <a:prstGeom prst="rect">
            <a:avLst/>
          </a:prstGeom>
        </p:spPr>
        <p:txBody>
          <a:bodyPr wrap="none" lIns="69736" tIns="34868" rIns="69736" bIns="34868">
            <a:spAutoFit/>
          </a:bodyPr>
          <a:lstStyle/>
          <a:p>
            <a:r>
              <a:rPr lang="en-GB" sz="686" dirty="0">
                <a:solidFill>
                  <a:schemeClr val="bg1"/>
                </a:solidFill>
              </a:rPr>
              <a:t>DECT AUDIO</a:t>
            </a:r>
          </a:p>
        </p:txBody>
      </p:sp>
      <p:sp>
        <p:nvSpPr>
          <p:cNvPr id="44" name="Rectangle 43"/>
          <p:cNvSpPr/>
          <p:nvPr/>
        </p:nvSpPr>
        <p:spPr>
          <a:xfrm>
            <a:off x="1930232" y="2662870"/>
            <a:ext cx="466244" cy="186474"/>
          </a:xfrm>
          <a:prstGeom prst="rect">
            <a:avLst/>
          </a:prstGeom>
        </p:spPr>
        <p:txBody>
          <a:bodyPr wrap="none" lIns="69736" tIns="34868" rIns="69736" bIns="34868">
            <a:spAutoFit/>
          </a:bodyPr>
          <a:lstStyle/>
          <a:p>
            <a:r>
              <a:rPr lang="en-GB" sz="754" dirty="0">
                <a:latin typeface="Century Gothic" pitchFamily="34" charset="0"/>
                <a:ea typeface="Calibri" pitchFamily="34" charset="0"/>
                <a:cs typeface="Times New Roman" pitchFamily="18" charset="0"/>
              </a:rPr>
              <a:t>2.4GHz</a:t>
            </a:r>
            <a:endParaRPr lang="en-GB" sz="754" dirty="0"/>
          </a:p>
        </p:txBody>
      </p:sp>
      <p:sp>
        <p:nvSpPr>
          <p:cNvPr id="46" name="Rectangle 45"/>
          <p:cNvSpPr/>
          <p:nvPr/>
        </p:nvSpPr>
        <p:spPr>
          <a:xfrm>
            <a:off x="1980651" y="3174003"/>
            <a:ext cx="519143" cy="186474"/>
          </a:xfrm>
          <a:prstGeom prst="rect">
            <a:avLst/>
          </a:prstGeom>
        </p:spPr>
        <p:txBody>
          <a:bodyPr wrap="none" lIns="69736" tIns="34868" rIns="69736" bIns="34868">
            <a:spAutoFit/>
          </a:bodyPr>
          <a:lstStyle/>
          <a:p>
            <a:r>
              <a:rPr lang="en-GB" sz="754" dirty="0">
                <a:latin typeface="Century Gothic" pitchFamily="34" charset="0"/>
                <a:ea typeface="Calibri" pitchFamily="34" charset="0"/>
                <a:cs typeface="Times New Roman" pitchFamily="18" charset="0"/>
              </a:rPr>
              <a:t>1.88GHz</a:t>
            </a:r>
            <a:endParaRPr lang="en-GB" sz="754" dirty="0"/>
          </a:p>
        </p:txBody>
      </p:sp>
      <p:sp>
        <p:nvSpPr>
          <p:cNvPr id="51" name="Text Box 4"/>
          <p:cNvSpPr txBox="1">
            <a:spLocks noChangeArrowheads="1"/>
          </p:cNvSpPr>
          <p:nvPr/>
        </p:nvSpPr>
        <p:spPr bwMode="auto">
          <a:xfrm>
            <a:off x="1100319" y="1253197"/>
            <a:ext cx="3184610" cy="439749"/>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736" tIns="34868" rIns="69736" bIns="34868" numCol="1" anchor="t" anchorCtr="0" compatLnSpc="1">
            <a:prstTxWarp prst="textNoShape">
              <a:avLst/>
            </a:prstTxWarp>
            <a:spAutoFit/>
          </a:bodyPr>
          <a:lstStyle/>
          <a:p>
            <a:pPr algn="ctr" fontAlgn="base">
              <a:spcBef>
                <a:spcPct val="0"/>
              </a:spcBef>
              <a:spcAft>
                <a:spcPts val="763"/>
              </a:spcAft>
            </a:pPr>
            <a:r>
              <a:rPr lang="en-GB" sz="2400" spc="458" dirty="0">
                <a:latin typeface="Roboto"/>
              </a:rPr>
              <a:t>DECT 705</a:t>
            </a:r>
          </a:p>
        </p:txBody>
      </p:sp>
      <p:sp>
        <p:nvSpPr>
          <p:cNvPr id="52" name="TextBox 51"/>
          <p:cNvSpPr txBox="1"/>
          <p:nvPr/>
        </p:nvSpPr>
        <p:spPr>
          <a:xfrm>
            <a:off x="762616" y="1666989"/>
            <a:ext cx="3808833" cy="532082"/>
          </a:xfrm>
          <a:prstGeom prst="rect">
            <a:avLst/>
          </a:prstGeom>
          <a:noFill/>
        </p:spPr>
        <p:txBody>
          <a:bodyPr wrap="square" lIns="69736" tIns="34868" rIns="69736" bIns="34868" rtlCol="0">
            <a:spAutoFit/>
          </a:bodyPr>
          <a:lstStyle/>
          <a:p>
            <a:pPr algn="ctr"/>
            <a:r>
              <a:rPr lang="en-GB" sz="1000" spc="458" dirty="0">
                <a:effectLst>
                  <a:outerShdw blurRad="38100" dist="38100" dir="2700000" algn="tl">
                    <a:srgbClr val="000000">
                      <a:alpha val="43137"/>
                    </a:srgbClr>
                  </a:outerShdw>
                </a:effectLst>
                <a:latin typeface="Roboto Lt"/>
              </a:rPr>
              <a:t>Draadloze Video Intercom</a:t>
            </a:r>
          </a:p>
          <a:p>
            <a:pPr algn="ctr"/>
            <a:r>
              <a:rPr lang="en-GB" sz="1000" spc="458" dirty="0">
                <a:effectLst>
                  <a:outerShdw blurRad="38100" dist="38100" dir="2700000" algn="tl">
                    <a:srgbClr val="000000">
                      <a:alpha val="43137"/>
                    </a:srgbClr>
                  </a:outerShdw>
                </a:effectLst>
                <a:latin typeface="Roboto Lt"/>
              </a:rPr>
              <a:t/>
            </a:r>
            <a:br>
              <a:rPr lang="en-GB" sz="1000" spc="458" dirty="0">
                <a:effectLst>
                  <a:outerShdw blurRad="38100" dist="38100" dir="2700000" algn="tl">
                    <a:srgbClr val="000000">
                      <a:alpha val="43137"/>
                    </a:srgbClr>
                  </a:outerShdw>
                </a:effectLst>
                <a:latin typeface="Roboto Lt"/>
              </a:rPr>
            </a:br>
            <a:endParaRPr lang="en-GB" sz="1000" spc="458" dirty="0">
              <a:effectLst>
                <a:outerShdw blurRad="38100" dist="38100" dir="2700000" algn="tl">
                  <a:srgbClr val="000000">
                    <a:alpha val="43137"/>
                  </a:srgbClr>
                </a:outerShdw>
              </a:effectLst>
              <a:latin typeface="Roboto Lt"/>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6280" t="11929" r="23599" b="3903"/>
          <a:stretch/>
        </p:blipFill>
        <p:spPr>
          <a:xfrm>
            <a:off x="708258" y="3866481"/>
            <a:ext cx="853019" cy="1020012"/>
          </a:xfrm>
          <a:prstGeom prst="rect">
            <a:avLst/>
          </a:prstGeom>
        </p:spPr>
      </p:pic>
      <p:pic>
        <p:nvPicPr>
          <p:cNvPr id="57" name="Picture 56">
            <a:extLst>
              <a:ext uri="{FF2B5EF4-FFF2-40B4-BE49-F238E27FC236}">
                <a16:creationId xmlns="" xmlns:a16="http://schemas.microsoft.com/office/drawing/2014/main" id="{AB176891-2AA9-4DEE-A098-305D31B51C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5844" y="2396184"/>
            <a:ext cx="809941" cy="1401472"/>
          </a:xfrm>
          <a:prstGeom prst="rect">
            <a:avLst/>
          </a:prstGeom>
        </p:spPr>
      </p:pic>
      <p:grpSp>
        <p:nvGrpSpPr>
          <p:cNvPr id="31" name="Group 30">
            <a:extLst>
              <a:ext uri="{FF2B5EF4-FFF2-40B4-BE49-F238E27FC236}">
                <a16:creationId xmlns="" xmlns:a16="http://schemas.microsoft.com/office/drawing/2014/main" id="{409FD483-A7AB-44E5-BE1F-CFBAFC23BD47}"/>
              </a:ext>
            </a:extLst>
          </p:cNvPr>
          <p:cNvGrpSpPr/>
          <p:nvPr/>
        </p:nvGrpSpPr>
        <p:grpSpPr>
          <a:xfrm>
            <a:off x="433337" y="254810"/>
            <a:ext cx="4864341" cy="299372"/>
            <a:chOff x="433337" y="254810"/>
            <a:chExt cx="4864341" cy="299372"/>
          </a:xfrm>
        </p:grpSpPr>
        <p:pic>
          <p:nvPicPr>
            <p:cNvPr id="33" name="Picture 32">
              <a:extLst>
                <a:ext uri="{FF2B5EF4-FFF2-40B4-BE49-F238E27FC236}">
                  <a16:creationId xmlns="" xmlns:a16="http://schemas.microsoft.com/office/drawing/2014/main" id="{A5C04239-B833-4024-BDA4-FAC087D21A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34" name="Straight Connector 33">
              <a:extLst>
                <a:ext uri="{FF2B5EF4-FFF2-40B4-BE49-F238E27FC236}">
                  <a16:creationId xmlns="" xmlns:a16="http://schemas.microsoft.com/office/drawing/2014/main" id="{F8318D99-838E-464F-B667-89D27D0D84A4}"/>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35" name="TextBox 34">
              <a:extLst>
                <a:ext uri="{FF2B5EF4-FFF2-40B4-BE49-F238E27FC236}">
                  <a16:creationId xmlns="" xmlns:a16="http://schemas.microsoft.com/office/drawing/2014/main" id="{D68299D6-05AF-487F-BDF8-EFFFFA11321A}"/>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705 D.E.C.T</a:t>
              </a:r>
            </a:p>
          </p:txBody>
        </p:sp>
      </p:grpSp>
      <p:cxnSp>
        <p:nvCxnSpPr>
          <p:cNvPr id="48" name="Straight Connector 47">
            <a:extLst>
              <a:ext uri="{FF2B5EF4-FFF2-40B4-BE49-F238E27FC236}">
                <a16:creationId xmlns="" xmlns:a16="http://schemas.microsoft.com/office/drawing/2014/main" id="{296C0CCB-E6D4-4EBB-A33A-E73DFBC41962}"/>
              </a:ext>
            </a:extLst>
          </p:cNvPr>
          <p:cNvCxnSpPr/>
          <p:nvPr/>
        </p:nvCxnSpPr>
        <p:spPr>
          <a:xfrm>
            <a:off x="591300" y="2470558"/>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 xmlns:a16="http://schemas.microsoft.com/office/drawing/2014/main" id="{BAA81C68-5092-4BBE-9007-8E005FE39C6F}"/>
              </a:ext>
            </a:extLst>
          </p:cNvPr>
          <p:cNvCxnSpPr/>
          <p:nvPr/>
        </p:nvCxnSpPr>
        <p:spPr>
          <a:xfrm>
            <a:off x="562725" y="4947058"/>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4" name="Rectangle 3">
            <a:extLst>
              <a:ext uri="{FF2B5EF4-FFF2-40B4-BE49-F238E27FC236}">
                <a16:creationId xmlns="" xmlns:a16="http://schemas.microsoft.com/office/drawing/2014/main" id="{52BFD445-229F-49B0-A43B-0FB2AACACF0B}"/>
              </a:ext>
            </a:extLst>
          </p:cNvPr>
          <p:cNvSpPr/>
          <p:nvPr/>
        </p:nvSpPr>
        <p:spPr>
          <a:xfrm>
            <a:off x="4068010" y="3749894"/>
            <a:ext cx="1007007" cy="461665"/>
          </a:xfrm>
          <a:prstGeom prst="rect">
            <a:avLst/>
          </a:prstGeom>
        </p:spPr>
        <p:txBody>
          <a:bodyPr wrap="none">
            <a:spAutoFit/>
          </a:bodyPr>
          <a:lstStyle/>
          <a:p>
            <a:pPr algn="ctr"/>
            <a:r>
              <a:rPr lang="en-GB" sz="800" dirty="0">
                <a:latin typeface="Century Gothic" pitchFamily="34" charset="0"/>
                <a:cs typeface="Times New Roman" pitchFamily="18" charset="0"/>
              </a:rPr>
              <a:t>Toespraak Panel</a:t>
            </a:r>
          </a:p>
          <a:p>
            <a:pPr algn="ctr"/>
            <a:r>
              <a:rPr lang="en-GB" sz="800" dirty="0">
                <a:latin typeface="Century Gothic" pitchFamily="34" charset="0"/>
                <a:cs typeface="Times New Roman" pitchFamily="18" charset="0"/>
              </a:rPr>
              <a:t/>
            </a:r>
            <a:br>
              <a:rPr lang="en-GB" sz="800" dirty="0">
                <a:latin typeface="Century Gothic" pitchFamily="34" charset="0"/>
                <a:cs typeface="Times New Roman" pitchFamily="18" charset="0"/>
              </a:rPr>
            </a:br>
            <a:endParaRPr lang="en-GB" sz="800" dirty="0"/>
          </a:p>
        </p:txBody>
      </p:sp>
      <p:cxnSp>
        <p:nvCxnSpPr>
          <p:cNvPr id="53" name="Straight Connector 52">
            <a:extLst>
              <a:ext uri="{FF2B5EF4-FFF2-40B4-BE49-F238E27FC236}">
                <a16:creationId xmlns="" xmlns:a16="http://schemas.microsoft.com/office/drawing/2014/main" id="{2982F37D-44C9-4548-9591-77976C7BD74D}"/>
              </a:ext>
            </a:extLst>
          </p:cNvPr>
          <p:cNvCxnSpPr/>
          <p:nvPr/>
        </p:nvCxnSpPr>
        <p:spPr>
          <a:xfrm>
            <a:off x="4001250" y="3851683"/>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 xmlns:a16="http://schemas.microsoft.com/office/drawing/2014/main" id="{F735EFD7-F84B-4ECC-B50C-79278F4EA429}"/>
              </a:ext>
            </a:extLst>
          </p:cNvPr>
          <p:cNvCxnSpPr>
            <a:cxnSpLocks/>
          </p:cNvCxnSpPr>
          <p:nvPr/>
        </p:nvCxnSpPr>
        <p:spPr>
          <a:xfrm>
            <a:off x="3531790" y="3031461"/>
            <a:ext cx="283447" cy="0"/>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 xmlns:a16="http://schemas.microsoft.com/office/drawing/2014/main" id="{7B5006E6-388D-474F-90DD-8DCD9F14141B}"/>
              </a:ext>
            </a:extLst>
          </p:cNvPr>
          <p:cNvCxnSpPr>
            <a:cxnSpLocks/>
            <a:stCxn id="13" idx="0"/>
          </p:cNvCxnSpPr>
          <p:nvPr/>
        </p:nvCxnSpPr>
        <p:spPr>
          <a:xfrm flipH="1" flipV="1">
            <a:off x="2530558" y="2424270"/>
            <a:ext cx="265070" cy="358072"/>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pic>
        <p:nvPicPr>
          <p:cNvPr id="45" name="Picture 44">
            <a:extLst>
              <a:ext uri="{FF2B5EF4-FFF2-40B4-BE49-F238E27FC236}">
                <a16:creationId xmlns="" xmlns:a16="http://schemas.microsoft.com/office/drawing/2014/main" id="{0ACF07F3-5BFD-4889-9745-AA9867A591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1048" y="2607998"/>
            <a:ext cx="1171839" cy="1171839"/>
          </a:xfrm>
          <a:prstGeom prst="rect">
            <a:avLst/>
          </a:prstGeom>
        </p:spPr>
      </p:pic>
      <p:grpSp>
        <p:nvGrpSpPr>
          <p:cNvPr id="56" name="Group 55">
            <a:extLst>
              <a:ext uri="{FF2B5EF4-FFF2-40B4-BE49-F238E27FC236}">
                <a16:creationId xmlns="" xmlns:a16="http://schemas.microsoft.com/office/drawing/2014/main" id="{3A56DA93-B64F-47B6-98C3-5C190B17D591}"/>
              </a:ext>
            </a:extLst>
          </p:cNvPr>
          <p:cNvGrpSpPr/>
          <p:nvPr/>
        </p:nvGrpSpPr>
        <p:grpSpPr>
          <a:xfrm>
            <a:off x="-146132" y="7209698"/>
            <a:ext cx="5041982" cy="233315"/>
            <a:chOff x="-146132" y="7235825"/>
            <a:chExt cx="5041982" cy="233315"/>
          </a:xfrm>
        </p:grpSpPr>
        <p:cxnSp>
          <p:nvCxnSpPr>
            <p:cNvPr id="58" name="Straight Connector 57">
              <a:extLst>
                <a:ext uri="{FF2B5EF4-FFF2-40B4-BE49-F238E27FC236}">
                  <a16:creationId xmlns="" xmlns:a16="http://schemas.microsoft.com/office/drawing/2014/main" id="{5F22CECC-3A7D-4E74-85AC-2FBF43A9B0EF}"/>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59" name="TextBox 58">
              <a:extLst>
                <a:ext uri="{FF2B5EF4-FFF2-40B4-BE49-F238E27FC236}">
                  <a16:creationId xmlns="" xmlns:a16="http://schemas.microsoft.com/office/drawing/2014/main" id="{5C843574-8EDB-4913-8F81-83E28487038F}"/>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50</a:t>
              </a:r>
            </a:p>
          </p:txBody>
        </p:sp>
      </p:grpSp>
      <p:grpSp>
        <p:nvGrpSpPr>
          <p:cNvPr id="50" name="Group 49">
            <a:extLst>
              <a:ext uri="{FF2B5EF4-FFF2-40B4-BE49-F238E27FC236}">
                <a16:creationId xmlns="" xmlns:a16="http://schemas.microsoft.com/office/drawing/2014/main" id="{148FFE80-8101-4A64-BAD5-DAE5ACC36FE1}"/>
              </a:ext>
            </a:extLst>
          </p:cNvPr>
          <p:cNvGrpSpPr/>
          <p:nvPr/>
        </p:nvGrpSpPr>
        <p:grpSpPr>
          <a:xfrm>
            <a:off x="-13742" y="546752"/>
            <a:ext cx="1091281" cy="938396"/>
            <a:chOff x="-13742" y="546752"/>
            <a:chExt cx="1091281" cy="938396"/>
          </a:xfrm>
        </p:grpSpPr>
        <p:sp>
          <p:nvSpPr>
            <p:cNvPr id="61" name="Diagonal Stripe 60">
              <a:extLst>
                <a:ext uri="{FF2B5EF4-FFF2-40B4-BE49-F238E27FC236}">
                  <a16:creationId xmlns="" xmlns:a16="http://schemas.microsoft.com/office/drawing/2014/main" id="{4FD04B94-6B04-45F5-81C5-16A033B7DFF8}"/>
                </a:ext>
              </a:extLst>
            </p:cNvPr>
            <p:cNvSpPr/>
            <p:nvPr/>
          </p:nvSpPr>
          <p:spPr>
            <a:xfrm>
              <a:off x="0" y="546752"/>
              <a:ext cx="1077539" cy="938396"/>
            </a:xfrm>
            <a:prstGeom prst="diagStripe">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2" name="TextBox 61">
              <a:extLst>
                <a:ext uri="{FF2B5EF4-FFF2-40B4-BE49-F238E27FC236}">
                  <a16:creationId xmlns="" xmlns:a16="http://schemas.microsoft.com/office/drawing/2014/main" id="{9ABAC635-70A9-4344-A56A-C2B7242AA222}"/>
                </a:ext>
              </a:extLst>
            </p:cNvPr>
            <p:cNvSpPr txBox="1"/>
            <p:nvPr/>
          </p:nvSpPr>
          <p:spPr>
            <a:xfrm rot="19035392">
              <a:off x="-13742" y="732207"/>
              <a:ext cx="844953" cy="338554"/>
            </a:xfrm>
            <a:prstGeom prst="rect">
              <a:avLst/>
            </a:prstGeom>
            <a:noFill/>
          </p:spPr>
          <p:txBody>
            <a:bodyPr wrap="square" rtlCol="0">
              <a:spAutoFit/>
            </a:bodyPr>
            <a:lstStyle/>
            <a:p>
              <a:r>
                <a:rPr lang="en-GB" sz="16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16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spTree>
    <p:extLst>
      <p:ext uri="{BB962C8B-B14F-4D97-AF65-F5344CB8AC3E}">
        <p14:creationId xmlns:p14="http://schemas.microsoft.com/office/powerpoint/2010/main" val="20231231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 xmlns:a16="http://schemas.microsoft.com/office/drawing/2014/main" id="{88CBFD50-82CE-47C5-8168-8D38EAF492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774" t="19808" r="29192" b="28016"/>
          <a:stretch/>
        </p:blipFill>
        <p:spPr>
          <a:xfrm>
            <a:off x="3392794" y="2961552"/>
            <a:ext cx="1927914" cy="1675105"/>
          </a:xfrm>
          <a:prstGeom prst="rect">
            <a:avLst/>
          </a:prstGeom>
        </p:spPr>
      </p:pic>
      <p:cxnSp>
        <p:nvCxnSpPr>
          <p:cNvPr id="76" name="Straight Connector 75">
            <a:extLst>
              <a:ext uri="{FF2B5EF4-FFF2-40B4-BE49-F238E27FC236}">
                <a16:creationId xmlns="" xmlns:a16="http://schemas.microsoft.com/office/drawing/2014/main" id="{D3C9163F-D18B-4F6D-A0FC-2D341863B742}"/>
              </a:ext>
            </a:extLst>
          </p:cNvPr>
          <p:cNvCxnSpPr>
            <a:cxnSpLocks/>
          </p:cNvCxnSpPr>
          <p:nvPr/>
        </p:nvCxnSpPr>
        <p:spPr>
          <a:xfrm>
            <a:off x="684159" y="2478302"/>
            <a:ext cx="149587" cy="1"/>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 xmlns:a16="http://schemas.microsoft.com/office/drawing/2014/main" id="{4A3CBF4F-6A61-4AB3-983C-61B5CA7DD36F}"/>
              </a:ext>
            </a:extLst>
          </p:cNvPr>
          <p:cNvCxnSpPr>
            <a:cxnSpLocks/>
          </p:cNvCxnSpPr>
          <p:nvPr/>
        </p:nvCxnSpPr>
        <p:spPr>
          <a:xfrm flipV="1">
            <a:off x="3770423" y="2754458"/>
            <a:ext cx="278185" cy="1"/>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 xmlns:a16="http://schemas.microsoft.com/office/drawing/2014/main" id="{53472CBD-70A4-438B-AB85-A2F9777FE862}"/>
              </a:ext>
            </a:extLst>
          </p:cNvPr>
          <p:cNvCxnSpPr>
            <a:cxnSpLocks/>
          </p:cNvCxnSpPr>
          <p:nvPr/>
        </p:nvCxnSpPr>
        <p:spPr>
          <a:xfrm flipV="1">
            <a:off x="892843" y="3947301"/>
            <a:ext cx="0" cy="316355"/>
          </a:xfrm>
          <a:prstGeom prst="line">
            <a:avLst/>
          </a:prstGeom>
        </p:spPr>
        <p:style>
          <a:lnRef idx="1">
            <a:schemeClr val="accent2"/>
          </a:lnRef>
          <a:fillRef idx="0">
            <a:schemeClr val="accent2"/>
          </a:fillRef>
          <a:effectRef idx="0">
            <a:schemeClr val="accent2"/>
          </a:effectRef>
          <a:fontRef idx="minor">
            <a:schemeClr val="tx1"/>
          </a:fontRef>
        </p:style>
      </p:cxnSp>
      <p:pic>
        <p:nvPicPr>
          <p:cNvPr id="54" name="Picture 53">
            <a:extLst>
              <a:ext uri="{FF2B5EF4-FFF2-40B4-BE49-F238E27FC236}">
                <a16:creationId xmlns="" xmlns:a16="http://schemas.microsoft.com/office/drawing/2014/main" id="{0660B46F-E656-4E62-AC8C-5F07C5819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08" y="1790498"/>
            <a:ext cx="1455634" cy="2518740"/>
          </a:xfrm>
          <a:prstGeom prst="rect">
            <a:avLst/>
          </a:prstGeom>
        </p:spPr>
      </p:pic>
      <p:sp>
        <p:nvSpPr>
          <p:cNvPr id="47" name="TextBox 46"/>
          <p:cNvSpPr txBox="1"/>
          <p:nvPr/>
        </p:nvSpPr>
        <p:spPr>
          <a:xfrm>
            <a:off x="333289" y="1443107"/>
            <a:ext cx="805925" cy="624415"/>
          </a:xfrm>
          <a:prstGeom prst="rect">
            <a:avLst/>
          </a:prstGeom>
          <a:noFill/>
        </p:spPr>
        <p:txBody>
          <a:bodyPr wrap="square" lIns="69736" tIns="34868" rIns="69736" bIns="34868" rtlCol="0">
            <a:spAutoFit/>
          </a:bodyPr>
          <a:lstStyle/>
          <a:p>
            <a:pPr algn="r"/>
            <a:r>
              <a:rPr lang="nl-NL" sz="720" dirty="0">
                <a:latin typeface="Century Gothic" panose="020B0502020202020204" pitchFamily="34" charset="0"/>
              </a:rPr>
              <a:t>Beveiligde toegang tot het schroef</a:t>
            </a:r>
          </a:p>
          <a:p>
            <a:pPr algn="r"/>
            <a:r>
              <a:rPr lang="nl-NL" sz="720" dirty="0">
                <a:latin typeface="Century Gothic" panose="020B0502020202020204" pitchFamily="34" charset="0"/>
              </a:rPr>
              <a:t/>
            </a:r>
            <a:br>
              <a:rPr lang="nl-NL" sz="720" dirty="0">
                <a:latin typeface="Century Gothic" panose="020B0502020202020204" pitchFamily="34" charset="0"/>
              </a:rPr>
            </a:br>
            <a:endParaRPr lang="en-GB" sz="720" dirty="0">
              <a:latin typeface="Century Gothic" panose="020B0502020202020204" pitchFamily="34" charset="0"/>
            </a:endParaRPr>
          </a:p>
        </p:txBody>
      </p:sp>
      <p:sp>
        <p:nvSpPr>
          <p:cNvPr id="48" name="TextBox 47"/>
          <p:cNvSpPr txBox="1"/>
          <p:nvPr/>
        </p:nvSpPr>
        <p:spPr>
          <a:xfrm>
            <a:off x="-25347" y="1898672"/>
            <a:ext cx="753781" cy="624415"/>
          </a:xfrm>
          <a:prstGeom prst="rect">
            <a:avLst/>
          </a:prstGeom>
          <a:noFill/>
        </p:spPr>
        <p:txBody>
          <a:bodyPr wrap="square" lIns="69736" tIns="34868" rIns="69736" bIns="34868" rtlCol="0">
            <a:spAutoFit/>
          </a:bodyPr>
          <a:lstStyle/>
          <a:p>
            <a:pPr algn="r"/>
            <a:r>
              <a:rPr lang="en-GB" sz="720" dirty="0">
                <a:latin typeface="Century Gothic" panose="020B0502020202020204" pitchFamily="34" charset="0"/>
              </a:rPr>
              <a:t>Kleurencamera met nachtzicht</a:t>
            </a:r>
          </a:p>
          <a:p>
            <a:pPr algn="r"/>
            <a:r>
              <a:rPr lang="en-GB" sz="720" dirty="0">
                <a:latin typeface="Century Gothic" panose="020B0502020202020204" pitchFamily="34" charset="0"/>
              </a:rPr>
              <a:t/>
            </a:r>
            <a:br>
              <a:rPr lang="en-GB" sz="720" dirty="0">
                <a:latin typeface="Century Gothic" panose="020B0502020202020204" pitchFamily="34" charset="0"/>
              </a:rPr>
            </a:br>
            <a:endParaRPr lang="en-GB" sz="720" dirty="0">
              <a:latin typeface="Century Gothic" panose="020B0502020202020204" pitchFamily="34" charset="0"/>
            </a:endParaRPr>
          </a:p>
        </p:txBody>
      </p:sp>
      <p:sp>
        <p:nvSpPr>
          <p:cNvPr id="49" name="TextBox 48"/>
          <p:cNvSpPr txBox="1"/>
          <p:nvPr/>
        </p:nvSpPr>
        <p:spPr>
          <a:xfrm>
            <a:off x="-3196" y="2318977"/>
            <a:ext cx="753781" cy="402816"/>
          </a:xfrm>
          <a:prstGeom prst="rect">
            <a:avLst/>
          </a:prstGeom>
          <a:noFill/>
        </p:spPr>
        <p:txBody>
          <a:bodyPr wrap="square" lIns="69736" tIns="34868" rIns="69736" bIns="34868" rtlCol="0">
            <a:spAutoFit/>
          </a:bodyPr>
          <a:lstStyle/>
          <a:p>
            <a:pPr algn="r"/>
            <a:r>
              <a:rPr lang="en-GB" sz="720" dirty="0">
                <a:latin typeface="Century Gothic" panose="020B0502020202020204" pitchFamily="34" charset="0"/>
              </a:rPr>
              <a:t>Weerbestendige 1,5 Watt luidspreker</a:t>
            </a:r>
          </a:p>
        </p:txBody>
      </p:sp>
      <p:sp>
        <p:nvSpPr>
          <p:cNvPr id="50" name="TextBox 49"/>
          <p:cNvSpPr txBox="1"/>
          <p:nvPr/>
        </p:nvSpPr>
        <p:spPr>
          <a:xfrm>
            <a:off x="-64271" y="3146499"/>
            <a:ext cx="805925" cy="513615"/>
          </a:xfrm>
          <a:prstGeom prst="rect">
            <a:avLst/>
          </a:prstGeom>
          <a:noFill/>
        </p:spPr>
        <p:txBody>
          <a:bodyPr wrap="square" lIns="69736" tIns="34868" rIns="69736" bIns="34868" rtlCol="0">
            <a:spAutoFit/>
          </a:bodyPr>
          <a:lstStyle/>
          <a:p>
            <a:pPr algn="r"/>
            <a:r>
              <a:rPr lang="en-GB" sz="720" dirty="0">
                <a:latin typeface="Century Gothic" panose="020B0502020202020204" pitchFamily="34" charset="0"/>
              </a:rPr>
              <a:t>Verlichte belknop</a:t>
            </a:r>
          </a:p>
          <a:p>
            <a:pPr algn="r"/>
            <a:r>
              <a:rPr lang="en-GB" sz="720" dirty="0">
                <a:latin typeface="Century Gothic" panose="020B0502020202020204" pitchFamily="34" charset="0"/>
              </a:rPr>
              <a:t/>
            </a:r>
            <a:br>
              <a:rPr lang="en-GB" sz="720" dirty="0">
                <a:latin typeface="Century Gothic" panose="020B0502020202020204" pitchFamily="34" charset="0"/>
              </a:rPr>
            </a:br>
            <a:endParaRPr lang="en-GB" sz="720" dirty="0">
              <a:latin typeface="Century Gothic" panose="020B0502020202020204" pitchFamily="34" charset="0"/>
            </a:endParaRPr>
          </a:p>
        </p:txBody>
      </p:sp>
      <p:sp>
        <p:nvSpPr>
          <p:cNvPr id="51" name="TextBox 50"/>
          <p:cNvSpPr txBox="1"/>
          <p:nvPr/>
        </p:nvSpPr>
        <p:spPr>
          <a:xfrm>
            <a:off x="-23735" y="3574823"/>
            <a:ext cx="805925" cy="846014"/>
          </a:xfrm>
          <a:prstGeom prst="rect">
            <a:avLst/>
          </a:prstGeom>
          <a:noFill/>
        </p:spPr>
        <p:txBody>
          <a:bodyPr wrap="square" lIns="69736" tIns="34868" rIns="69736" bIns="34868" rtlCol="0">
            <a:spAutoFit/>
          </a:bodyPr>
          <a:lstStyle/>
          <a:p>
            <a:pPr algn="r"/>
            <a:r>
              <a:rPr lang="nl-NL" sz="720" dirty="0">
                <a:latin typeface="Century Gothic" panose="020B0502020202020204" pitchFamily="34" charset="0"/>
              </a:rPr>
              <a:t>Optionele toetsenbord met verlichte metalen knoppen</a:t>
            </a:r>
          </a:p>
          <a:p>
            <a:pPr algn="r"/>
            <a:r>
              <a:rPr lang="nl-NL" sz="720" dirty="0">
                <a:latin typeface="Century Gothic" panose="020B0502020202020204" pitchFamily="34" charset="0"/>
              </a:rPr>
              <a:t/>
            </a:r>
            <a:br>
              <a:rPr lang="nl-NL" sz="720" dirty="0">
                <a:latin typeface="Century Gothic" panose="020B0502020202020204" pitchFamily="34" charset="0"/>
              </a:rPr>
            </a:br>
            <a:endParaRPr lang="en-GB" sz="720" dirty="0">
              <a:latin typeface="Century Gothic" panose="020B0502020202020204" pitchFamily="34" charset="0"/>
            </a:endParaRPr>
          </a:p>
        </p:txBody>
      </p:sp>
      <p:sp>
        <p:nvSpPr>
          <p:cNvPr id="55" name="TextBox 54"/>
          <p:cNvSpPr txBox="1"/>
          <p:nvPr/>
        </p:nvSpPr>
        <p:spPr>
          <a:xfrm>
            <a:off x="2180824" y="1961555"/>
            <a:ext cx="1154824" cy="513615"/>
          </a:xfrm>
          <a:prstGeom prst="rect">
            <a:avLst/>
          </a:prstGeom>
          <a:noFill/>
        </p:spPr>
        <p:txBody>
          <a:bodyPr wrap="square" lIns="69736" tIns="34868" rIns="69736" bIns="34868" rtlCol="0">
            <a:spAutoFit/>
          </a:bodyPr>
          <a:lstStyle/>
          <a:p>
            <a:r>
              <a:rPr lang="en-GB" sz="720" dirty="0">
                <a:latin typeface="Century Gothic" panose="020B0502020202020204" pitchFamily="34" charset="0"/>
              </a:rPr>
              <a:t>3,5-inch LCD-kleurenscherm</a:t>
            </a:r>
          </a:p>
          <a:p>
            <a:r>
              <a:rPr lang="en-GB" sz="720" dirty="0">
                <a:latin typeface="Century Gothic" panose="020B0502020202020204" pitchFamily="34" charset="0"/>
              </a:rPr>
              <a:t/>
            </a:r>
            <a:br>
              <a:rPr lang="en-GB" sz="720" dirty="0">
                <a:latin typeface="Century Gothic" panose="020B0502020202020204" pitchFamily="34" charset="0"/>
              </a:rPr>
            </a:br>
            <a:endParaRPr lang="en-GB" sz="720" dirty="0">
              <a:latin typeface="Century Gothic" panose="020B0502020202020204" pitchFamily="34" charset="0"/>
            </a:endParaRPr>
          </a:p>
        </p:txBody>
      </p:sp>
      <p:sp>
        <p:nvSpPr>
          <p:cNvPr id="61" name="TextBox 60"/>
          <p:cNvSpPr txBox="1"/>
          <p:nvPr/>
        </p:nvSpPr>
        <p:spPr>
          <a:xfrm>
            <a:off x="2383551" y="4401399"/>
            <a:ext cx="1154824" cy="402816"/>
          </a:xfrm>
          <a:prstGeom prst="rect">
            <a:avLst/>
          </a:prstGeom>
          <a:noFill/>
        </p:spPr>
        <p:txBody>
          <a:bodyPr wrap="square" lIns="69736" tIns="34868" rIns="69736" bIns="34868" rtlCol="0">
            <a:spAutoFit/>
          </a:bodyPr>
          <a:lstStyle/>
          <a:p>
            <a:r>
              <a:rPr lang="en-GB" sz="720" dirty="0">
                <a:latin typeface="Century Gothic" panose="020B0502020202020204" pitchFamily="34" charset="0"/>
              </a:rPr>
              <a:t>Microfoon</a:t>
            </a:r>
          </a:p>
          <a:p>
            <a:r>
              <a:rPr lang="en-GB" sz="720" dirty="0">
                <a:latin typeface="Century Gothic" panose="020B0502020202020204" pitchFamily="34" charset="0"/>
              </a:rPr>
              <a:t/>
            </a:r>
            <a:br>
              <a:rPr lang="en-GB" sz="720" dirty="0">
                <a:latin typeface="Century Gothic" panose="020B0502020202020204" pitchFamily="34" charset="0"/>
              </a:rPr>
            </a:br>
            <a:endParaRPr lang="en-GB" sz="720" dirty="0">
              <a:latin typeface="Century Gothic" panose="020B0502020202020204" pitchFamily="34" charset="0"/>
            </a:endParaRPr>
          </a:p>
        </p:txBody>
      </p:sp>
      <p:sp>
        <p:nvSpPr>
          <p:cNvPr id="68" name="TextBox 67"/>
          <p:cNvSpPr txBox="1"/>
          <p:nvPr/>
        </p:nvSpPr>
        <p:spPr>
          <a:xfrm>
            <a:off x="4067604" y="2864620"/>
            <a:ext cx="760964" cy="513615"/>
          </a:xfrm>
          <a:prstGeom prst="rect">
            <a:avLst/>
          </a:prstGeom>
          <a:noFill/>
        </p:spPr>
        <p:txBody>
          <a:bodyPr wrap="square" lIns="69736" tIns="34868" rIns="69736" bIns="34868" rtlCol="0">
            <a:spAutoFit/>
          </a:bodyPr>
          <a:lstStyle/>
          <a:p>
            <a:r>
              <a:rPr lang="en-GB" sz="720" dirty="0">
                <a:latin typeface="Century Gothic" panose="020B0502020202020204" pitchFamily="34" charset="0"/>
              </a:rPr>
              <a:t>Deur / Gate release</a:t>
            </a:r>
          </a:p>
          <a:p>
            <a:r>
              <a:rPr lang="en-GB" sz="720" dirty="0">
                <a:latin typeface="Century Gothic" panose="020B0502020202020204" pitchFamily="34" charset="0"/>
              </a:rPr>
              <a:t/>
            </a:r>
            <a:br>
              <a:rPr lang="en-GB" sz="720" dirty="0">
                <a:latin typeface="Century Gothic" panose="020B0502020202020204" pitchFamily="34" charset="0"/>
              </a:rPr>
            </a:br>
            <a:endParaRPr lang="en-GB" sz="720" dirty="0">
              <a:latin typeface="Century Gothic" panose="020B0502020202020204" pitchFamily="34" charset="0"/>
            </a:endParaRPr>
          </a:p>
        </p:txBody>
      </p:sp>
      <p:sp>
        <p:nvSpPr>
          <p:cNvPr id="71" name="TextBox 70"/>
          <p:cNvSpPr txBox="1"/>
          <p:nvPr/>
        </p:nvSpPr>
        <p:spPr>
          <a:xfrm>
            <a:off x="3335648" y="1671190"/>
            <a:ext cx="1295666" cy="624415"/>
          </a:xfrm>
          <a:prstGeom prst="rect">
            <a:avLst/>
          </a:prstGeom>
          <a:noFill/>
        </p:spPr>
        <p:txBody>
          <a:bodyPr wrap="square" lIns="69736" tIns="34868" rIns="69736" bIns="34868" rtlCol="0">
            <a:spAutoFit/>
          </a:bodyPr>
          <a:lstStyle/>
          <a:p>
            <a:r>
              <a:rPr lang="en-GB" sz="720" dirty="0">
                <a:latin typeface="Century Gothic" panose="020B0502020202020204" pitchFamily="34" charset="0"/>
              </a:rPr>
              <a:t>Menu &amp; instellingen navigatie, volumeregeling</a:t>
            </a:r>
          </a:p>
          <a:p>
            <a:r>
              <a:rPr lang="en-GB" sz="720" dirty="0">
                <a:latin typeface="Century Gothic" panose="020B0502020202020204" pitchFamily="34" charset="0"/>
              </a:rPr>
              <a:t/>
            </a:r>
            <a:br>
              <a:rPr lang="en-GB" sz="720" dirty="0">
                <a:latin typeface="Century Gothic" panose="020B0502020202020204" pitchFamily="34" charset="0"/>
              </a:rPr>
            </a:br>
            <a:endParaRPr lang="en-GB" sz="720" dirty="0">
              <a:latin typeface="Century Gothic" panose="020B0502020202020204" pitchFamily="34" charset="0"/>
            </a:endParaRPr>
          </a:p>
        </p:txBody>
      </p:sp>
      <p:sp>
        <p:nvSpPr>
          <p:cNvPr id="74" name="TextBox 73"/>
          <p:cNvSpPr txBox="1"/>
          <p:nvPr/>
        </p:nvSpPr>
        <p:spPr>
          <a:xfrm>
            <a:off x="4008859" y="2608450"/>
            <a:ext cx="848307" cy="513615"/>
          </a:xfrm>
          <a:prstGeom prst="rect">
            <a:avLst/>
          </a:prstGeom>
          <a:noFill/>
        </p:spPr>
        <p:txBody>
          <a:bodyPr wrap="square" lIns="69736" tIns="34868" rIns="69736" bIns="34868" rtlCol="0">
            <a:spAutoFit/>
          </a:bodyPr>
          <a:lstStyle/>
          <a:p>
            <a:r>
              <a:rPr lang="en-GB" sz="720" dirty="0">
                <a:latin typeface="Century Gothic" panose="020B0502020202020204" pitchFamily="34" charset="0"/>
              </a:rPr>
              <a:t>Luidspreker-uitgang</a:t>
            </a:r>
          </a:p>
          <a:p>
            <a:r>
              <a:rPr lang="en-GB" sz="720" dirty="0">
                <a:latin typeface="Century Gothic" panose="020B0502020202020204" pitchFamily="34" charset="0"/>
              </a:rPr>
              <a:t/>
            </a:r>
            <a:br>
              <a:rPr lang="en-GB" sz="720" dirty="0">
                <a:latin typeface="Century Gothic" panose="020B0502020202020204" pitchFamily="34" charset="0"/>
              </a:rPr>
            </a:br>
            <a:endParaRPr lang="en-GB" sz="720" dirty="0">
              <a:latin typeface="Century Gothic" panose="020B0502020202020204" pitchFamily="34" charset="0"/>
            </a:endParaRPr>
          </a:p>
        </p:txBody>
      </p:sp>
      <p:sp>
        <p:nvSpPr>
          <p:cNvPr id="81" name="TextBox 80"/>
          <p:cNvSpPr txBox="1"/>
          <p:nvPr/>
        </p:nvSpPr>
        <p:spPr>
          <a:xfrm>
            <a:off x="373695" y="4263656"/>
            <a:ext cx="805925" cy="513615"/>
          </a:xfrm>
          <a:prstGeom prst="rect">
            <a:avLst/>
          </a:prstGeom>
          <a:noFill/>
        </p:spPr>
        <p:txBody>
          <a:bodyPr wrap="square" lIns="69736" tIns="34868" rIns="69736" bIns="34868" rtlCol="0">
            <a:spAutoFit/>
          </a:bodyPr>
          <a:lstStyle/>
          <a:p>
            <a:pPr algn="ctr"/>
            <a:r>
              <a:rPr lang="en-GB" sz="720" dirty="0">
                <a:latin typeface="Century Gothic" panose="020B0502020202020204" pitchFamily="34" charset="0"/>
              </a:rPr>
              <a:t>Roestvrijstalen constructie</a:t>
            </a:r>
          </a:p>
          <a:p>
            <a:pPr algn="ctr"/>
            <a:r>
              <a:rPr lang="en-GB" sz="720" dirty="0">
                <a:latin typeface="Century Gothic" panose="020B0502020202020204" pitchFamily="34" charset="0"/>
              </a:rPr>
              <a:t/>
            </a:r>
            <a:br>
              <a:rPr lang="en-GB" sz="720" dirty="0">
                <a:latin typeface="Century Gothic" panose="020B0502020202020204" pitchFamily="34" charset="0"/>
              </a:rPr>
            </a:br>
            <a:endParaRPr lang="en-GB" sz="720" dirty="0">
              <a:latin typeface="Century Gothic" panose="020B0502020202020204" pitchFamily="34" charset="0"/>
            </a:endParaRPr>
          </a:p>
        </p:txBody>
      </p:sp>
      <p:sp>
        <p:nvSpPr>
          <p:cNvPr id="59" name="Text Box 4"/>
          <p:cNvSpPr txBox="1">
            <a:spLocks noChangeArrowheads="1"/>
          </p:cNvSpPr>
          <p:nvPr/>
        </p:nvSpPr>
        <p:spPr bwMode="auto">
          <a:xfrm>
            <a:off x="1100319" y="919822"/>
            <a:ext cx="3184610" cy="439749"/>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736" tIns="34868" rIns="69736" bIns="34868" numCol="1" anchor="t" anchorCtr="0" compatLnSpc="1">
            <a:prstTxWarp prst="textNoShape">
              <a:avLst/>
            </a:prstTxWarp>
            <a:spAutoFit/>
          </a:bodyPr>
          <a:lstStyle/>
          <a:p>
            <a:pPr algn="ctr" fontAlgn="base">
              <a:spcBef>
                <a:spcPct val="0"/>
              </a:spcBef>
              <a:spcAft>
                <a:spcPts val="763"/>
              </a:spcAft>
            </a:pPr>
            <a:r>
              <a:rPr lang="en-GB" sz="2400" spc="458" dirty="0">
                <a:latin typeface="Roboto"/>
              </a:rPr>
              <a:t>DECT 705</a:t>
            </a:r>
          </a:p>
        </p:txBody>
      </p:sp>
      <p:sp>
        <p:nvSpPr>
          <p:cNvPr id="64" name="TextBox 63"/>
          <p:cNvSpPr txBox="1"/>
          <p:nvPr/>
        </p:nvSpPr>
        <p:spPr>
          <a:xfrm>
            <a:off x="762616" y="1333614"/>
            <a:ext cx="3808833" cy="532082"/>
          </a:xfrm>
          <a:prstGeom prst="rect">
            <a:avLst/>
          </a:prstGeom>
          <a:noFill/>
        </p:spPr>
        <p:txBody>
          <a:bodyPr wrap="square" lIns="69736" tIns="34868" rIns="69736" bIns="34868" rtlCol="0">
            <a:spAutoFit/>
          </a:bodyPr>
          <a:lstStyle/>
          <a:p>
            <a:pPr algn="ctr"/>
            <a:r>
              <a:rPr lang="en-GB" sz="1000" spc="458" dirty="0">
                <a:effectLst>
                  <a:outerShdw blurRad="38100" dist="38100" dir="2700000" algn="tl">
                    <a:srgbClr val="000000">
                      <a:alpha val="43137"/>
                    </a:srgbClr>
                  </a:outerShdw>
                </a:effectLst>
                <a:latin typeface="Roboto Lt"/>
              </a:rPr>
              <a:t>Draadloze Video Intercom</a:t>
            </a:r>
          </a:p>
          <a:p>
            <a:pPr algn="ctr"/>
            <a:r>
              <a:rPr lang="en-GB" sz="1000" spc="458" dirty="0">
                <a:effectLst>
                  <a:outerShdw blurRad="38100" dist="38100" dir="2700000" algn="tl">
                    <a:srgbClr val="000000">
                      <a:alpha val="43137"/>
                    </a:srgbClr>
                  </a:outerShdw>
                </a:effectLst>
                <a:latin typeface="Roboto Lt"/>
              </a:rPr>
              <a:t/>
            </a:r>
            <a:br>
              <a:rPr lang="en-GB" sz="1000" spc="458" dirty="0">
                <a:effectLst>
                  <a:outerShdw blurRad="38100" dist="38100" dir="2700000" algn="tl">
                    <a:srgbClr val="000000">
                      <a:alpha val="43137"/>
                    </a:srgbClr>
                  </a:outerShdw>
                </a:effectLst>
                <a:latin typeface="Roboto Lt"/>
              </a:rPr>
            </a:br>
            <a:endParaRPr lang="en-GB" sz="1000" spc="458" dirty="0">
              <a:effectLst>
                <a:outerShdw blurRad="38100" dist="38100" dir="2700000" algn="tl">
                  <a:srgbClr val="000000">
                    <a:alpha val="43137"/>
                  </a:srgbClr>
                </a:outerShdw>
              </a:effectLst>
              <a:latin typeface="Roboto Lt"/>
            </a:endParaRPr>
          </a:p>
        </p:txBody>
      </p:sp>
      <p:grpSp>
        <p:nvGrpSpPr>
          <p:cNvPr id="32" name="Group 31">
            <a:extLst>
              <a:ext uri="{FF2B5EF4-FFF2-40B4-BE49-F238E27FC236}">
                <a16:creationId xmlns="" xmlns:a16="http://schemas.microsoft.com/office/drawing/2014/main" id="{D2A6185F-0E1B-492D-A33A-D2534DD1B6E8}"/>
              </a:ext>
            </a:extLst>
          </p:cNvPr>
          <p:cNvGrpSpPr/>
          <p:nvPr/>
        </p:nvGrpSpPr>
        <p:grpSpPr>
          <a:xfrm>
            <a:off x="433337" y="254810"/>
            <a:ext cx="4864341" cy="299372"/>
            <a:chOff x="433337" y="254810"/>
            <a:chExt cx="4864341" cy="299372"/>
          </a:xfrm>
        </p:grpSpPr>
        <p:pic>
          <p:nvPicPr>
            <p:cNvPr id="33" name="Picture 32">
              <a:extLst>
                <a:ext uri="{FF2B5EF4-FFF2-40B4-BE49-F238E27FC236}">
                  <a16:creationId xmlns="" xmlns:a16="http://schemas.microsoft.com/office/drawing/2014/main" id="{D939C764-DBBC-4BEB-A6A3-CB97A17639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34" name="Straight Connector 33">
              <a:extLst>
                <a:ext uri="{FF2B5EF4-FFF2-40B4-BE49-F238E27FC236}">
                  <a16:creationId xmlns="" xmlns:a16="http://schemas.microsoft.com/office/drawing/2014/main" id="{D85EA551-41C9-4BF6-8117-FFD7FB96CFCC}"/>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35" name="TextBox 34">
              <a:extLst>
                <a:ext uri="{FF2B5EF4-FFF2-40B4-BE49-F238E27FC236}">
                  <a16:creationId xmlns="" xmlns:a16="http://schemas.microsoft.com/office/drawing/2014/main" id="{D2BF16C9-8027-4728-A7A0-2CAB5A004074}"/>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705 D.E.C.T</a:t>
              </a:r>
            </a:p>
          </p:txBody>
        </p:sp>
      </p:grpSp>
      <p:cxnSp>
        <p:nvCxnSpPr>
          <p:cNvPr id="58" name="Straight Connector 57">
            <a:extLst>
              <a:ext uri="{FF2B5EF4-FFF2-40B4-BE49-F238E27FC236}">
                <a16:creationId xmlns="" xmlns:a16="http://schemas.microsoft.com/office/drawing/2014/main" id="{4CA67491-D925-48DF-9740-4AD3AD20238F}"/>
              </a:ext>
            </a:extLst>
          </p:cNvPr>
          <p:cNvCxnSpPr>
            <a:cxnSpLocks/>
          </p:cNvCxnSpPr>
          <p:nvPr/>
        </p:nvCxnSpPr>
        <p:spPr>
          <a:xfrm flipV="1">
            <a:off x="3075370" y="3994715"/>
            <a:ext cx="0" cy="455685"/>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62" name="Straight Connector 61">
            <a:extLst>
              <a:ext uri="{FF2B5EF4-FFF2-40B4-BE49-F238E27FC236}">
                <a16:creationId xmlns="" xmlns:a16="http://schemas.microsoft.com/office/drawing/2014/main" id="{55661001-C4AF-4B2D-BBC0-1A1690512A8F}"/>
              </a:ext>
            </a:extLst>
          </p:cNvPr>
          <p:cNvCxnSpPr>
            <a:cxnSpLocks/>
          </p:cNvCxnSpPr>
          <p:nvPr/>
        </p:nvCxnSpPr>
        <p:spPr>
          <a:xfrm>
            <a:off x="3604839" y="3143066"/>
            <a:ext cx="493668" cy="0"/>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63" name="Straight Connector 62">
            <a:extLst>
              <a:ext uri="{FF2B5EF4-FFF2-40B4-BE49-F238E27FC236}">
                <a16:creationId xmlns="" xmlns:a16="http://schemas.microsoft.com/office/drawing/2014/main" id="{8E4BC872-B34D-4335-BBB1-E692FDAB14C5}"/>
              </a:ext>
            </a:extLst>
          </p:cNvPr>
          <p:cNvCxnSpPr>
            <a:cxnSpLocks/>
          </p:cNvCxnSpPr>
          <p:nvPr/>
        </p:nvCxnSpPr>
        <p:spPr>
          <a:xfrm flipV="1">
            <a:off x="4726469" y="4061351"/>
            <a:ext cx="0" cy="227843"/>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65" name="Straight Connector 64">
            <a:extLst>
              <a:ext uri="{FF2B5EF4-FFF2-40B4-BE49-F238E27FC236}">
                <a16:creationId xmlns="" xmlns:a16="http://schemas.microsoft.com/office/drawing/2014/main" id="{61410F4C-41BF-4693-88D5-94EA1913F3B8}"/>
              </a:ext>
            </a:extLst>
          </p:cNvPr>
          <p:cNvCxnSpPr>
            <a:cxnSpLocks/>
          </p:cNvCxnSpPr>
          <p:nvPr/>
        </p:nvCxnSpPr>
        <p:spPr>
          <a:xfrm flipV="1">
            <a:off x="2663824" y="2220174"/>
            <a:ext cx="0" cy="534284"/>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70" name="Straight Connector 69">
            <a:extLst>
              <a:ext uri="{FF2B5EF4-FFF2-40B4-BE49-F238E27FC236}">
                <a16:creationId xmlns="" xmlns:a16="http://schemas.microsoft.com/office/drawing/2014/main" id="{13ABCB8C-F682-42CD-99C7-DFE902C3F562}"/>
              </a:ext>
            </a:extLst>
          </p:cNvPr>
          <p:cNvCxnSpPr>
            <a:cxnSpLocks/>
          </p:cNvCxnSpPr>
          <p:nvPr/>
        </p:nvCxnSpPr>
        <p:spPr>
          <a:xfrm>
            <a:off x="1083424" y="1697801"/>
            <a:ext cx="0" cy="211794"/>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75" name="Straight Connector 74">
            <a:extLst>
              <a:ext uri="{FF2B5EF4-FFF2-40B4-BE49-F238E27FC236}">
                <a16:creationId xmlns="" xmlns:a16="http://schemas.microsoft.com/office/drawing/2014/main" id="{381786DA-02E1-40B6-8A49-6E082521BD82}"/>
              </a:ext>
            </a:extLst>
          </p:cNvPr>
          <p:cNvCxnSpPr>
            <a:cxnSpLocks/>
          </p:cNvCxnSpPr>
          <p:nvPr/>
        </p:nvCxnSpPr>
        <p:spPr>
          <a:xfrm>
            <a:off x="694653" y="2156783"/>
            <a:ext cx="130834" cy="1"/>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graphicFrame>
        <p:nvGraphicFramePr>
          <p:cNvPr id="45" name="Table 44">
            <a:extLst>
              <a:ext uri="{FF2B5EF4-FFF2-40B4-BE49-F238E27FC236}">
                <a16:creationId xmlns="" xmlns:a16="http://schemas.microsoft.com/office/drawing/2014/main" id="{C54330FD-757A-418E-B2B6-37989BCF8932}"/>
              </a:ext>
            </a:extLst>
          </p:cNvPr>
          <p:cNvGraphicFramePr>
            <a:graphicFrameLocks noGrp="1"/>
          </p:cNvGraphicFramePr>
          <p:nvPr>
            <p:extLst>
              <p:ext uri="{D42A27DB-BD31-4B8C-83A1-F6EECF244321}">
                <p14:modId xmlns:p14="http://schemas.microsoft.com/office/powerpoint/2010/main" val="1325225303"/>
              </p:ext>
            </p:extLst>
          </p:nvPr>
        </p:nvGraphicFramePr>
        <p:xfrm>
          <a:off x="239117" y="4583242"/>
          <a:ext cx="4792265" cy="2440086"/>
        </p:xfrm>
        <a:graphic>
          <a:graphicData uri="http://schemas.openxmlformats.org/drawingml/2006/table">
            <a:tbl>
              <a:tblPr firstRow="1" bandRow="1">
                <a:tableStyleId>{2D5ABB26-0587-4C30-8999-92F81FD0307C}</a:tableStyleId>
              </a:tblPr>
              <a:tblGrid>
                <a:gridCol w="747198">
                  <a:extLst>
                    <a:ext uri="{9D8B030D-6E8A-4147-A177-3AD203B41FA5}">
                      <a16:colId xmlns="" xmlns:a16="http://schemas.microsoft.com/office/drawing/2014/main" val="1344154923"/>
                    </a:ext>
                  </a:extLst>
                </a:gridCol>
                <a:gridCol w="1582073">
                  <a:extLst>
                    <a:ext uri="{9D8B030D-6E8A-4147-A177-3AD203B41FA5}">
                      <a16:colId xmlns="" xmlns:a16="http://schemas.microsoft.com/office/drawing/2014/main" val="3131166828"/>
                    </a:ext>
                  </a:extLst>
                </a:gridCol>
                <a:gridCol w="1276875">
                  <a:extLst>
                    <a:ext uri="{9D8B030D-6E8A-4147-A177-3AD203B41FA5}">
                      <a16:colId xmlns="" xmlns:a16="http://schemas.microsoft.com/office/drawing/2014/main" val="1748631160"/>
                    </a:ext>
                  </a:extLst>
                </a:gridCol>
                <a:gridCol w="1186119">
                  <a:extLst>
                    <a:ext uri="{9D8B030D-6E8A-4147-A177-3AD203B41FA5}">
                      <a16:colId xmlns="" xmlns:a16="http://schemas.microsoft.com/office/drawing/2014/main" val="3234051560"/>
                    </a:ext>
                  </a:extLst>
                </a:gridCol>
              </a:tblGrid>
              <a:tr h="155853">
                <a:tc gridSpan="4">
                  <a:txBody>
                    <a:bodyPr/>
                    <a:lstStyle/>
                    <a:p>
                      <a:pPr algn="ctr"/>
                      <a:r>
                        <a:rPr lang="en-GB" sz="800" b="1" dirty="0">
                          <a:latin typeface="Century Gothic" panose="020B0502020202020204" pitchFamily="34" charset="0"/>
                        </a:rPr>
                        <a:t>Technische Details</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sz="800" b="0" dirty="0">
                        <a:latin typeface="Century Gothic" panose="020B0502020202020204" pitchFamily="34" charset="0"/>
                      </a:endParaRPr>
                    </a:p>
                  </a:txBody>
                  <a:tcPr/>
                </a:tc>
                <a:tc hMerge="1">
                  <a:txBody>
                    <a:bodyPr/>
                    <a:lstStyle/>
                    <a:p>
                      <a:pPr algn="ctr"/>
                      <a:endParaRPr lang="en-GB" sz="700" b="0" dirty="0">
                        <a:latin typeface="Century Gothic" panose="020B0502020202020204" pitchFamily="34" charset="0"/>
                      </a:endParaRPr>
                    </a:p>
                  </a:txBody>
                  <a:tcPr marL="69026" marR="69026" marT="34513" marB="34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sz="800" b="0" dirty="0">
                        <a:latin typeface="Century Gothic" panose="020B0502020202020204" pitchFamily="34" charset="0"/>
                      </a:endParaRPr>
                    </a:p>
                  </a:txBody>
                  <a:tcPr/>
                </a:tc>
                <a:extLst>
                  <a:ext uri="{0D108BD9-81ED-4DB2-BD59-A6C34878D82A}">
                    <a16:rowId xmlns="" xmlns:a16="http://schemas.microsoft.com/office/drawing/2014/main" val="3625408695"/>
                  </a:ext>
                </a:extLst>
              </a:tr>
              <a:tr h="228073">
                <a:tc>
                  <a:txBody>
                    <a:bodyPr/>
                    <a:lstStyle/>
                    <a:p>
                      <a:pPr algn="l"/>
                      <a:r>
                        <a:rPr lang="en-GB" sz="700" b="0" dirty="0">
                          <a:solidFill>
                            <a:schemeClr val="tx1"/>
                          </a:solidFill>
                          <a:latin typeface="Century Gothic" panose="020B0502020202020204" pitchFamily="34" charset="0"/>
                          <a:cs typeface="Arial" panose="020B0604020202020204" pitchFamily="34" charset="0"/>
                        </a:rPr>
                        <a:t>Voeding</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b="0" dirty="0">
                          <a:solidFill>
                            <a:schemeClr val="tx1"/>
                          </a:solidFill>
                          <a:latin typeface="Century Gothic" panose="020B0502020202020204" pitchFamily="34" charset="0"/>
                          <a:cs typeface="Arial" panose="020B0604020202020204" pitchFamily="34" charset="0"/>
                        </a:rPr>
                        <a:t>12V dc (adapter inbegrepen)</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700" b="0" dirty="0">
                          <a:solidFill>
                            <a:schemeClr val="tx1"/>
                          </a:solidFill>
                          <a:latin typeface="Century Gothic" panose="020B0502020202020204" pitchFamily="34" charset="0"/>
                          <a:cs typeface="Arial" panose="020B0604020202020204" pitchFamily="34" charset="0"/>
                        </a:rPr>
                        <a:t>Batterij van het handtoestel</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b="0" dirty="0">
                          <a:solidFill>
                            <a:schemeClr val="tx1"/>
                          </a:solidFill>
                          <a:latin typeface="Century Gothic" panose="020B0502020202020204" pitchFamily="34" charset="0"/>
                          <a:cs typeface="Arial" panose="020B0604020202020204" pitchFamily="34" charset="0"/>
                        </a:rPr>
                        <a:t>Lithium-Ion mobiele telefoonbatterij</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93756219"/>
                  </a:ext>
                </a:extLst>
              </a:tr>
              <a:tr h="351161">
                <a:tc>
                  <a:txBody>
                    <a:bodyPr/>
                    <a:lstStyle/>
                    <a:p>
                      <a:pPr algn="l"/>
                      <a:r>
                        <a:rPr lang="en-GB" sz="700" b="0" dirty="0">
                          <a:solidFill>
                            <a:schemeClr val="tx1"/>
                          </a:solidFill>
                          <a:latin typeface="Century Gothic" panose="020B0502020202020204" pitchFamily="34" charset="0"/>
                          <a:cs typeface="Arial" panose="020B0604020202020204" pitchFamily="34" charset="0"/>
                        </a:rPr>
                        <a:t>Stroomopname</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b="0" dirty="0">
                          <a:solidFill>
                            <a:schemeClr val="tx1"/>
                          </a:solidFill>
                          <a:latin typeface="Century Gothic" panose="020B0502020202020204" pitchFamily="34" charset="0"/>
                          <a:cs typeface="Arial" panose="020B0604020202020204" pitchFamily="34" charset="0"/>
                        </a:rPr>
                        <a:t>50mA stand-by, 1Amp roeping</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700" b="0" dirty="0">
                          <a:solidFill>
                            <a:schemeClr val="tx1"/>
                          </a:solidFill>
                          <a:latin typeface="Century Gothic" panose="020B0502020202020204" pitchFamily="34" charset="0"/>
                          <a:cs typeface="Arial" panose="020B0604020202020204" pitchFamily="34" charset="0"/>
                        </a:rPr>
                        <a:t>Nachtzicht</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b="0" dirty="0">
                          <a:solidFill>
                            <a:schemeClr val="tx1"/>
                          </a:solidFill>
                          <a:latin typeface="Century Gothic" panose="020B0502020202020204" pitchFamily="34" charset="0"/>
                          <a:cs typeface="Arial" panose="020B0604020202020204" pitchFamily="34" charset="0"/>
                        </a:rPr>
                        <a:t>Ja, door infrarood verlichting</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545533544"/>
                  </a:ext>
                </a:extLst>
              </a:tr>
              <a:tr h="228073">
                <a:tc>
                  <a:txBody>
                    <a:bodyPr/>
                    <a:lstStyle/>
                    <a:p>
                      <a:pPr algn="l"/>
                      <a:r>
                        <a:rPr lang="en-GB" sz="700" b="0" dirty="0">
                          <a:solidFill>
                            <a:schemeClr val="tx1"/>
                          </a:solidFill>
                          <a:latin typeface="Century Gothic" panose="020B0502020202020204" pitchFamily="34" charset="0"/>
                          <a:cs typeface="Arial" panose="020B0604020202020204" pitchFamily="34" charset="0"/>
                        </a:rPr>
                        <a:t>Relaisuitgangen</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b="0" dirty="0">
                          <a:solidFill>
                            <a:schemeClr val="tx1"/>
                          </a:solidFill>
                          <a:latin typeface="Century Gothic" panose="020B0502020202020204" pitchFamily="34" charset="0"/>
                          <a:cs typeface="Arial" panose="020B0604020202020204" pitchFamily="34" charset="0"/>
                        </a:rPr>
                        <a:t>1</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700" b="0" dirty="0">
                          <a:solidFill>
                            <a:schemeClr val="tx1"/>
                          </a:solidFill>
                          <a:latin typeface="Century Gothic" panose="020B0502020202020204" pitchFamily="34" charset="0"/>
                          <a:cs typeface="Arial" panose="020B0604020202020204" pitchFamily="34" charset="0"/>
                        </a:rPr>
                        <a:t>Levensduur van de batterij</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sz="700" b="0" dirty="0">
                          <a:solidFill>
                            <a:schemeClr val="tx1"/>
                          </a:solidFill>
                          <a:latin typeface="Century Gothic" panose="020B0502020202020204" pitchFamily="34" charset="0"/>
                          <a:cs typeface="Arial" panose="020B0604020202020204" pitchFamily="34" charset="0"/>
                        </a:rPr>
                        <a:t>24 uren tussen de heffingen</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1327420"/>
                  </a:ext>
                </a:extLst>
              </a:tr>
              <a:tr h="228073">
                <a:tc>
                  <a:txBody>
                    <a:bodyPr/>
                    <a:lstStyle/>
                    <a:p>
                      <a:pPr algn="l"/>
                      <a:r>
                        <a:rPr lang="en-GB" sz="700" b="0" dirty="0">
                          <a:solidFill>
                            <a:schemeClr val="tx1"/>
                          </a:solidFill>
                          <a:latin typeface="Century Gothic" panose="020B0502020202020204" pitchFamily="34" charset="0"/>
                          <a:cs typeface="Arial" panose="020B0604020202020204" pitchFamily="34" charset="0"/>
                        </a:rPr>
                        <a:t>Relay type</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b="0" dirty="0">
                          <a:solidFill>
                            <a:schemeClr val="tx1"/>
                          </a:solidFill>
                          <a:latin typeface="Century Gothic" panose="020B0502020202020204" pitchFamily="34" charset="0"/>
                          <a:cs typeface="Arial" panose="020B0604020202020204" pitchFamily="34" charset="0"/>
                        </a:rPr>
                        <a:t>N/O &amp; N/C contacts</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700" b="0" dirty="0">
                          <a:solidFill>
                            <a:schemeClr val="tx1"/>
                          </a:solidFill>
                          <a:latin typeface="Century Gothic" panose="020B0502020202020204" pitchFamily="34" charset="0"/>
                          <a:cs typeface="Arial" panose="020B0604020202020204" pitchFamily="34" charset="0"/>
                        </a:rPr>
                        <a:t>Laadspanning</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b="0" dirty="0">
                          <a:solidFill>
                            <a:schemeClr val="tx1"/>
                          </a:solidFill>
                          <a:latin typeface="Century Gothic" panose="020B0502020202020204" pitchFamily="34" charset="0"/>
                          <a:cs typeface="Arial" panose="020B0604020202020204" pitchFamily="34" charset="0"/>
                        </a:rPr>
                        <a:t>5V adapter inbegrepen</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635644317"/>
                  </a:ext>
                </a:extLst>
              </a:tr>
              <a:tr h="228073">
                <a:tc>
                  <a:txBody>
                    <a:bodyPr/>
                    <a:lstStyle/>
                    <a:p>
                      <a:pPr algn="l"/>
                      <a:r>
                        <a:rPr lang="en-GB" sz="700" b="0" dirty="0">
                          <a:solidFill>
                            <a:schemeClr val="tx1"/>
                          </a:solidFill>
                          <a:latin typeface="Century Gothic" panose="020B0502020202020204" pitchFamily="34" charset="0"/>
                          <a:cs typeface="Arial" panose="020B0604020202020204" pitchFamily="34" charset="0"/>
                        </a:rPr>
                        <a:t>Relais tijd</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b="0" dirty="0">
                          <a:solidFill>
                            <a:schemeClr val="tx1"/>
                          </a:solidFill>
                          <a:latin typeface="Century Gothic" panose="020B0502020202020204" pitchFamily="34" charset="0"/>
                          <a:cs typeface="Arial" panose="020B0604020202020204" pitchFamily="34" charset="0"/>
                        </a:rPr>
                        <a:t>Vaste 4 seconden</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700" b="0" dirty="0">
                          <a:solidFill>
                            <a:schemeClr val="tx1"/>
                          </a:solidFill>
                          <a:latin typeface="Century Gothic" panose="020B0502020202020204" pitchFamily="34" charset="0"/>
                          <a:cs typeface="Arial" panose="020B0604020202020204" pitchFamily="34" charset="0"/>
                        </a:rPr>
                        <a:t>Toetsenblok optie</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b="0" dirty="0">
                          <a:solidFill>
                            <a:schemeClr val="tx1"/>
                          </a:solidFill>
                          <a:latin typeface="Century Gothic" panose="020B0502020202020204" pitchFamily="34" charset="0"/>
                          <a:cs typeface="Arial" panose="020B0604020202020204" pitchFamily="34" charset="0"/>
                        </a:rPr>
                        <a:t>Ja</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03879636"/>
                  </a:ext>
                </a:extLst>
              </a:tr>
              <a:tr h="228073">
                <a:tc>
                  <a:txBody>
                    <a:bodyPr/>
                    <a:lstStyle/>
                    <a:p>
                      <a:pPr algn="l"/>
                      <a:r>
                        <a:rPr lang="en-GB" sz="700" b="0" dirty="0">
                          <a:solidFill>
                            <a:schemeClr val="tx1"/>
                          </a:solidFill>
                          <a:latin typeface="Century Gothic" panose="020B0502020202020204" pitchFamily="34" charset="0"/>
                          <a:cs typeface="Arial" panose="020B0604020202020204" pitchFamily="34" charset="0"/>
                        </a:rPr>
                        <a:t>Relay belasting</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b="0" dirty="0">
                          <a:solidFill>
                            <a:schemeClr val="tx1"/>
                          </a:solidFill>
                          <a:latin typeface="Century Gothic" panose="020B0502020202020204" pitchFamily="34" charset="0"/>
                          <a:cs typeface="Arial" panose="020B0604020202020204" pitchFamily="34" charset="0"/>
                        </a:rPr>
                        <a:t>2A 24v AC max</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700" b="0" dirty="0">
                          <a:solidFill>
                            <a:schemeClr val="tx1"/>
                          </a:solidFill>
                          <a:latin typeface="Century Gothic" panose="020B0502020202020204" pitchFamily="34" charset="0"/>
                          <a:cs typeface="Arial" panose="020B0604020202020204" pitchFamily="34" charset="0"/>
                        </a:rPr>
                        <a:t>Toetsenblok Relais</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b="0" dirty="0">
                          <a:solidFill>
                            <a:schemeClr val="tx1"/>
                          </a:solidFill>
                          <a:latin typeface="Century Gothic" panose="020B0502020202020204" pitchFamily="34" charset="0"/>
                          <a:cs typeface="Arial" panose="020B0604020202020204" pitchFamily="34" charset="0"/>
                        </a:rPr>
                        <a:t>3</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777411146"/>
                  </a:ext>
                </a:extLst>
              </a:tr>
              <a:tr h="228073">
                <a:tc>
                  <a:txBody>
                    <a:bodyPr/>
                    <a:lstStyle/>
                    <a:p>
                      <a:pPr algn="l"/>
                      <a:r>
                        <a:rPr lang="en-GB" sz="700" b="0" dirty="0">
                          <a:solidFill>
                            <a:schemeClr val="tx1"/>
                          </a:solidFill>
                          <a:latin typeface="Century Gothic" panose="020B0502020202020204" pitchFamily="34" charset="0"/>
                          <a:cs typeface="Arial" panose="020B0604020202020204" pitchFamily="34" charset="0"/>
                        </a:rPr>
                        <a:t>IP-classificatie</a:t>
                      </a:r>
                    </a:p>
                    <a:p>
                      <a:pPr algn="l"/>
                      <a:r>
                        <a:rPr lang="en-GB" sz="700" b="0" dirty="0">
                          <a:solidFill>
                            <a:schemeClr val="tx1"/>
                          </a:solidFill>
                          <a:latin typeface="Century Gothic" panose="020B0502020202020204" pitchFamily="34" charset="0"/>
                          <a:cs typeface="Arial" panose="020B0604020202020204" pitchFamily="34" charset="0"/>
                        </a:rPr>
                        <a:t/>
                      </a:r>
                      <a:br>
                        <a:rPr lang="en-GB" sz="700" b="0" dirty="0">
                          <a:solidFill>
                            <a:schemeClr val="tx1"/>
                          </a:solidFill>
                          <a:latin typeface="Century Gothic" panose="020B0502020202020204" pitchFamily="34" charset="0"/>
                          <a:cs typeface="Arial" panose="020B0604020202020204" pitchFamily="34" charset="0"/>
                        </a:rPr>
                      </a:br>
                      <a:endParaRPr lang="en-GB" sz="700" b="0" dirty="0">
                        <a:solidFill>
                          <a:schemeClr val="tx1"/>
                        </a:solidFill>
                        <a:latin typeface="Century Gothic" panose="020B0502020202020204" pitchFamily="34" charset="0"/>
                        <a:cs typeface="Arial" panose="020B0604020202020204" pitchFamily="34" charset="0"/>
                      </a:endParaRP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b="0" dirty="0">
                          <a:solidFill>
                            <a:schemeClr val="tx1"/>
                          </a:solidFill>
                          <a:latin typeface="Century Gothic" panose="020B0502020202020204" pitchFamily="34" charset="0"/>
                          <a:cs typeface="Arial" panose="020B0604020202020204" pitchFamily="34" charset="0"/>
                        </a:rPr>
                        <a:t>IP55</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700" b="0" dirty="0">
                          <a:solidFill>
                            <a:schemeClr val="tx1"/>
                          </a:solidFill>
                          <a:latin typeface="Century Gothic" panose="020B0502020202020204" pitchFamily="34" charset="0"/>
                          <a:cs typeface="Arial" panose="020B0604020202020204" pitchFamily="34" charset="0"/>
                        </a:rPr>
                        <a:t>Toetsenblok codes</a:t>
                      </a:r>
                    </a:p>
                    <a:p>
                      <a:pPr algn="l"/>
                      <a:r>
                        <a:rPr lang="en-GB" sz="700" b="0" dirty="0">
                          <a:solidFill>
                            <a:schemeClr val="tx1"/>
                          </a:solidFill>
                          <a:latin typeface="Century Gothic" panose="020B0502020202020204" pitchFamily="34" charset="0"/>
                          <a:cs typeface="Arial" panose="020B0604020202020204" pitchFamily="34" charset="0"/>
                        </a:rPr>
                        <a:t/>
                      </a:r>
                      <a:br>
                        <a:rPr lang="en-GB" sz="700" b="0" dirty="0">
                          <a:solidFill>
                            <a:schemeClr val="tx1"/>
                          </a:solidFill>
                          <a:latin typeface="Century Gothic" panose="020B0502020202020204" pitchFamily="34" charset="0"/>
                          <a:cs typeface="Arial" panose="020B0604020202020204" pitchFamily="34" charset="0"/>
                        </a:rPr>
                      </a:br>
                      <a:endParaRPr lang="en-GB" sz="700" b="0" dirty="0">
                        <a:solidFill>
                          <a:schemeClr val="tx1"/>
                        </a:solidFill>
                        <a:latin typeface="Century Gothic" panose="020B0502020202020204" pitchFamily="34" charset="0"/>
                        <a:cs typeface="Arial" panose="020B0604020202020204" pitchFamily="34" charset="0"/>
                      </a:endParaRP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b="0" dirty="0">
                          <a:solidFill>
                            <a:schemeClr val="tx1"/>
                          </a:solidFill>
                          <a:latin typeface="Century Gothic" panose="020B0502020202020204" pitchFamily="34" charset="0"/>
                          <a:cs typeface="Arial" panose="020B0604020202020204" pitchFamily="34" charset="0"/>
                        </a:rPr>
                        <a:t>1200</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826517438"/>
                  </a:ext>
                </a:extLst>
              </a:tr>
              <a:tr h="205609">
                <a:tc>
                  <a:txBody>
                    <a:bodyPr/>
                    <a:lstStyle/>
                    <a:p>
                      <a:pPr algn="l"/>
                      <a:r>
                        <a:rPr lang="en-GB" sz="700" b="0" dirty="0">
                          <a:solidFill>
                            <a:schemeClr val="tx1"/>
                          </a:solidFill>
                          <a:latin typeface="Century Gothic" panose="020B0502020202020204" pitchFamily="34" charset="0"/>
                          <a:cs typeface="Arial" panose="020B0604020202020204" pitchFamily="34" charset="0"/>
                        </a:rPr>
                        <a:t>Camera</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b="0" dirty="0">
                          <a:solidFill>
                            <a:schemeClr val="tx1"/>
                          </a:solidFill>
                          <a:latin typeface="Century Gothic" panose="020B0502020202020204" pitchFamily="34" charset="0"/>
                          <a:cs typeface="Arial" panose="020B0604020202020204" pitchFamily="34" charset="0"/>
                        </a:rPr>
                        <a:t>Kleur, 80 graden kijkhoek</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GB" sz="700" b="0" dirty="0">
                        <a:solidFill>
                          <a:schemeClr val="tx1"/>
                        </a:solidFill>
                        <a:latin typeface="Century Gothic" panose="020B0502020202020204" pitchFamily="34" charset="0"/>
                        <a:cs typeface="Arial" panose="020B0604020202020204" pitchFamily="34" charset="0"/>
                      </a:endParaRP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b="0" dirty="0">
                        <a:solidFill>
                          <a:schemeClr val="tx1"/>
                        </a:solidFill>
                        <a:latin typeface="Century Gothic" panose="020B0502020202020204" pitchFamily="34" charset="0"/>
                        <a:cs typeface="Arial" panose="020B0604020202020204" pitchFamily="34" charset="0"/>
                      </a:endParaRP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25444559"/>
                  </a:ext>
                </a:extLst>
              </a:tr>
            </a:tbl>
          </a:graphicData>
        </a:graphic>
      </p:graphicFrame>
      <p:cxnSp>
        <p:nvCxnSpPr>
          <p:cNvPr id="43" name="Straight Connector 42">
            <a:extLst>
              <a:ext uri="{FF2B5EF4-FFF2-40B4-BE49-F238E27FC236}">
                <a16:creationId xmlns="" xmlns:a16="http://schemas.microsoft.com/office/drawing/2014/main" id="{541E55A7-BCF5-48E2-80CF-92AD853610FA}"/>
              </a:ext>
            </a:extLst>
          </p:cNvPr>
          <p:cNvCxnSpPr>
            <a:cxnSpLocks/>
          </p:cNvCxnSpPr>
          <p:nvPr/>
        </p:nvCxnSpPr>
        <p:spPr>
          <a:xfrm>
            <a:off x="736251" y="3758527"/>
            <a:ext cx="11211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 xmlns:a16="http://schemas.microsoft.com/office/drawing/2014/main" id="{D1C6E9B0-F977-4D60-91A7-B8AFEE1B2FC1}"/>
              </a:ext>
            </a:extLst>
          </p:cNvPr>
          <p:cNvCxnSpPr>
            <a:cxnSpLocks/>
          </p:cNvCxnSpPr>
          <p:nvPr/>
        </p:nvCxnSpPr>
        <p:spPr>
          <a:xfrm>
            <a:off x="701965" y="3269372"/>
            <a:ext cx="146404" cy="0"/>
          </a:xfrm>
          <a:prstGeom prst="line">
            <a:avLst/>
          </a:prstGeom>
        </p:spPr>
        <p:style>
          <a:lnRef idx="1">
            <a:schemeClr val="accent2"/>
          </a:lnRef>
          <a:fillRef idx="0">
            <a:schemeClr val="accent2"/>
          </a:fillRef>
          <a:effectRef idx="0">
            <a:schemeClr val="accent2"/>
          </a:effectRef>
          <a:fontRef idx="minor">
            <a:schemeClr val="tx1"/>
          </a:fontRef>
        </p:style>
      </p:cxnSp>
      <p:sp>
        <p:nvSpPr>
          <p:cNvPr id="53" name="TextBox 52">
            <a:extLst>
              <a:ext uri="{FF2B5EF4-FFF2-40B4-BE49-F238E27FC236}">
                <a16:creationId xmlns="" xmlns:a16="http://schemas.microsoft.com/office/drawing/2014/main" id="{C13656A0-876A-4B55-BFAA-ED982EFC40A4}"/>
              </a:ext>
            </a:extLst>
          </p:cNvPr>
          <p:cNvSpPr txBox="1"/>
          <p:nvPr/>
        </p:nvSpPr>
        <p:spPr>
          <a:xfrm>
            <a:off x="4284929" y="3856692"/>
            <a:ext cx="1154824" cy="292016"/>
          </a:xfrm>
          <a:prstGeom prst="rect">
            <a:avLst/>
          </a:prstGeom>
          <a:noFill/>
        </p:spPr>
        <p:txBody>
          <a:bodyPr wrap="square" lIns="69736" tIns="34868" rIns="69736" bIns="34868" rtlCol="0">
            <a:spAutoFit/>
          </a:bodyPr>
          <a:lstStyle/>
          <a:p>
            <a:r>
              <a:rPr lang="en-GB" sz="720" dirty="0">
                <a:latin typeface="Century Gothic" panose="020B0502020202020204" pitchFamily="34" charset="0"/>
              </a:rPr>
              <a:t>Bureaublad beugel</a:t>
            </a:r>
            <a:br>
              <a:rPr lang="en-GB" sz="720" dirty="0">
                <a:latin typeface="Century Gothic" panose="020B0502020202020204" pitchFamily="34" charset="0"/>
              </a:rPr>
            </a:br>
            <a:endParaRPr lang="en-GB" sz="720" dirty="0">
              <a:latin typeface="Century Gothic" panose="020B0502020202020204" pitchFamily="34" charset="0"/>
            </a:endParaRPr>
          </a:p>
        </p:txBody>
      </p:sp>
      <p:pic>
        <p:nvPicPr>
          <p:cNvPr id="46" name="Picture 45">
            <a:extLst>
              <a:ext uri="{FF2B5EF4-FFF2-40B4-BE49-F238E27FC236}">
                <a16:creationId xmlns="" xmlns:a16="http://schemas.microsoft.com/office/drawing/2014/main" id="{A7399F0C-2E0E-413E-87BB-E003511AEBD7}"/>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949225" y="2242553"/>
            <a:ext cx="2180959" cy="2180959"/>
          </a:xfrm>
          <a:prstGeom prst="rect">
            <a:avLst/>
          </a:prstGeom>
        </p:spPr>
      </p:pic>
      <p:cxnSp>
        <p:nvCxnSpPr>
          <p:cNvPr id="69" name="Straight Connector 68">
            <a:extLst>
              <a:ext uri="{FF2B5EF4-FFF2-40B4-BE49-F238E27FC236}">
                <a16:creationId xmlns="" xmlns:a16="http://schemas.microsoft.com/office/drawing/2014/main" id="{945B8A9A-A376-45F6-A740-9144BE8F0AAC}"/>
              </a:ext>
            </a:extLst>
          </p:cNvPr>
          <p:cNvCxnSpPr>
            <a:cxnSpLocks/>
          </p:cNvCxnSpPr>
          <p:nvPr/>
        </p:nvCxnSpPr>
        <p:spPr>
          <a:xfrm flipH="1" flipV="1">
            <a:off x="3288950" y="1898672"/>
            <a:ext cx="8931" cy="295515"/>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grpSp>
        <p:nvGrpSpPr>
          <p:cNvPr id="72" name="Group 71">
            <a:extLst>
              <a:ext uri="{FF2B5EF4-FFF2-40B4-BE49-F238E27FC236}">
                <a16:creationId xmlns="" xmlns:a16="http://schemas.microsoft.com/office/drawing/2014/main" id="{583DF3C7-F25A-4076-AB8C-05DA3309EDCA}"/>
              </a:ext>
            </a:extLst>
          </p:cNvPr>
          <p:cNvGrpSpPr/>
          <p:nvPr/>
        </p:nvGrpSpPr>
        <p:grpSpPr>
          <a:xfrm>
            <a:off x="433337" y="7209698"/>
            <a:ext cx="5045091" cy="233315"/>
            <a:chOff x="433337" y="7235825"/>
            <a:chExt cx="5045091" cy="233315"/>
          </a:xfrm>
        </p:grpSpPr>
        <p:cxnSp>
          <p:nvCxnSpPr>
            <p:cNvPr id="73" name="Straight Connector 72">
              <a:extLst>
                <a:ext uri="{FF2B5EF4-FFF2-40B4-BE49-F238E27FC236}">
                  <a16:creationId xmlns="" xmlns:a16="http://schemas.microsoft.com/office/drawing/2014/main" id="{10DCCFDF-C9D5-4A2F-99AA-C46F8EFEB568}"/>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77" name="TextBox 76">
              <a:extLst>
                <a:ext uri="{FF2B5EF4-FFF2-40B4-BE49-F238E27FC236}">
                  <a16:creationId xmlns="" xmlns:a16="http://schemas.microsoft.com/office/drawing/2014/main" id="{31ABB92C-01E7-424E-A0D6-F1A99AF876C6}"/>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51</a:t>
              </a:r>
            </a:p>
          </p:txBody>
        </p:sp>
      </p:grpSp>
      <p:grpSp>
        <p:nvGrpSpPr>
          <p:cNvPr id="41" name="Group 40">
            <a:extLst>
              <a:ext uri="{FF2B5EF4-FFF2-40B4-BE49-F238E27FC236}">
                <a16:creationId xmlns="" xmlns:a16="http://schemas.microsoft.com/office/drawing/2014/main" id="{A62E8F99-34AF-4E60-BC17-8A4A94B6B76C}"/>
              </a:ext>
            </a:extLst>
          </p:cNvPr>
          <p:cNvGrpSpPr/>
          <p:nvPr/>
        </p:nvGrpSpPr>
        <p:grpSpPr>
          <a:xfrm>
            <a:off x="-13742" y="546752"/>
            <a:ext cx="1091281" cy="938396"/>
            <a:chOff x="-13742" y="546752"/>
            <a:chExt cx="1091281" cy="938396"/>
          </a:xfrm>
        </p:grpSpPr>
        <p:sp>
          <p:nvSpPr>
            <p:cNvPr id="56" name="Diagonal Stripe 55">
              <a:extLst>
                <a:ext uri="{FF2B5EF4-FFF2-40B4-BE49-F238E27FC236}">
                  <a16:creationId xmlns="" xmlns:a16="http://schemas.microsoft.com/office/drawing/2014/main" id="{6DB0EC03-89CD-45F7-9568-2DCD598A10D6}"/>
                </a:ext>
              </a:extLst>
            </p:cNvPr>
            <p:cNvSpPr/>
            <p:nvPr/>
          </p:nvSpPr>
          <p:spPr>
            <a:xfrm>
              <a:off x="0" y="546752"/>
              <a:ext cx="1077539" cy="938396"/>
            </a:xfrm>
            <a:prstGeom prst="diagStripe">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0" name="TextBox 59">
              <a:extLst>
                <a:ext uri="{FF2B5EF4-FFF2-40B4-BE49-F238E27FC236}">
                  <a16:creationId xmlns="" xmlns:a16="http://schemas.microsoft.com/office/drawing/2014/main" id="{7E08EA30-AA49-433A-A1B5-E7FAB87917DA}"/>
                </a:ext>
              </a:extLst>
            </p:cNvPr>
            <p:cNvSpPr txBox="1"/>
            <p:nvPr/>
          </p:nvSpPr>
          <p:spPr>
            <a:xfrm rot="19035392">
              <a:off x="-13742" y="732207"/>
              <a:ext cx="844953" cy="338554"/>
            </a:xfrm>
            <a:prstGeom prst="rect">
              <a:avLst/>
            </a:prstGeom>
            <a:noFill/>
          </p:spPr>
          <p:txBody>
            <a:bodyPr wrap="square" rtlCol="0">
              <a:spAutoFit/>
            </a:bodyPr>
            <a:lstStyle/>
            <a:p>
              <a:r>
                <a:rPr lang="en-GB" sz="16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16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spTree>
    <p:extLst>
      <p:ext uri="{BB962C8B-B14F-4D97-AF65-F5344CB8AC3E}">
        <p14:creationId xmlns:p14="http://schemas.microsoft.com/office/powerpoint/2010/main" val="1193604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a:extLst>
              <a:ext uri="{FF2B5EF4-FFF2-40B4-BE49-F238E27FC236}">
                <a16:creationId xmlns="" xmlns:a16="http://schemas.microsoft.com/office/drawing/2014/main" id="{7D30BC0A-66C5-4FCD-890A-868705793C7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845" r="16011"/>
          <a:stretch/>
        </p:blipFill>
        <p:spPr bwMode="auto">
          <a:xfrm>
            <a:off x="1537662" y="1911662"/>
            <a:ext cx="2107122" cy="16795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437DB455-08A9-43C2-9855-6DB65081F736}"/>
              </a:ext>
            </a:extLst>
          </p:cNvPr>
          <p:cNvPicPr>
            <a:picLocks noChangeAspect="1"/>
          </p:cNvPicPr>
          <p:nvPr/>
        </p:nvPicPr>
        <p:blipFill>
          <a:blip r:embed="rId3"/>
          <a:stretch>
            <a:fillRect/>
          </a:stretch>
        </p:blipFill>
        <p:spPr>
          <a:xfrm>
            <a:off x="880628" y="4151181"/>
            <a:ext cx="3231130" cy="2869035"/>
          </a:xfrm>
          <a:prstGeom prst="rect">
            <a:avLst/>
          </a:prstGeom>
        </p:spPr>
      </p:pic>
      <p:pic>
        <p:nvPicPr>
          <p:cNvPr id="46" name="Picture 10" descr="Image result for wireless">
            <a:extLst>
              <a:ext uri="{FF2B5EF4-FFF2-40B4-BE49-F238E27FC236}">
                <a16:creationId xmlns="" xmlns:a16="http://schemas.microsoft.com/office/drawing/2014/main" id="{804B5695-62C2-40E0-A389-7CCDC359EAF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3869866">
            <a:off x="1319038" y="3514171"/>
            <a:ext cx="890592" cy="6554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 xmlns:a16="http://schemas.microsoft.com/office/drawing/2014/main" id="{237E48BC-BF33-4915-861B-08C6021DBA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4956" y="3121465"/>
            <a:ext cx="1013556" cy="1012128"/>
          </a:xfrm>
          <a:prstGeom prst="flowChartConnector">
            <a:avLst/>
          </a:prstGeom>
        </p:spPr>
      </p:pic>
      <p:sp>
        <p:nvSpPr>
          <p:cNvPr id="52" name="TextBox 51">
            <a:extLst>
              <a:ext uri="{FF2B5EF4-FFF2-40B4-BE49-F238E27FC236}">
                <a16:creationId xmlns="" xmlns:a16="http://schemas.microsoft.com/office/drawing/2014/main" id="{8BEC1E5A-0B0E-4D1F-A03E-996DA15A03AE}"/>
              </a:ext>
            </a:extLst>
          </p:cNvPr>
          <p:cNvSpPr txBox="1"/>
          <p:nvPr/>
        </p:nvSpPr>
        <p:spPr>
          <a:xfrm>
            <a:off x="2252468" y="3723511"/>
            <a:ext cx="1184851" cy="612155"/>
          </a:xfrm>
          <a:prstGeom prst="rect">
            <a:avLst/>
          </a:prstGeom>
          <a:noFill/>
        </p:spPr>
        <p:txBody>
          <a:bodyPr wrap="square" rtlCol="0">
            <a:spAutoFit/>
          </a:bodyPr>
          <a:lstStyle/>
          <a:p>
            <a:r>
              <a:rPr lang="nl-NL" sz="750" dirty="0">
                <a:latin typeface="Century Gothic" panose="020B0502020202020204" pitchFamily="34" charset="0"/>
              </a:rPr>
              <a:t>Omhoog verwacht tot 200m werken bereik *</a:t>
            </a:r>
          </a:p>
          <a:p>
            <a:r>
              <a:rPr lang="nl-NL" sz="750" dirty="0">
                <a:latin typeface="Century Gothic" panose="020B0502020202020204" pitchFamily="34" charset="0"/>
              </a:rPr>
              <a:t/>
            </a:r>
            <a:br>
              <a:rPr lang="nl-NL" sz="750" dirty="0">
                <a:latin typeface="Century Gothic" panose="020B0502020202020204" pitchFamily="34" charset="0"/>
              </a:rPr>
            </a:br>
            <a:endParaRPr lang="en-GB" sz="378" dirty="0">
              <a:latin typeface="Century Gothic" panose="020B0502020202020204" pitchFamily="34" charset="0"/>
            </a:endParaRPr>
          </a:p>
        </p:txBody>
      </p:sp>
      <p:sp>
        <p:nvSpPr>
          <p:cNvPr id="53" name="TextBox 52">
            <a:extLst>
              <a:ext uri="{FF2B5EF4-FFF2-40B4-BE49-F238E27FC236}">
                <a16:creationId xmlns="" xmlns:a16="http://schemas.microsoft.com/office/drawing/2014/main" id="{214B1B2A-6FF9-45F1-91D0-AF84A06DFBEB}"/>
              </a:ext>
            </a:extLst>
          </p:cNvPr>
          <p:cNvSpPr txBox="1"/>
          <p:nvPr/>
        </p:nvSpPr>
        <p:spPr>
          <a:xfrm>
            <a:off x="633640" y="3761284"/>
            <a:ext cx="659113" cy="265907"/>
          </a:xfrm>
          <a:prstGeom prst="rect">
            <a:avLst/>
          </a:prstGeom>
          <a:noFill/>
        </p:spPr>
        <p:txBody>
          <a:bodyPr wrap="square" rtlCol="0">
            <a:spAutoFit/>
          </a:bodyPr>
          <a:lstStyle/>
          <a:p>
            <a:r>
              <a:rPr lang="en-GB" sz="750" dirty="0">
                <a:latin typeface="Century Gothic" panose="020B0502020202020204" pitchFamily="34" charset="0"/>
              </a:rPr>
              <a:t>DIGITAL</a:t>
            </a:r>
          </a:p>
          <a:p>
            <a:pPr algn="ctr"/>
            <a:endParaRPr lang="en-GB" sz="378" dirty="0">
              <a:latin typeface="Century Gothic" panose="020B0502020202020204" pitchFamily="34" charset="0"/>
            </a:endParaRPr>
          </a:p>
        </p:txBody>
      </p:sp>
      <p:sp>
        <p:nvSpPr>
          <p:cNvPr id="69" name="TextBox 68">
            <a:extLst>
              <a:ext uri="{FF2B5EF4-FFF2-40B4-BE49-F238E27FC236}">
                <a16:creationId xmlns="" xmlns:a16="http://schemas.microsoft.com/office/drawing/2014/main" id="{3239B787-81CC-4F8C-856D-FF40096A6C31}"/>
              </a:ext>
            </a:extLst>
          </p:cNvPr>
          <p:cNvSpPr txBox="1"/>
          <p:nvPr/>
        </p:nvSpPr>
        <p:spPr>
          <a:xfrm>
            <a:off x="137911" y="6339920"/>
            <a:ext cx="1793530" cy="461793"/>
          </a:xfrm>
          <a:prstGeom prst="rect">
            <a:avLst/>
          </a:prstGeom>
          <a:noFill/>
        </p:spPr>
        <p:txBody>
          <a:bodyPr wrap="square" rtlCol="0">
            <a:spAutoFit/>
          </a:bodyPr>
          <a:lstStyle/>
          <a:p>
            <a:r>
              <a:rPr lang="nl-NL" sz="750" dirty="0">
                <a:latin typeface="Century Gothic" panose="020B0502020202020204" pitchFamily="34" charset="0"/>
              </a:rPr>
              <a:t>* Varieert volgens bouwen bouw met hindernissen, struiken, bomen, hoogte van zender enz.</a:t>
            </a:r>
            <a:br>
              <a:rPr lang="nl-NL" sz="750" dirty="0">
                <a:latin typeface="Century Gothic" panose="020B0502020202020204" pitchFamily="34" charset="0"/>
              </a:rPr>
            </a:br>
            <a:endParaRPr lang="en-GB" sz="151" dirty="0">
              <a:latin typeface="Century Gothic" panose="020B0502020202020204" pitchFamily="34" charset="0"/>
            </a:endParaRPr>
          </a:p>
        </p:txBody>
      </p:sp>
      <p:pic>
        <p:nvPicPr>
          <p:cNvPr id="74" name="Picture 73">
            <a:extLst>
              <a:ext uri="{FF2B5EF4-FFF2-40B4-BE49-F238E27FC236}">
                <a16:creationId xmlns="" xmlns:a16="http://schemas.microsoft.com/office/drawing/2014/main" id="{7D4FD62E-E0DD-447E-8B41-A55D7B8E3B85}"/>
              </a:ext>
            </a:extLst>
          </p:cNvPr>
          <p:cNvPicPr>
            <a:picLocks noChangeAspect="1"/>
          </p:cNvPicPr>
          <p:nvPr/>
        </p:nvPicPr>
        <p:blipFill>
          <a:blip r:embed="rId7" cstate="print"/>
          <a:stretch>
            <a:fillRect/>
          </a:stretch>
        </p:blipFill>
        <p:spPr>
          <a:xfrm>
            <a:off x="476969" y="5329579"/>
            <a:ext cx="731073" cy="925781"/>
          </a:xfrm>
          <a:prstGeom prst="rect">
            <a:avLst/>
          </a:prstGeom>
        </p:spPr>
      </p:pic>
      <p:sp>
        <p:nvSpPr>
          <p:cNvPr id="75" name="TextBox 74">
            <a:extLst>
              <a:ext uri="{FF2B5EF4-FFF2-40B4-BE49-F238E27FC236}">
                <a16:creationId xmlns="" xmlns:a16="http://schemas.microsoft.com/office/drawing/2014/main" id="{6DB72ADA-7F36-4088-8E44-02F8B0E34DEE}"/>
              </a:ext>
            </a:extLst>
          </p:cNvPr>
          <p:cNvSpPr txBox="1"/>
          <p:nvPr/>
        </p:nvSpPr>
        <p:spPr>
          <a:xfrm>
            <a:off x="2026235" y="4753008"/>
            <a:ext cx="1380227" cy="381323"/>
          </a:xfrm>
          <a:prstGeom prst="rect">
            <a:avLst/>
          </a:prstGeom>
          <a:noFill/>
        </p:spPr>
        <p:txBody>
          <a:bodyPr wrap="square" rtlCol="0">
            <a:spAutoFit/>
          </a:bodyPr>
          <a:lstStyle/>
          <a:p>
            <a:pPr algn="ctr"/>
            <a:r>
              <a:rPr lang="en-GB" sz="750" dirty="0">
                <a:latin typeface="Century Gothic" panose="020B0502020202020204" pitchFamily="34" charset="0"/>
              </a:rPr>
              <a:t>Omtrek muur/hek</a:t>
            </a:r>
          </a:p>
          <a:p>
            <a:pPr algn="ctr"/>
            <a:r>
              <a:rPr lang="en-GB" sz="750" dirty="0">
                <a:latin typeface="Century Gothic" panose="020B0502020202020204" pitchFamily="34" charset="0"/>
              </a:rPr>
              <a:t/>
            </a:r>
            <a:br>
              <a:rPr lang="en-GB" sz="750" dirty="0">
                <a:latin typeface="Century Gothic" panose="020B0502020202020204" pitchFamily="34" charset="0"/>
              </a:rPr>
            </a:br>
            <a:endParaRPr lang="en-GB" sz="378" dirty="0">
              <a:latin typeface="Century Gothic" panose="020B0502020202020204" pitchFamily="34" charset="0"/>
            </a:endParaRPr>
          </a:p>
        </p:txBody>
      </p:sp>
      <p:pic>
        <p:nvPicPr>
          <p:cNvPr id="4114" name="Picture 18" descr="Image result for porsche drawing transparent">
            <a:extLst>
              <a:ext uri="{FF2B5EF4-FFF2-40B4-BE49-F238E27FC236}">
                <a16:creationId xmlns="" xmlns:a16="http://schemas.microsoft.com/office/drawing/2014/main" id="{304FB70F-3B7F-42A9-BDAC-7A2332A5CB6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4293" r="-1"/>
          <a:stretch/>
        </p:blipFill>
        <p:spPr bwMode="auto">
          <a:xfrm flipH="1">
            <a:off x="3504148" y="5198485"/>
            <a:ext cx="1793530" cy="21034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B967D303-582B-40C9-9F22-6D723F57384B}"/>
              </a:ext>
            </a:extLst>
          </p:cNvPr>
          <p:cNvPicPr>
            <a:picLocks noChangeAspect="1"/>
          </p:cNvPicPr>
          <p:nvPr/>
        </p:nvPicPr>
        <p:blipFill>
          <a:blip r:embed="rId9"/>
          <a:stretch>
            <a:fillRect/>
          </a:stretch>
        </p:blipFill>
        <p:spPr>
          <a:xfrm>
            <a:off x="3914655" y="1756318"/>
            <a:ext cx="867889" cy="1292296"/>
          </a:xfrm>
          <a:prstGeom prst="rect">
            <a:avLst/>
          </a:prstGeom>
        </p:spPr>
      </p:pic>
      <p:pic>
        <p:nvPicPr>
          <p:cNvPr id="3" name="Picture 2">
            <a:extLst>
              <a:ext uri="{FF2B5EF4-FFF2-40B4-BE49-F238E27FC236}">
                <a16:creationId xmlns="" xmlns:a16="http://schemas.microsoft.com/office/drawing/2014/main" id="{2CC55C4C-6E59-456F-912E-54BF470DCBF9}"/>
              </a:ext>
            </a:extLst>
          </p:cNvPr>
          <p:cNvPicPr>
            <a:picLocks noChangeAspect="1"/>
          </p:cNvPicPr>
          <p:nvPr/>
        </p:nvPicPr>
        <p:blipFill>
          <a:blip r:embed="rId10"/>
          <a:stretch>
            <a:fillRect/>
          </a:stretch>
        </p:blipFill>
        <p:spPr>
          <a:xfrm>
            <a:off x="602610" y="2011231"/>
            <a:ext cx="871804" cy="1292464"/>
          </a:xfrm>
          <a:prstGeom prst="rect">
            <a:avLst/>
          </a:prstGeom>
        </p:spPr>
      </p:pic>
      <p:grpSp>
        <p:nvGrpSpPr>
          <p:cNvPr id="30" name="Group 29">
            <a:extLst>
              <a:ext uri="{FF2B5EF4-FFF2-40B4-BE49-F238E27FC236}">
                <a16:creationId xmlns="" xmlns:a16="http://schemas.microsoft.com/office/drawing/2014/main" id="{A7AE6835-248B-4F33-935B-182AA3EAEFFC}"/>
              </a:ext>
            </a:extLst>
          </p:cNvPr>
          <p:cNvGrpSpPr/>
          <p:nvPr/>
        </p:nvGrpSpPr>
        <p:grpSpPr>
          <a:xfrm>
            <a:off x="433337" y="254810"/>
            <a:ext cx="4864341" cy="299372"/>
            <a:chOff x="433337" y="254810"/>
            <a:chExt cx="4864341" cy="299372"/>
          </a:xfrm>
        </p:grpSpPr>
        <p:pic>
          <p:nvPicPr>
            <p:cNvPr id="31" name="Picture 30">
              <a:extLst>
                <a:ext uri="{FF2B5EF4-FFF2-40B4-BE49-F238E27FC236}">
                  <a16:creationId xmlns="" xmlns:a16="http://schemas.microsoft.com/office/drawing/2014/main" id="{F440F6FA-D1E9-4B9B-94CE-C4BC4582944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32" name="Straight Connector 31">
              <a:extLst>
                <a:ext uri="{FF2B5EF4-FFF2-40B4-BE49-F238E27FC236}">
                  <a16:creationId xmlns="" xmlns:a16="http://schemas.microsoft.com/office/drawing/2014/main" id="{E4F4376A-6DB3-4680-846A-6A59C3FB8440}"/>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33" name="TextBox 32">
              <a:extLst>
                <a:ext uri="{FF2B5EF4-FFF2-40B4-BE49-F238E27FC236}">
                  <a16:creationId xmlns="" xmlns:a16="http://schemas.microsoft.com/office/drawing/2014/main" id="{D6D545F6-BD19-4CF3-94F2-5B2D9FE08EB7}"/>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603 D.E.C.T</a:t>
              </a:r>
            </a:p>
          </p:txBody>
        </p:sp>
      </p:grpSp>
      <p:grpSp>
        <p:nvGrpSpPr>
          <p:cNvPr id="34" name="Group 33">
            <a:extLst>
              <a:ext uri="{FF2B5EF4-FFF2-40B4-BE49-F238E27FC236}">
                <a16:creationId xmlns="" xmlns:a16="http://schemas.microsoft.com/office/drawing/2014/main" id="{8180260A-F195-467F-B078-85FEE28CC1E6}"/>
              </a:ext>
            </a:extLst>
          </p:cNvPr>
          <p:cNvGrpSpPr/>
          <p:nvPr/>
        </p:nvGrpSpPr>
        <p:grpSpPr>
          <a:xfrm>
            <a:off x="-146132" y="7209698"/>
            <a:ext cx="5041982" cy="233315"/>
            <a:chOff x="-146132" y="7235825"/>
            <a:chExt cx="5041982" cy="233315"/>
          </a:xfrm>
        </p:grpSpPr>
        <p:cxnSp>
          <p:nvCxnSpPr>
            <p:cNvPr id="35" name="Straight Connector 34">
              <a:extLst>
                <a:ext uri="{FF2B5EF4-FFF2-40B4-BE49-F238E27FC236}">
                  <a16:creationId xmlns="" xmlns:a16="http://schemas.microsoft.com/office/drawing/2014/main" id="{53A1E99B-1F1A-476F-A058-FE8820AE2012}"/>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36" name="TextBox 35">
              <a:extLst>
                <a:ext uri="{FF2B5EF4-FFF2-40B4-BE49-F238E27FC236}">
                  <a16:creationId xmlns="" xmlns:a16="http://schemas.microsoft.com/office/drawing/2014/main" id="{4E4DF6A9-0025-4FEF-A9E7-943F8AC88BEE}"/>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3</a:t>
              </a:r>
            </a:p>
          </p:txBody>
        </p:sp>
      </p:grpSp>
      <p:sp>
        <p:nvSpPr>
          <p:cNvPr id="38" name="Text Box 4">
            <a:extLst>
              <a:ext uri="{FF2B5EF4-FFF2-40B4-BE49-F238E27FC236}">
                <a16:creationId xmlns="" xmlns:a16="http://schemas.microsoft.com/office/drawing/2014/main" id="{F4D92DD5-0D82-4168-ABEE-BE4166D789A1}"/>
              </a:ext>
            </a:extLst>
          </p:cNvPr>
          <p:cNvSpPr txBox="1">
            <a:spLocks noChangeArrowheads="1"/>
          </p:cNvSpPr>
          <p:nvPr/>
        </p:nvSpPr>
        <p:spPr bwMode="auto">
          <a:xfrm>
            <a:off x="1259940" y="1373122"/>
            <a:ext cx="2815003" cy="229199"/>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wrap="square" lIns="69027" tIns="34513" rIns="69027" bIns="34513" numCol="1" anchor="t" anchorCtr="0" compatLnSpc="1">
            <a:prstTxWarp prst="textNoShape">
              <a:avLst/>
            </a:prstTxWarp>
            <a:spAutoFit/>
          </a:bodyPr>
          <a:lstStyle/>
          <a:p>
            <a:pPr algn="ctr" defTabSz="690290" fontAlgn="base">
              <a:spcBef>
                <a:spcPct val="0"/>
              </a:spcBef>
              <a:spcAft>
                <a:spcPts val="755"/>
              </a:spcAft>
            </a:pPr>
            <a:r>
              <a:rPr lang="en-GB" sz="1000" dirty="0">
                <a:solidFill>
                  <a:schemeClr val="tx1">
                    <a:lumMod val="85000"/>
                    <a:lumOff val="15000"/>
                  </a:schemeClr>
                </a:solidFill>
                <a:latin typeface="Roboto Lt" pitchFamily="2" charset="0"/>
                <a:ea typeface="Roboto Lt" pitchFamily="2" charset="0"/>
                <a:cs typeface="Calibri" panose="020F0502020204030204" pitchFamily="34" charset="0"/>
              </a:rPr>
              <a:t>Digital Enhanced Cordless Telecommunications</a:t>
            </a:r>
            <a:endParaRPr lang="en-GB" sz="1000" dirty="0">
              <a:solidFill>
                <a:srgbClr val="C00000"/>
              </a:solidFill>
              <a:latin typeface="Roboto Lt" pitchFamily="2" charset="0"/>
              <a:ea typeface="Roboto Lt" pitchFamily="2" charset="0"/>
              <a:cs typeface="Calibri" panose="020F0502020204030204" pitchFamily="34" charset="0"/>
            </a:endParaRPr>
          </a:p>
        </p:txBody>
      </p:sp>
      <p:pic>
        <p:nvPicPr>
          <p:cNvPr id="40" name="Picture 10" descr="Image result for wireless">
            <a:extLst>
              <a:ext uri="{FF2B5EF4-FFF2-40B4-BE49-F238E27FC236}">
                <a16:creationId xmlns="" xmlns:a16="http://schemas.microsoft.com/office/drawing/2014/main" id="{BEBB615C-8E26-4778-9E4B-C8E3E707E5E4}"/>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7311557">
            <a:off x="3517042" y="1113613"/>
            <a:ext cx="241191" cy="177517"/>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Connector 41">
            <a:extLst>
              <a:ext uri="{FF2B5EF4-FFF2-40B4-BE49-F238E27FC236}">
                <a16:creationId xmlns="" xmlns:a16="http://schemas.microsoft.com/office/drawing/2014/main" id="{87BAB9B4-F984-4574-ADB2-51D18EB9BF0C}"/>
              </a:ext>
            </a:extLst>
          </p:cNvPr>
          <p:cNvCxnSpPr>
            <a:cxnSpLocks/>
          </p:cNvCxnSpPr>
          <p:nvPr/>
        </p:nvCxnSpPr>
        <p:spPr>
          <a:xfrm flipH="1">
            <a:off x="1102241" y="3712398"/>
            <a:ext cx="128718" cy="116088"/>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 xmlns:a16="http://schemas.microsoft.com/office/drawing/2014/main" id="{5524C38C-2047-4CCC-8A06-3E97A39DE1D0}"/>
              </a:ext>
            </a:extLst>
          </p:cNvPr>
          <p:cNvCxnSpPr>
            <a:cxnSpLocks/>
          </p:cNvCxnSpPr>
          <p:nvPr/>
        </p:nvCxnSpPr>
        <p:spPr>
          <a:xfrm flipH="1">
            <a:off x="3406462" y="2368272"/>
            <a:ext cx="642750" cy="0"/>
          </a:xfrm>
          <a:prstGeom prst="line">
            <a:avLst/>
          </a:prstGeom>
          <a:ln w="158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 xmlns:a16="http://schemas.microsoft.com/office/drawing/2014/main" id="{BB584EED-A00A-46B8-B595-4584B186BE94}"/>
              </a:ext>
            </a:extLst>
          </p:cNvPr>
          <p:cNvCxnSpPr>
            <a:cxnSpLocks/>
          </p:cNvCxnSpPr>
          <p:nvPr/>
        </p:nvCxnSpPr>
        <p:spPr>
          <a:xfrm flipH="1" flipV="1">
            <a:off x="3359113" y="3254599"/>
            <a:ext cx="518546" cy="281243"/>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 xmlns:a16="http://schemas.microsoft.com/office/drawing/2014/main" id="{D59C99CB-D7E1-4091-881B-B4F3C13AE34A}"/>
              </a:ext>
            </a:extLst>
          </p:cNvPr>
          <p:cNvCxnSpPr>
            <a:cxnSpLocks/>
          </p:cNvCxnSpPr>
          <p:nvPr/>
        </p:nvCxnSpPr>
        <p:spPr>
          <a:xfrm>
            <a:off x="1357157" y="2928823"/>
            <a:ext cx="424834" cy="127457"/>
          </a:xfrm>
          <a:prstGeom prst="line">
            <a:avLst/>
          </a:prstGeom>
          <a:ln w="15875">
            <a:solidFill>
              <a:srgbClr val="C00000"/>
            </a:solidFill>
          </a:ln>
        </p:spPr>
        <p:style>
          <a:lnRef idx="1">
            <a:schemeClr val="accent2"/>
          </a:lnRef>
          <a:fillRef idx="0">
            <a:schemeClr val="accent2"/>
          </a:fillRef>
          <a:effectRef idx="0">
            <a:schemeClr val="accent2"/>
          </a:effectRef>
          <a:fontRef idx="minor">
            <a:schemeClr val="tx1"/>
          </a:fontRef>
        </p:style>
      </p:cxnSp>
      <p:sp>
        <p:nvSpPr>
          <p:cNvPr id="44" name="TextBox 43">
            <a:extLst>
              <a:ext uri="{FF2B5EF4-FFF2-40B4-BE49-F238E27FC236}">
                <a16:creationId xmlns="" xmlns:a16="http://schemas.microsoft.com/office/drawing/2014/main" id="{06FE02CB-AB44-4A27-A2AF-8036C556DE06}"/>
              </a:ext>
            </a:extLst>
          </p:cNvPr>
          <p:cNvSpPr txBox="1"/>
          <p:nvPr/>
        </p:nvSpPr>
        <p:spPr>
          <a:xfrm>
            <a:off x="1640677" y="962922"/>
            <a:ext cx="2046296" cy="461665"/>
          </a:xfrm>
          <a:prstGeom prst="rect">
            <a:avLst/>
          </a:prstGeom>
          <a:noFill/>
        </p:spPr>
        <p:txBody>
          <a:bodyPr wrap="square" rtlCol="0">
            <a:spAutoFit/>
          </a:bodyPr>
          <a:lstStyle/>
          <a:p>
            <a:pPr algn="ctr"/>
            <a:r>
              <a:rPr lang="en-GB" sz="2400" dirty="0">
                <a:solidFill>
                  <a:srgbClr val="283933"/>
                </a:solidFill>
                <a:latin typeface="Roboto" pitchFamily="2" charset="0"/>
                <a:ea typeface="Roboto" pitchFamily="2" charset="0"/>
              </a:rPr>
              <a:t>D.E.C.T 603</a:t>
            </a:r>
          </a:p>
        </p:txBody>
      </p:sp>
    </p:spTree>
    <p:extLst>
      <p:ext uri="{BB962C8B-B14F-4D97-AF65-F5344CB8AC3E}">
        <p14:creationId xmlns:p14="http://schemas.microsoft.com/office/powerpoint/2010/main" val="34175910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p:cNvSpPr txBox="1"/>
          <p:nvPr/>
        </p:nvSpPr>
        <p:spPr>
          <a:xfrm>
            <a:off x="678914" y="1378564"/>
            <a:ext cx="3910023" cy="685970"/>
          </a:xfrm>
          <a:prstGeom prst="rect">
            <a:avLst/>
          </a:prstGeom>
          <a:noFill/>
        </p:spPr>
        <p:txBody>
          <a:bodyPr wrap="square" lIns="69736" tIns="34868" rIns="69736" bIns="34868" rtlCol="0">
            <a:spAutoFit/>
          </a:bodyPr>
          <a:lstStyle/>
          <a:p>
            <a:pPr algn="ctr"/>
            <a:r>
              <a:rPr lang="en-GB" sz="1000" spc="458" dirty="0">
                <a:latin typeface="Roboto Lt"/>
              </a:rPr>
              <a:t>Mozaïekpakketten &amp; onderdeelnummers</a:t>
            </a:r>
          </a:p>
          <a:p>
            <a:pPr algn="ctr"/>
            <a:r>
              <a:rPr lang="en-GB" sz="1000" spc="458" dirty="0">
                <a:latin typeface="Roboto Lt"/>
              </a:rPr>
              <a:t/>
            </a:r>
            <a:br>
              <a:rPr lang="en-GB" sz="1000" spc="458" dirty="0">
                <a:latin typeface="Roboto Lt"/>
              </a:rPr>
            </a:br>
            <a:endParaRPr lang="en-GB" sz="1000" spc="458" dirty="0">
              <a:latin typeface="Roboto Lt"/>
            </a:endParaRPr>
          </a:p>
        </p:txBody>
      </p:sp>
      <p:sp>
        <p:nvSpPr>
          <p:cNvPr id="29" name="TextBox 28"/>
          <p:cNvSpPr txBox="1"/>
          <p:nvPr/>
        </p:nvSpPr>
        <p:spPr>
          <a:xfrm>
            <a:off x="791248" y="3467244"/>
            <a:ext cx="3910018" cy="932191"/>
          </a:xfrm>
          <a:prstGeom prst="rect">
            <a:avLst/>
          </a:prstGeom>
          <a:noFill/>
        </p:spPr>
        <p:txBody>
          <a:bodyPr wrap="square" lIns="69736" tIns="34868" rIns="69736" bIns="34868" rtlCol="0">
            <a:spAutoFit/>
          </a:bodyPr>
          <a:lstStyle/>
          <a:p>
            <a:pPr marL="171450" indent="-171450">
              <a:buClr>
                <a:srgbClr val="C00000"/>
              </a:buClr>
              <a:buSzPct val="140000"/>
              <a:buFont typeface="Century Gothic" panose="020B0502020202020204" pitchFamily="34" charset="0"/>
              <a:buChar char="―"/>
            </a:pPr>
            <a:r>
              <a:rPr lang="en-GB" sz="800" dirty="0">
                <a:latin typeface="Century Gothic" panose="020B0502020202020204" pitchFamily="34" charset="0"/>
                <a:cs typeface="Arial" panose="020B0604020202020204" pitchFamily="34" charset="0"/>
              </a:rPr>
              <a:t>Stijlvolle gebogen architectonisch model.</a:t>
            </a:r>
          </a:p>
          <a:p>
            <a:pPr marL="171450" indent="-171450">
              <a:buClr>
                <a:srgbClr val="C00000"/>
              </a:buClr>
              <a:buSzPct val="140000"/>
              <a:buFont typeface="Century Gothic" panose="020B0502020202020204" pitchFamily="34" charset="0"/>
              <a:buChar char="―"/>
            </a:pPr>
            <a:r>
              <a:rPr lang="en-GB" sz="800" dirty="0">
                <a:latin typeface="Century Gothic" panose="020B0502020202020204" pitchFamily="34" charset="0"/>
                <a:cs typeface="Arial" panose="020B0604020202020204" pitchFamily="34" charset="0"/>
              </a:rPr>
              <a:t>Moderne blauwe terug verlichting effect.</a:t>
            </a:r>
          </a:p>
          <a:p>
            <a:pPr marL="171450" indent="-171450">
              <a:buClr>
                <a:srgbClr val="C00000"/>
              </a:buClr>
              <a:buSzPct val="140000"/>
              <a:buFont typeface="Century Gothic" panose="020B0502020202020204" pitchFamily="34" charset="0"/>
              <a:buChar char="―"/>
            </a:pPr>
            <a:r>
              <a:rPr lang="en-GB" sz="800" dirty="0">
                <a:latin typeface="Century Gothic" panose="020B0502020202020204" pitchFamily="34" charset="0"/>
                <a:cs typeface="Arial" panose="020B0604020202020204" pitchFamily="34" charset="0"/>
              </a:rPr>
              <a:t>BS316 marine grade, geborsteld roestvrij staalbouw met hoogglans acryl trim.</a:t>
            </a:r>
          </a:p>
          <a:p>
            <a:pPr marL="171450" indent="-171450">
              <a:buClr>
                <a:srgbClr val="C00000"/>
              </a:buClr>
              <a:buSzPct val="140000"/>
              <a:buFont typeface="Century Gothic" panose="020B0502020202020204" pitchFamily="34" charset="0"/>
              <a:buChar char="―"/>
            </a:pPr>
            <a:r>
              <a:rPr lang="en-GB" sz="800" dirty="0">
                <a:latin typeface="Century Gothic" panose="020B0502020202020204" pitchFamily="34" charset="0"/>
                <a:cs typeface="Arial" panose="020B0604020202020204" pitchFamily="34" charset="0"/>
              </a:rPr>
              <a:t>Kit omvat toespraak paneel, antenne, voeding, bureaublad/wandmontage of draagbare Handset controleren en handmatig installeren.</a:t>
            </a:r>
          </a:p>
        </p:txBody>
      </p:sp>
      <p:sp>
        <p:nvSpPr>
          <p:cNvPr id="28" name="TextBox 27"/>
          <p:cNvSpPr txBox="1"/>
          <p:nvPr/>
        </p:nvSpPr>
        <p:spPr>
          <a:xfrm>
            <a:off x="821123" y="6257195"/>
            <a:ext cx="3910020" cy="1055302"/>
          </a:xfrm>
          <a:prstGeom prst="rect">
            <a:avLst/>
          </a:prstGeom>
          <a:noFill/>
        </p:spPr>
        <p:txBody>
          <a:bodyPr wrap="square" lIns="69736" tIns="34868" rIns="69736" bIns="34868" rtlCol="0">
            <a:spAutoFit/>
          </a:bodyPr>
          <a:lstStyle/>
          <a:p>
            <a:pPr marL="171450" indent="-171450">
              <a:buClr>
                <a:srgbClr val="C00000"/>
              </a:buClr>
              <a:buSzPct val="140000"/>
              <a:buFont typeface="Century Gothic" panose="020B0502020202020204" pitchFamily="34" charset="0"/>
              <a:buChar char="―"/>
            </a:pPr>
            <a:r>
              <a:rPr lang="en-GB" sz="800" dirty="0">
                <a:latin typeface="Century Gothic" panose="020B0502020202020204" pitchFamily="34" charset="0"/>
                <a:cs typeface="Arial" panose="020B0604020202020204" pitchFamily="34" charset="0"/>
              </a:rPr>
              <a:t>Stijlvolle gebogen architectonisch model.</a:t>
            </a:r>
          </a:p>
          <a:p>
            <a:pPr marL="171450" indent="-171450">
              <a:buClr>
                <a:srgbClr val="C00000"/>
              </a:buClr>
              <a:buSzPct val="140000"/>
              <a:buFont typeface="Century Gothic" panose="020B0502020202020204" pitchFamily="34" charset="0"/>
              <a:buChar char="―"/>
            </a:pPr>
            <a:r>
              <a:rPr lang="en-GB" sz="800" dirty="0">
                <a:latin typeface="Century Gothic" panose="020B0502020202020204" pitchFamily="34" charset="0"/>
                <a:cs typeface="Arial" panose="020B0604020202020204" pitchFamily="34" charset="0"/>
              </a:rPr>
              <a:t>Moderne blauwe terug verlichting effect.</a:t>
            </a:r>
          </a:p>
          <a:p>
            <a:pPr marL="171450" indent="-171450">
              <a:buClr>
                <a:srgbClr val="C00000"/>
              </a:buClr>
              <a:buSzPct val="140000"/>
              <a:buFont typeface="Century Gothic" panose="020B0502020202020204" pitchFamily="34" charset="0"/>
              <a:buChar char="―"/>
            </a:pPr>
            <a:r>
              <a:rPr lang="en-GB" sz="800" dirty="0">
                <a:latin typeface="Century Gothic" panose="020B0502020202020204" pitchFamily="34" charset="0"/>
                <a:cs typeface="Arial" panose="020B0604020202020204" pitchFamily="34" charset="0"/>
              </a:rPr>
              <a:t>BS316 marine grade, geborsteld roestvrij staalbouw met hoogglans acryl trim.</a:t>
            </a:r>
          </a:p>
          <a:p>
            <a:pPr marL="171450" indent="-171450">
              <a:buClr>
                <a:srgbClr val="C00000"/>
              </a:buClr>
              <a:buSzPct val="140000"/>
              <a:buFont typeface="Century Gothic" panose="020B0502020202020204" pitchFamily="34" charset="0"/>
              <a:buChar char="―"/>
            </a:pPr>
            <a:r>
              <a:rPr lang="en-GB" sz="800" dirty="0">
                <a:latin typeface="Century Gothic" panose="020B0502020202020204" pitchFamily="34" charset="0"/>
                <a:cs typeface="Arial" panose="020B0604020202020204" pitchFamily="34" charset="0"/>
              </a:rPr>
              <a:t>Kit omvat toespraak paneel, antenne, voeding, bureaublad/wandmontage of draagbare Handset controleren en handmatig installeren.</a:t>
            </a:r>
          </a:p>
          <a:p>
            <a:pPr marL="171450" indent="-171450">
              <a:buClr>
                <a:srgbClr val="C00000"/>
              </a:buClr>
              <a:buSzPct val="140000"/>
              <a:buFont typeface="Century Gothic" panose="020B0502020202020204" pitchFamily="34" charset="0"/>
              <a:buChar char="―"/>
            </a:pPr>
            <a:endParaRPr lang="en-GB" sz="800" dirty="0">
              <a:latin typeface="Century Gothic" panose="020B0502020202020204" pitchFamily="34" charset="0"/>
              <a:cs typeface="Arial" panose="020B0604020202020204" pitchFamily="34" charset="0"/>
            </a:endParaRPr>
          </a:p>
        </p:txBody>
      </p:sp>
      <p:sp>
        <p:nvSpPr>
          <p:cNvPr id="39" name="Text Box 4"/>
          <p:cNvSpPr txBox="1">
            <a:spLocks noChangeArrowheads="1"/>
          </p:cNvSpPr>
          <p:nvPr/>
        </p:nvSpPr>
        <p:spPr bwMode="auto">
          <a:xfrm>
            <a:off x="1071520" y="935079"/>
            <a:ext cx="3184610" cy="439749"/>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736" tIns="34868" rIns="69736" bIns="34868" numCol="1" anchor="t" anchorCtr="0" compatLnSpc="1">
            <a:prstTxWarp prst="textNoShape">
              <a:avLst/>
            </a:prstTxWarp>
            <a:spAutoFit/>
          </a:bodyPr>
          <a:lstStyle/>
          <a:p>
            <a:pPr algn="ctr" fontAlgn="base">
              <a:spcBef>
                <a:spcPct val="0"/>
              </a:spcBef>
              <a:spcAft>
                <a:spcPts val="763"/>
              </a:spcAft>
            </a:pPr>
            <a:r>
              <a:rPr lang="en-GB" sz="2400" spc="458" dirty="0">
                <a:latin typeface="Roboto"/>
              </a:rPr>
              <a:t>DECT 705</a:t>
            </a:r>
          </a:p>
        </p:txBody>
      </p:sp>
      <p:pic>
        <p:nvPicPr>
          <p:cNvPr id="40" name="Picture 39">
            <a:extLst>
              <a:ext uri="{FF2B5EF4-FFF2-40B4-BE49-F238E27FC236}">
                <a16:creationId xmlns="" xmlns:a16="http://schemas.microsoft.com/office/drawing/2014/main" id="{D9461C43-3E4D-473E-8ACA-7527B6AE01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93" b="16897"/>
          <a:stretch/>
        </p:blipFill>
        <p:spPr>
          <a:xfrm>
            <a:off x="1507986" y="2073184"/>
            <a:ext cx="750665" cy="1091414"/>
          </a:xfrm>
          <a:prstGeom prst="rect">
            <a:avLst/>
          </a:prstGeom>
        </p:spPr>
      </p:pic>
      <p:pic>
        <p:nvPicPr>
          <p:cNvPr id="45" name="Picture 44">
            <a:extLst>
              <a:ext uri="{FF2B5EF4-FFF2-40B4-BE49-F238E27FC236}">
                <a16:creationId xmlns="" xmlns:a16="http://schemas.microsoft.com/office/drawing/2014/main" id="{F7297FAA-CB9F-42EA-9F2C-F54AF7470FEC}"/>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841219" y="2320559"/>
            <a:ext cx="748158" cy="844039"/>
          </a:xfrm>
          <a:prstGeom prst="rect">
            <a:avLst/>
          </a:prstGeom>
        </p:spPr>
      </p:pic>
      <p:grpSp>
        <p:nvGrpSpPr>
          <p:cNvPr id="13" name="Group 12">
            <a:extLst>
              <a:ext uri="{FF2B5EF4-FFF2-40B4-BE49-F238E27FC236}">
                <a16:creationId xmlns="" xmlns:a16="http://schemas.microsoft.com/office/drawing/2014/main" id="{50973948-C4C4-421B-AF21-EFED286AE0F0}"/>
              </a:ext>
            </a:extLst>
          </p:cNvPr>
          <p:cNvGrpSpPr/>
          <p:nvPr/>
        </p:nvGrpSpPr>
        <p:grpSpPr>
          <a:xfrm>
            <a:off x="433337" y="254810"/>
            <a:ext cx="4864341" cy="299372"/>
            <a:chOff x="433337" y="254810"/>
            <a:chExt cx="4864341" cy="299372"/>
          </a:xfrm>
        </p:grpSpPr>
        <p:pic>
          <p:nvPicPr>
            <p:cNvPr id="14" name="Picture 13">
              <a:extLst>
                <a:ext uri="{FF2B5EF4-FFF2-40B4-BE49-F238E27FC236}">
                  <a16:creationId xmlns="" xmlns:a16="http://schemas.microsoft.com/office/drawing/2014/main" id="{F55B1B93-5A8E-4DBB-A2D3-3454E558C3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5" name="Straight Connector 14">
              <a:extLst>
                <a:ext uri="{FF2B5EF4-FFF2-40B4-BE49-F238E27FC236}">
                  <a16:creationId xmlns="" xmlns:a16="http://schemas.microsoft.com/office/drawing/2014/main" id="{DD22B7A9-464E-4B65-9BC6-DA3E2B7105AE}"/>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 xmlns:a16="http://schemas.microsoft.com/office/drawing/2014/main" id="{6BDA33F3-0CC6-453B-872E-A429BE71D518}"/>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705 D.E.C.T</a:t>
              </a:r>
            </a:p>
          </p:txBody>
        </p:sp>
      </p:grpSp>
      <p:cxnSp>
        <p:nvCxnSpPr>
          <p:cNvPr id="33" name="Straight Connector 32">
            <a:extLst>
              <a:ext uri="{FF2B5EF4-FFF2-40B4-BE49-F238E27FC236}">
                <a16:creationId xmlns="" xmlns:a16="http://schemas.microsoft.com/office/drawing/2014/main" id="{014B35F0-C300-4B3E-9BA8-7FA1A9B4A1F7}"/>
              </a:ext>
            </a:extLst>
          </p:cNvPr>
          <p:cNvCxnSpPr>
            <a:cxnSpLocks/>
          </p:cNvCxnSpPr>
          <p:nvPr/>
        </p:nvCxnSpPr>
        <p:spPr>
          <a:xfrm flipH="1">
            <a:off x="878148" y="4397693"/>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 xmlns:a16="http://schemas.microsoft.com/office/drawing/2014/main" id="{74581404-5571-462A-B846-640AC5C49590}"/>
              </a:ext>
            </a:extLst>
          </p:cNvPr>
          <p:cNvCxnSpPr>
            <a:cxnSpLocks/>
          </p:cNvCxnSpPr>
          <p:nvPr/>
        </p:nvCxnSpPr>
        <p:spPr>
          <a:xfrm>
            <a:off x="2633926" y="1943932"/>
            <a:ext cx="0" cy="146133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 xmlns:a16="http://schemas.microsoft.com/office/drawing/2014/main" id="{E581B2FF-0D02-4137-AED0-F46181F909A2}"/>
              </a:ext>
            </a:extLst>
          </p:cNvPr>
          <p:cNvCxnSpPr/>
          <p:nvPr/>
        </p:nvCxnSpPr>
        <p:spPr>
          <a:xfrm>
            <a:off x="821123" y="1877313"/>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49" name="Rectangle 48">
            <a:extLst>
              <a:ext uri="{FF2B5EF4-FFF2-40B4-BE49-F238E27FC236}">
                <a16:creationId xmlns="" xmlns:a16="http://schemas.microsoft.com/office/drawing/2014/main" id="{DC39B620-12D4-453C-B270-2BD3052CC66F}"/>
              </a:ext>
            </a:extLst>
          </p:cNvPr>
          <p:cNvSpPr/>
          <p:nvPr/>
        </p:nvSpPr>
        <p:spPr>
          <a:xfrm>
            <a:off x="981838" y="1749700"/>
            <a:ext cx="1529100" cy="507831"/>
          </a:xfrm>
          <a:prstGeom prst="rect">
            <a:avLst/>
          </a:prstGeom>
        </p:spPr>
        <p:txBody>
          <a:bodyPr wrap="square">
            <a:spAutoFit/>
          </a:bodyPr>
          <a:lstStyle/>
          <a:p>
            <a:pPr>
              <a:buClr>
                <a:srgbClr val="C00000"/>
              </a:buClr>
              <a:buSzPct val="140000"/>
            </a:pPr>
            <a:r>
              <a:rPr lang="en-GB" sz="900" b="1" dirty="0">
                <a:latin typeface="Century Gothic" panose="020B0502020202020204" pitchFamily="34" charset="0"/>
                <a:cs typeface="Arial" panose="020B0604020202020204" pitchFamily="34" charset="0"/>
              </a:rPr>
              <a:t>705HF-AB (standaard architectonisch Model)</a:t>
            </a:r>
            <a:br>
              <a:rPr lang="en-GB" sz="900" b="1" dirty="0">
                <a:latin typeface="Century Gothic" panose="020B0502020202020204" pitchFamily="34" charset="0"/>
                <a:cs typeface="Arial" panose="020B0604020202020204" pitchFamily="34" charset="0"/>
              </a:rPr>
            </a:br>
            <a:endParaRPr lang="en-GB" sz="900" b="1" dirty="0">
              <a:latin typeface="Century Gothic" panose="020B0502020202020204" pitchFamily="34" charset="0"/>
              <a:cs typeface="Arial" panose="020B0604020202020204" pitchFamily="34" charset="0"/>
            </a:endParaRPr>
          </a:p>
        </p:txBody>
      </p:sp>
      <p:pic>
        <p:nvPicPr>
          <p:cNvPr id="53" name="Picture 52">
            <a:extLst>
              <a:ext uri="{FF2B5EF4-FFF2-40B4-BE49-F238E27FC236}">
                <a16:creationId xmlns="" xmlns:a16="http://schemas.microsoft.com/office/drawing/2014/main" id="{60324153-8CFE-4AFF-9877-DA73280FF4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034" y="4860099"/>
            <a:ext cx="708760" cy="1226396"/>
          </a:xfrm>
          <a:prstGeom prst="rect">
            <a:avLst/>
          </a:prstGeom>
        </p:spPr>
      </p:pic>
      <p:pic>
        <p:nvPicPr>
          <p:cNvPr id="56" name="Picture 55">
            <a:extLst>
              <a:ext uri="{FF2B5EF4-FFF2-40B4-BE49-F238E27FC236}">
                <a16:creationId xmlns="" xmlns:a16="http://schemas.microsoft.com/office/drawing/2014/main" id="{EB85C9A4-2561-43F6-9FA7-98C5331DBC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93" b="16897"/>
          <a:stretch/>
        </p:blipFill>
        <p:spPr>
          <a:xfrm>
            <a:off x="1507986" y="4905751"/>
            <a:ext cx="750665" cy="1091414"/>
          </a:xfrm>
          <a:prstGeom prst="rect">
            <a:avLst/>
          </a:prstGeom>
        </p:spPr>
      </p:pic>
      <p:cxnSp>
        <p:nvCxnSpPr>
          <p:cNvPr id="60" name="Straight Connector 59">
            <a:extLst>
              <a:ext uri="{FF2B5EF4-FFF2-40B4-BE49-F238E27FC236}">
                <a16:creationId xmlns="" xmlns:a16="http://schemas.microsoft.com/office/drawing/2014/main" id="{4FCB7F0E-9490-43D5-97B8-8822DF855158}"/>
              </a:ext>
            </a:extLst>
          </p:cNvPr>
          <p:cNvCxnSpPr>
            <a:cxnSpLocks/>
          </p:cNvCxnSpPr>
          <p:nvPr/>
        </p:nvCxnSpPr>
        <p:spPr>
          <a:xfrm>
            <a:off x="2633926" y="4601007"/>
            <a:ext cx="0" cy="146133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61" name="Straight Connector 60">
            <a:extLst>
              <a:ext uri="{FF2B5EF4-FFF2-40B4-BE49-F238E27FC236}">
                <a16:creationId xmlns="" xmlns:a16="http://schemas.microsoft.com/office/drawing/2014/main" id="{48802BEA-40FE-4C4A-9388-F3304D941179}"/>
              </a:ext>
            </a:extLst>
          </p:cNvPr>
          <p:cNvCxnSpPr/>
          <p:nvPr/>
        </p:nvCxnSpPr>
        <p:spPr>
          <a:xfrm>
            <a:off x="821123" y="4599040"/>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63" name="Rectangle 62">
            <a:extLst>
              <a:ext uri="{FF2B5EF4-FFF2-40B4-BE49-F238E27FC236}">
                <a16:creationId xmlns="" xmlns:a16="http://schemas.microsoft.com/office/drawing/2014/main" id="{A9A9E47B-A81D-45DA-9F2B-42E2CA40583B}"/>
              </a:ext>
            </a:extLst>
          </p:cNvPr>
          <p:cNvSpPr/>
          <p:nvPr/>
        </p:nvSpPr>
        <p:spPr>
          <a:xfrm>
            <a:off x="995231" y="4442203"/>
            <a:ext cx="1661531" cy="646331"/>
          </a:xfrm>
          <a:prstGeom prst="rect">
            <a:avLst/>
          </a:prstGeom>
        </p:spPr>
        <p:txBody>
          <a:bodyPr wrap="square">
            <a:spAutoFit/>
          </a:bodyPr>
          <a:lstStyle/>
          <a:p>
            <a:pPr>
              <a:buClr>
                <a:srgbClr val="C00000"/>
              </a:buClr>
              <a:buSzPct val="140000"/>
            </a:pPr>
            <a:r>
              <a:rPr lang="nl-NL" sz="900" b="1" dirty="0">
                <a:latin typeface="Century Gothic" panose="020B0502020202020204" pitchFamily="34" charset="0"/>
                <a:cs typeface="Arial" panose="020B0604020202020204" pitchFamily="34" charset="0"/>
              </a:rPr>
              <a:t>705HF-ABK (architectonisch Model met toetsenbord)</a:t>
            </a:r>
            <a:br>
              <a:rPr lang="nl-NL" sz="900" b="1" dirty="0">
                <a:latin typeface="Century Gothic" panose="020B0502020202020204" pitchFamily="34" charset="0"/>
                <a:cs typeface="Arial" panose="020B0604020202020204" pitchFamily="34" charset="0"/>
              </a:rPr>
            </a:br>
            <a:endParaRPr lang="en-GB" sz="900" b="1" dirty="0">
              <a:latin typeface="Century Gothic" panose="020B0502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C7FD1493-5C0E-444A-ACBA-7A5E48C0A4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3392" y="2258227"/>
            <a:ext cx="1713168" cy="1142112"/>
          </a:xfrm>
          <a:prstGeom prst="rect">
            <a:avLst/>
          </a:prstGeom>
        </p:spPr>
      </p:pic>
      <p:pic>
        <p:nvPicPr>
          <p:cNvPr id="46" name="Picture 45">
            <a:extLst>
              <a:ext uri="{FF2B5EF4-FFF2-40B4-BE49-F238E27FC236}">
                <a16:creationId xmlns="" xmlns:a16="http://schemas.microsoft.com/office/drawing/2014/main" id="{9F41FB18-EA62-47DF-8C86-948455F960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5948" y="5023484"/>
            <a:ext cx="1713168" cy="1142112"/>
          </a:xfrm>
          <a:prstGeom prst="rect">
            <a:avLst/>
          </a:prstGeom>
        </p:spPr>
      </p:pic>
      <p:cxnSp>
        <p:nvCxnSpPr>
          <p:cNvPr id="36" name="Straight Connector 35">
            <a:extLst>
              <a:ext uri="{FF2B5EF4-FFF2-40B4-BE49-F238E27FC236}">
                <a16:creationId xmlns="" xmlns:a16="http://schemas.microsoft.com/office/drawing/2014/main" id="{50299249-3928-4629-ADD8-910E7FC482BE}"/>
              </a:ext>
            </a:extLst>
          </p:cNvPr>
          <p:cNvCxnSpPr/>
          <p:nvPr/>
        </p:nvCxnSpPr>
        <p:spPr>
          <a:xfrm>
            <a:off x="2866904" y="1877313"/>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37" name="Rectangle 36">
            <a:extLst>
              <a:ext uri="{FF2B5EF4-FFF2-40B4-BE49-F238E27FC236}">
                <a16:creationId xmlns="" xmlns:a16="http://schemas.microsoft.com/office/drawing/2014/main" id="{351DD6E3-9EAF-4315-98B7-F3324B9FDBAC}"/>
              </a:ext>
            </a:extLst>
          </p:cNvPr>
          <p:cNvSpPr/>
          <p:nvPr/>
        </p:nvSpPr>
        <p:spPr>
          <a:xfrm>
            <a:off x="3027619" y="1749700"/>
            <a:ext cx="1529100" cy="507831"/>
          </a:xfrm>
          <a:prstGeom prst="rect">
            <a:avLst/>
          </a:prstGeom>
        </p:spPr>
        <p:txBody>
          <a:bodyPr wrap="square">
            <a:spAutoFit/>
          </a:bodyPr>
          <a:lstStyle/>
          <a:p>
            <a:pPr>
              <a:buClr>
                <a:srgbClr val="C00000"/>
              </a:buClr>
              <a:buSzPct val="140000"/>
            </a:pPr>
            <a:r>
              <a:rPr lang="en-GB" sz="900" b="1" dirty="0">
                <a:latin typeface="Century Gothic" panose="020B0502020202020204" pitchFamily="34" charset="0"/>
                <a:cs typeface="Arial" panose="020B0604020202020204" pitchFamily="34" charset="0"/>
              </a:rPr>
              <a:t>705-AB (standaard architectonisch Model)</a:t>
            </a:r>
            <a:br>
              <a:rPr lang="en-GB" sz="900" b="1" dirty="0">
                <a:latin typeface="Century Gothic" panose="020B0502020202020204" pitchFamily="34" charset="0"/>
                <a:cs typeface="Arial" panose="020B0604020202020204" pitchFamily="34" charset="0"/>
              </a:rPr>
            </a:br>
            <a:endParaRPr lang="en-GB" sz="900" b="1" dirty="0">
              <a:latin typeface="Century Gothic" panose="020B0502020202020204" pitchFamily="34" charset="0"/>
              <a:cs typeface="Arial" panose="020B0604020202020204" pitchFamily="34" charset="0"/>
            </a:endParaRPr>
          </a:p>
        </p:txBody>
      </p:sp>
      <p:cxnSp>
        <p:nvCxnSpPr>
          <p:cNvPr id="38" name="Straight Connector 37">
            <a:extLst>
              <a:ext uri="{FF2B5EF4-FFF2-40B4-BE49-F238E27FC236}">
                <a16:creationId xmlns="" xmlns:a16="http://schemas.microsoft.com/office/drawing/2014/main" id="{BCADAAE6-6BDD-4A5F-A0B0-1FE7A84E5F13}"/>
              </a:ext>
            </a:extLst>
          </p:cNvPr>
          <p:cNvCxnSpPr/>
          <p:nvPr/>
        </p:nvCxnSpPr>
        <p:spPr>
          <a:xfrm>
            <a:off x="2809754" y="4600865"/>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42" name="Rectangle 41">
            <a:extLst>
              <a:ext uri="{FF2B5EF4-FFF2-40B4-BE49-F238E27FC236}">
                <a16:creationId xmlns="" xmlns:a16="http://schemas.microsoft.com/office/drawing/2014/main" id="{85A49812-D45E-4D72-94C9-7A066919A8AB}"/>
              </a:ext>
            </a:extLst>
          </p:cNvPr>
          <p:cNvSpPr/>
          <p:nvPr/>
        </p:nvSpPr>
        <p:spPr>
          <a:xfrm>
            <a:off x="2983862" y="4444028"/>
            <a:ext cx="1661531" cy="646331"/>
          </a:xfrm>
          <a:prstGeom prst="rect">
            <a:avLst/>
          </a:prstGeom>
        </p:spPr>
        <p:txBody>
          <a:bodyPr wrap="square">
            <a:spAutoFit/>
          </a:bodyPr>
          <a:lstStyle/>
          <a:p>
            <a:pPr>
              <a:buClr>
                <a:srgbClr val="C00000"/>
              </a:buClr>
              <a:buSzPct val="140000"/>
            </a:pPr>
            <a:r>
              <a:rPr lang="nl-NL" sz="900" b="1" dirty="0">
                <a:latin typeface="Century Gothic" panose="020B0502020202020204" pitchFamily="34" charset="0"/>
                <a:cs typeface="Arial" panose="020B0604020202020204" pitchFamily="34" charset="0"/>
              </a:rPr>
              <a:t>705HF-ABK (architectonisch Model met toetsenbord)</a:t>
            </a:r>
            <a:br>
              <a:rPr lang="nl-NL" sz="900" b="1" dirty="0">
                <a:latin typeface="Century Gothic" panose="020B0502020202020204" pitchFamily="34" charset="0"/>
                <a:cs typeface="Arial" panose="020B0604020202020204" pitchFamily="34" charset="0"/>
              </a:rPr>
            </a:br>
            <a:endParaRPr lang="en-GB" sz="900" b="1" dirty="0">
              <a:latin typeface="Century Gothic" panose="020B0502020202020204" pitchFamily="34" charset="0"/>
              <a:cs typeface="Arial" panose="020B0604020202020204" pitchFamily="34" charset="0"/>
            </a:endParaRPr>
          </a:p>
        </p:txBody>
      </p:sp>
      <p:pic>
        <p:nvPicPr>
          <p:cNvPr id="51" name="Picture 50">
            <a:extLst>
              <a:ext uri="{FF2B5EF4-FFF2-40B4-BE49-F238E27FC236}">
                <a16:creationId xmlns="" xmlns:a16="http://schemas.microsoft.com/office/drawing/2014/main" id="{F741B66B-952A-4EA8-B10B-837DE745E07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7093" b="16897"/>
          <a:stretch/>
        </p:blipFill>
        <p:spPr>
          <a:xfrm>
            <a:off x="3844989" y="2292039"/>
            <a:ext cx="661538" cy="961830"/>
          </a:xfrm>
          <a:prstGeom prst="rect">
            <a:avLst/>
          </a:prstGeom>
        </p:spPr>
      </p:pic>
      <p:pic>
        <p:nvPicPr>
          <p:cNvPr id="52" name="Picture 51">
            <a:extLst>
              <a:ext uri="{FF2B5EF4-FFF2-40B4-BE49-F238E27FC236}">
                <a16:creationId xmlns="" xmlns:a16="http://schemas.microsoft.com/office/drawing/2014/main" id="{DB85D421-9B8E-45F4-83B2-A54AE02CD4A3}"/>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2832355" y="2400546"/>
            <a:ext cx="748158" cy="844039"/>
          </a:xfrm>
          <a:prstGeom prst="rect">
            <a:avLst/>
          </a:prstGeom>
        </p:spPr>
      </p:pic>
      <p:pic>
        <p:nvPicPr>
          <p:cNvPr id="54" name="Picture 4">
            <a:extLst>
              <a:ext uri="{FF2B5EF4-FFF2-40B4-BE49-F238E27FC236}">
                <a16:creationId xmlns="" xmlns:a16="http://schemas.microsoft.com/office/drawing/2014/main" id="{FFD3039B-CB42-45E4-9B78-086BC214701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683" t="1960" r="20692" b="5655"/>
          <a:stretch/>
        </p:blipFill>
        <p:spPr bwMode="auto">
          <a:xfrm>
            <a:off x="3599112" y="2577730"/>
            <a:ext cx="320488" cy="68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3" descr="\\GOFLEX_HOME\GoFlex Home Public\AES Distribution Server\product images 2013\605\605-ABK.png">
            <a:extLst>
              <a:ext uri="{FF2B5EF4-FFF2-40B4-BE49-F238E27FC236}">
                <a16:creationId xmlns="" xmlns:a16="http://schemas.microsoft.com/office/drawing/2014/main" id="{6D074F28-C11B-4397-81AF-893B7ABB046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489" y="4909101"/>
            <a:ext cx="1837820" cy="1339383"/>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a:extLst>
              <a:ext uri="{FF2B5EF4-FFF2-40B4-BE49-F238E27FC236}">
                <a16:creationId xmlns="" xmlns:a16="http://schemas.microsoft.com/office/drawing/2014/main" id="{191149E6-9DB6-4E2D-ABA8-623D3FA66D96}"/>
              </a:ext>
            </a:extLst>
          </p:cNvPr>
          <p:cNvGrpSpPr/>
          <p:nvPr/>
        </p:nvGrpSpPr>
        <p:grpSpPr>
          <a:xfrm>
            <a:off x="-146132" y="7209698"/>
            <a:ext cx="5041982" cy="233315"/>
            <a:chOff x="-146132" y="7235825"/>
            <a:chExt cx="5041982" cy="233315"/>
          </a:xfrm>
        </p:grpSpPr>
        <p:cxnSp>
          <p:nvCxnSpPr>
            <p:cNvPr id="58" name="Straight Connector 57">
              <a:extLst>
                <a:ext uri="{FF2B5EF4-FFF2-40B4-BE49-F238E27FC236}">
                  <a16:creationId xmlns="" xmlns:a16="http://schemas.microsoft.com/office/drawing/2014/main" id="{6B46BD44-2433-441C-BB64-BD46476ED9F3}"/>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59" name="TextBox 58">
              <a:extLst>
                <a:ext uri="{FF2B5EF4-FFF2-40B4-BE49-F238E27FC236}">
                  <a16:creationId xmlns="" xmlns:a16="http://schemas.microsoft.com/office/drawing/2014/main" id="{128E2B25-3B07-4168-885B-A50D2B26176E}"/>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52</a:t>
              </a:r>
            </a:p>
          </p:txBody>
        </p:sp>
      </p:grpSp>
      <p:grpSp>
        <p:nvGrpSpPr>
          <p:cNvPr id="43" name="Group 42">
            <a:extLst>
              <a:ext uri="{FF2B5EF4-FFF2-40B4-BE49-F238E27FC236}">
                <a16:creationId xmlns="" xmlns:a16="http://schemas.microsoft.com/office/drawing/2014/main" id="{29AF287C-9140-44AA-ADF3-66E18CD32074}"/>
              </a:ext>
            </a:extLst>
          </p:cNvPr>
          <p:cNvGrpSpPr/>
          <p:nvPr/>
        </p:nvGrpSpPr>
        <p:grpSpPr>
          <a:xfrm>
            <a:off x="-13742" y="546752"/>
            <a:ext cx="1091281" cy="938396"/>
            <a:chOff x="-13742" y="546752"/>
            <a:chExt cx="1091281" cy="938396"/>
          </a:xfrm>
        </p:grpSpPr>
        <p:sp>
          <p:nvSpPr>
            <p:cNvPr id="44" name="Diagonal Stripe 43">
              <a:extLst>
                <a:ext uri="{FF2B5EF4-FFF2-40B4-BE49-F238E27FC236}">
                  <a16:creationId xmlns="" xmlns:a16="http://schemas.microsoft.com/office/drawing/2014/main" id="{131E73D2-CD17-4F10-9EFA-3235486AF3DA}"/>
                </a:ext>
              </a:extLst>
            </p:cNvPr>
            <p:cNvSpPr/>
            <p:nvPr/>
          </p:nvSpPr>
          <p:spPr>
            <a:xfrm>
              <a:off x="0" y="546752"/>
              <a:ext cx="1077539" cy="938396"/>
            </a:xfrm>
            <a:prstGeom prst="diagStripe">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7" name="TextBox 46">
              <a:extLst>
                <a:ext uri="{FF2B5EF4-FFF2-40B4-BE49-F238E27FC236}">
                  <a16:creationId xmlns="" xmlns:a16="http://schemas.microsoft.com/office/drawing/2014/main" id="{FB80BC90-396B-4BCC-8935-69FD9A003F9F}"/>
                </a:ext>
              </a:extLst>
            </p:cNvPr>
            <p:cNvSpPr txBox="1"/>
            <p:nvPr/>
          </p:nvSpPr>
          <p:spPr>
            <a:xfrm rot="19035392">
              <a:off x="-13742" y="732207"/>
              <a:ext cx="844953" cy="338554"/>
            </a:xfrm>
            <a:prstGeom prst="rect">
              <a:avLst/>
            </a:prstGeom>
            <a:noFill/>
          </p:spPr>
          <p:txBody>
            <a:bodyPr wrap="square" rtlCol="0">
              <a:spAutoFit/>
            </a:bodyPr>
            <a:lstStyle/>
            <a:p>
              <a:r>
                <a:rPr lang="en-GB" sz="1600" b="1" dirty="0" err="1">
                  <a:solidFill>
                    <a:schemeClr val="bg1"/>
                  </a:solidFill>
                  <a:effectLst>
                    <a:outerShdw blurRad="38100" dist="38100" dir="2700000" algn="tl">
                      <a:srgbClr val="000000">
                        <a:alpha val="43137"/>
                      </a:srgbClr>
                    </a:outerShdw>
                  </a:effectLst>
                  <a:latin typeface="Century Gothic" panose="020B0502020202020204" pitchFamily="34" charset="0"/>
                </a:rPr>
                <a:t>Nieuw</a:t>
              </a:r>
              <a:endParaRPr lang="en-GB" sz="16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spTree>
    <p:extLst>
      <p:ext uri="{BB962C8B-B14F-4D97-AF65-F5344CB8AC3E}">
        <p14:creationId xmlns:p14="http://schemas.microsoft.com/office/powerpoint/2010/main" val="23397166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945305" y="4695142"/>
            <a:ext cx="3706161" cy="562860"/>
          </a:xfrm>
          <a:prstGeom prst="rect">
            <a:avLst/>
          </a:prstGeom>
          <a:noFill/>
        </p:spPr>
        <p:txBody>
          <a:bodyPr wrap="square" lIns="69736" tIns="34868" rIns="69736" bIns="34868" rtlCol="0">
            <a:spAutoFit/>
          </a:bodyPr>
          <a:lstStyle/>
          <a:p>
            <a:pPr marL="171450" indent="-171450">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Antenne kabel uitbreidingsset.</a:t>
            </a:r>
          </a:p>
          <a:p>
            <a:pPr marL="171450" indent="-171450">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Compleet met SMA male – vrouwelijke koppelingen.</a:t>
            </a:r>
          </a:p>
          <a:p>
            <a:pPr marL="171450" indent="-171450">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2 x 5 meter lange antenne hoogte of locatie om te betere resultaten uit te breiden.</a:t>
            </a:r>
          </a:p>
        </p:txBody>
      </p:sp>
      <p:pic>
        <p:nvPicPr>
          <p:cNvPr id="3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5015" y="3920627"/>
            <a:ext cx="731940" cy="61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3039489" y="1564190"/>
            <a:ext cx="1566505" cy="835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23947" t="38647" r="44039" b="22378"/>
          <a:stretch/>
        </p:blipFill>
        <p:spPr bwMode="auto">
          <a:xfrm>
            <a:off x="3036357" y="3758508"/>
            <a:ext cx="1535827" cy="9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47">
            <a:extLst>
              <a:ext uri="{FF2B5EF4-FFF2-40B4-BE49-F238E27FC236}">
                <a16:creationId xmlns="" xmlns:a16="http://schemas.microsoft.com/office/drawing/2014/main" id="{2009E81E-921C-4D99-A824-4445D3BB47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5015" y="1622691"/>
            <a:ext cx="641472" cy="952389"/>
          </a:xfrm>
          <a:prstGeom prst="rect">
            <a:avLst/>
          </a:prstGeom>
        </p:spPr>
      </p:pic>
      <p:grpSp>
        <p:nvGrpSpPr>
          <p:cNvPr id="13" name="Group 12">
            <a:extLst>
              <a:ext uri="{FF2B5EF4-FFF2-40B4-BE49-F238E27FC236}">
                <a16:creationId xmlns="" xmlns:a16="http://schemas.microsoft.com/office/drawing/2014/main" id="{446D95BC-9B16-4BCD-968B-0B3614E002FF}"/>
              </a:ext>
            </a:extLst>
          </p:cNvPr>
          <p:cNvGrpSpPr/>
          <p:nvPr/>
        </p:nvGrpSpPr>
        <p:grpSpPr>
          <a:xfrm>
            <a:off x="433337" y="254810"/>
            <a:ext cx="4864341" cy="299372"/>
            <a:chOff x="433337" y="254810"/>
            <a:chExt cx="4864341" cy="299372"/>
          </a:xfrm>
        </p:grpSpPr>
        <p:pic>
          <p:nvPicPr>
            <p:cNvPr id="14" name="Picture 13">
              <a:extLst>
                <a:ext uri="{FF2B5EF4-FFF2-40B4-BE49-F238E27FC236}">
                  <a16:creationId xmlns="" xmlns:a16="http://schemas.microsoft.com/office/drawing/2014/main" id="{D3EF2577-49A2-4AF0-8ACA-5735439FE7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5" name="Straight Connector 14">
              <a:extLst>
                <a:ext uri="{FF2B5EF4-FFF2-40B4-BE49-F238E27FC236}">
                  <a16:creationId xmlns="" xmlns:a16="http://schemas.microsoft.com/office/drawing/2014/main" id="{1B026E73-8194-42E4-8A3F-2332C64E6E77}"/>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 xmlns:a16="http://schemas.microsoft.com/office/drawing/2014/main" id="{A7857D42-945C-4398-84DA-783CC59F9D01}"/>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705 D.E.C.T</a:t>
              </a:r>
            </a:p>
          </p:txBody>
        </p:sp>
      </p:grpSp>
      <p:sp>
        <p:nvSpPr>
          <p:cNvPr id="21" name="TextBox 20">
            <a:extLst>
              <a:ext uri="{FF2B5EF4-FFF2-40B4-BE49-F238E27FC236}">
                <a16:creationId xmlns="" xmlns:a16="http://schemas.microsoft.com/office/drawing/2014/main" id="{4437252C-19F8-4C0D-89C1-A53ED9D2CCA8}"/>
              </a:ext>
            </a:extLst>
          </p:cNvPr>
          <p:cNvSpPr txBox="1"/>
          <p:nvPr/>
        </p:nvSpPr>
        <p:spPr>
          <a:xfrm>
            <a:off x="844022" y="755330"/>
            <a:ext cx="3910023" cy="685970"/>
          </a:xfrm>
          <a:prstGeom prst="rect">
            <a:avLst/>
          </a:prstGeom>
          <a:noFill/>
        </p:spPr>
        <p:txBody>
          <a:bodyPr wrap="square" lIns="69736" tIns="34868" rIns="69736" bIns="34868" rtlCol="0">
            <a:spAutoFit/>
          </a:bodyPr>
          <a:lstStyle/>
          <a:p>
            <a:pPr algn="ctr"/>
            <a:r>
              <a:rPr lang="en-GB" sz="1000" spc="458" dirty="0">
                <a:latin typeface="Roboto Lt"/>
              </a:rPr>
              <a:t>Mozaïekpakketten &amp; onderdeelnummers</a:t>
            </a:r>
          </a:p>
          <a:p>
            <a:pPr algn="ctr"/>
            <a:r>
              <a:rPr lang="en-GB" sz="1000" spc="458" dirty="0">
                <a:latin typeface="Roboto Lt"/>
              </a:rPr>
              <a:t/>
            </a:r>
            <a:br>
              <a:rPr lang="en-GB" sz="1000" spc="458" dirty="0">
                <a:latin typeface="Roboto Lt"/>
              </a:rPr>
            </a:br>
            <a:endParaRPr lang="en-GB" sz="1000" spc="458" dirty="0">
              <a:latin typeface="Roboto Lt"/>
            </a:endParaRPr>
          </a:p>
        </p:txBody>
      </p:sp>
      <p:cxnSp>
        <p:nvCxnSpPr>
          <p:cNvPr id="38" name="Straight Connector 37">
            <a:extLst>
              <a:ext uri="{FF2B5EF4-FFF2-40B4-BE49-F238E27FC236}">
                <a16:creationId xmlns="" xmlns:a16="http://schemas.microsoft.com/office/drawing/2014/main" id="{F4CD5244-1B3B-46AB-AC1A-5A2249D07294}"/>
              </a:ext>
            </a:extLst>
          </p:cNvPr>
          <p:cNvCxnSpPr>
            <a:cxnSpLocks/>
          </p:cNvCxnSpPr>
          <p:nvPr/>
        </p:nvCxnSpPr>
        <p:spPr>
          <a:xfrm>
            <a:off x="2799034" y="1322848"/>
            <a:ext cx="0" cy="1252232"/>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 xmlns:a16="http://schemas.microsoft.com/office/drawing/2014/main" id="{90842A1B-1128-4A83-9C75-C082A0CE192C}"/>
              </a:ext>
            </a:extLst>
          </p:cNvPr>
          <p:cNvCxnSpPr/>
          <p:nvPr/>
        </p:nvCxnSpPr>
        <p:spPr>
          <a:xfrm>
            <a:off x="986231" y="1320881"/>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41" name="Rectangle 40">
            <a:extLst>
              <a:ext uri="{FF2B5EF4-FFF2-40B4-BE49-F238E27FC236}">
                <a16:creationId xmlns="" xmlns:a16="http://schemas.microsoft.com/office/drawing/2014/main" id="{300899D2-D43D-4117-BF3D-7A053596FCD6}"/>
              </a:ext>
            </a:extLst>
          </p:cNvPr>
          <p:cNvSpPr/>
          <p:nvPr/>
        </p:nvSpPr>
        <p:spPr>
          <a:xfrm>
            <a:off x="1160339" y="1164044"/>
            <a:ext cx="1661531" cy="369332"/>
          </a:xfrm>
          <a:prstGeom prst="rect">
            <a:avLst/>
          </a:prstGeom>
        </p:spPr>
        <p:txBody>
          <a:bodyPr wrap="square">
            <a:spAutoFit/>
          </a:bodyPr>
          <a:lstStyle/>
          <a:p>
            <a:pPr>
              <a:buClr>
                <a:srgbClr val="C00000"/>
              </a:buClr>
              <a:buSzPct val="140000"/>
            </a:pPr>
            <a:r>
              <a:rPr lang="en-GB" sz="900" b="1" dirty="0">
                <a:latin typeface="Century Gothic" panose="020B0502020202020204" pitchFamily="34" charset="0"/>
                <a:cs typeface="Arial" panose="020B0604020202020204" pitchFamily="34" charset="0"/>
              </a:rPr>
              <a:t>705-EH (Extra Handset)</a:t>
            </a:r>
            <a:br>
              <a:rPr lang="en-GB" sz="900" b="1" dirty="0">
                <a:latin typeface="Century Gothic" panose="020B0502020202020204" pitchFamily="34" charset="0"/>
                <a:cs typeface="Arial" panose="020B0604020202020204" pitchFamily="34" charset="0"/>
              </a:rPr>
            </a:br>
            <a:endParaRPr lang="en-GB" sz="900" b="1" dirty="0">
              <a:latin typeface="Century Gothic" panose="020B0502020202020204" pitchFamily="34" charset="0"/>
              <a:cs typeface="Arial" panose="020B0604020202020204" pitchFamily="34" charset="0"/>
            </a:endParaRPr>
          </a:p>
        </p:txBody>
      </p:sp>
      <p:cxnSp>
        <p:nvCxnSpPr>
          <p:cNvPr id="42" name="Straight Connector 41">
            <a:extLst>
              <a:ext uri="{FF2B5EF4-FFF2-40B4-BE49-F238E27FC236}">
                <a16:creationId xmlns="" xmlns:a16="http://schemas.microsoft.com/office/drawing/2014/main" id="{1073A69A-EE0D-4733-8C82-432550F4A8CC}"/>
              </a:ext>
            </a:extLst>
          </p:cNvPr>
          <p:cNvCxnSpPr>
            <a:cxnSpLocks/>
          </p:cNvCxnSpPr>
          <p:nvPr/>
        </p:nvCxnSpPr>
        <p:spPr>
          <a:xfrm flipH="1">
            <a:off x="1038639" y="3276223"/>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 xmlns:a16="http://schemas.microsoft.com/office/drawing/2014/main" id="{05A2D9DE-190A-4741-B234-70F029A0C7DD}"/>
              </a:ext>
            </a:extLst>
          </p:cNvPr>
          <p:cNvCxnSpPr>
            <a:cxnSpLocks/>
          </p:cNvCxnSpPr>
          <p:nvPr/>
        </p:nvCxnSpPr>
        <p:spPr>
          <a:xfrm>
            <a:off x="2794417" y="3479537"/>
            <a:ext cx="0" cy="118855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 xmlns:a16="http://schemas.microsoft.com/office/drawing/2014/main" id="{932472B7-A57A-4B8D-9A67-7315632DF886}"/>
              </a:ext>
            </a:extLst>
          </p:cNvPr>
          <p:cNvCxnSpPr/>
          <p:nvPr/>
        </p:nvCxnSpPr>
        <p:spPr>
          <a:xfrm>
            <a:off x="981614" y="3477570"/>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50" name="Rectangle 49">
            <a:extLst>
              <a:ext uri="{FF2B5EF4-FFF2-40B4-BE49-F238E27FC236}">
                <a16:creationId xmlns="" xmlns:a16="http://schemas.microsoft.com/office/drawing/2014/main" id="{5AAA600E-9191-4BD8-B5D2-6745FE120FAB}"/>
              </a:ext>
            </a:extLst>
          </p:cNvPr>
          <p:cNvSpPr/>
          <p:nvPr/>
        </p:nvSpPr>
        <p:spPr>
          <a:xfrm>
            <a:off x="1155722" y="3320733"/>
            <a:ext cx="1661531" cy="507831"/>
          </a:xfrm>
          <a:prstGeom prst="rect">
            <a:avLst/>
          </a:prstGeom>
        </p:spPr>
        <p:txBody>
          <a:bodyPr wrap="square">
            <a:spAutoFit/>
          </a:bodyPr>
          <a:lstStyle/>
          <a:p>
            <a:pPr>
              <a:buClr>
                <a:srgbClr val="C00000"/>
              </a:buClr>
              <a:buSzPct val="140000"/>
            </a:pPr>
            <a:r>
              <a:rPr lang="en-GB" sz="900" b="1" dirty="0">
                <a:latin typeface="Century Gothic" panose="020B0502020202020204" pitchFamily="34" charset="0"/>
                <a:cs typeface="Arial" panose="020B0604020202020204" pitchFamily="34" charset="0"/>
              </a:rPr>
              <a:t>705-AC5(Antenna Cable)</a:t>
            </a:r>
          </a:p>
          <a:p>
            <a:pPr>
              <a:buClr>
                <a:srgbClr val="C00000"/>
              </a:buClr>
              <a:buSzPct val="140000"/>
            </a:pPr>
            <a:r>
              <a:rPr lang="en-GB" sz="900" b="1" dirty="0">
                <a:latin typeface="Century Gothic" panose="020B0502020202020204" pitchFamily="34" charset="0"/>
                <a:cs typeface="Arial" panose="020B0604020202020204" pitchFamily="34" charset="0"/>
              </a:rPr>
              <a:t/>
            </a:r>
            <a:br>
              <a:rPr lang="en-GB" sz="900" b="1" dirty="0">
                <a:latin typeface="Century Gothic" panose="020B0502020202020204" pitchFamily="34" charset="0"/>
                <a:cs typeface="Arial" panose="020B0604020202020204" pitchFamily="34" charset="0"/>
              </a:rPr>
            </a:br>
            <a:endParaRPr lang="en-GB" sz="900" b="1" dirty="0">
              <a:latin typeface="Century Gothic" panose="020B0502020202020204" pitchFamily="34" charset="0"/>
              <a:cs typeface="Arial" panose="020B0604020202020204" pitchFamily="34" charset="0"/>
            </a:endParaRPr>
          </a:p>
        </p:txBody>
      </p:sp>
      <p:sp>
        <p:nvSpPr>
          <p:cNvPr id="2" name="Rectangle 1">
            <a:extLst>
              <a:ext uri="{FF2B5EF4-FFF2-40B4-BE49-F238E27FC236}">
                <a16:creationId xmlns="" xmlns:a16="http://schemas.microsoft.com/office/drawing/2014/main" id="{C09C166C-55C8-4530-8786-649AB13D8EAF}"/>
              </a:ext>
            </a:extLst>
          </p:cNvPr>
          <p:cNvSpPr/>
          <p:nvPr/>
        </p:nvSpPr>
        <p:spPr>
          <a:xfrm>
            <a:off x="945305" y="2666308"/>
            <a:ext cx="3808740" cy="707886"/>
          </a:xfrm>
          <a:prstGeom prst="rect">
            <a:avLst/>
          </a:prstGeom>
        </p:spPr>
        <p:txBody>
          <a:bodyPr wrap="square">
            <a:spAutoFit/>
          </a:bodyPr>
          <a:lstStyle/>
          <a:p>
            <a:pPr marL="171450" indent="-171450">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Maximaal 3 extra audio handsets aan elke 705 video kit toevoegen als extra slave handsets.</a:t>
            </a:r>
          </a:p>
          <a:p>
            <a:pPr marL="171450" indent="-171450">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(Opmerking: dit is dezelfde telefoon gebruikt voor 603 kits).</a:t>
            </a:r>
          </a:p>
          <a:p>
            <a:pPr marL="171450" indent="-171450">
              <a:buClr>
                <a:srgbClr val="C00000"/>
              </a:buClr>
              <a:buSzPct val="140000"/>
              <a:buFont typeface="Century Gothic" panose="020B0502020202020204" pitchFamily="34" charset="0"/>
              <a:buChar char="―"/>
            </a:pPr>
            <a:r>
              <a:rPr lang="nl-NL" sz="800" dirty="0">
                <a:latin typeface="Century Gothic" panose="020B0502020202020204" pitchFamily="34" charset="0"/>
                <a:cs typeface="Arial" panose="020B0604020202020204" pitchFamily="34" charset="0"/>
              </a:rPr>
              <a:t/>
            </a:r>
            <a:br>
              <a:rPr lang="nl-NL" sz="800" dirty="0">
                <a:latin typeface="Century Gothic" panose="020B0502020202020204" pitchFamily="34" charset="0"/>
                <a:cs typeface="Arial" panose="020B0604020202020204" pitchFamily="34" charset="0"/>
              </a:rPr>
            </a:br>
            <a:endParaRPr lang="en-GB" sz="800" dirty="0">
              <a:latin typeface="Century Gothic" panose="020B0502020202020204" pitchFamily="34" charset="0"/>
              <a:cs typeface="Arial" panose="020B0604020202020204" pitchFamily="34" charset="0"/>
            </a:endParaRPr>
          </a:p>
        </p:txBody>
      </p:sp>
      <p:pic>
        <p:nvPicPr>
          <p:cNvPr id="5" name="Picture 4">
            <a:extLst>
              <a:ext uri="{FF2B5EF4-FFF2-40B4-BE49-F238E27FC236}">
                <a16:creationId xmlns="" xmlns:a16="http://schemas.microsoft.com/office/drawing/2014/main" id="{184EE1FC-B6A8-4801-947F-745F2242ABCB}"/>
              </a:ext>
            </a:extLst>
          </p:cNvPr>
          <p:cNvPicPr>
            <a:picLocks noChangeAspect="1"/>
          </p:cNvPicPr>
          <p:nvPr/>
        </p:nvPicPr>
        <p:blipFill>
          <a:blip r:embed="rId7"/>
          <a:stretch>
            <a:fillRect/>
          </a:stretch>
        </p:blipFill>
        <p:spPr>
          <a:xfrm>
            <a:off x="3298379" y="6098366"/>
            <a:ext cx="1087474" cy="853462"/>
          </a:xfrm>
          <a:prstGeom prst="rect">
            <a:avLst/>
          </a:prstGeom>
        </p:spPr>
      </p:pic>
      <p:cxnSp>
        <p:nvCxnSpPr>
          <p:cNvPr id="34" name="Straight Connector 33">
            <a:extLst>
              <a:ext uri="{FF2B5EF4-FFF2-40B4-BE49-F238E27FC236}">
                <a16:creationId xmlns="" xmlns:a16="http://schemas.microsoft.com/office/drawing/2014/main" id="{7D2FADBD-DF57-4ADE-9BD0-D6462F5ADC4B}"/>
              </a:ext>
            </a:extLst>
          </p:cNvPr>
          <p:cNvCxnSpPr>
            <a:cxnSpLocks/>
          </p:cNvCxnSpPr>
          <p:nvPr/>
        </p:nvCxnSpPr>
        <p:spPr>
          <a:xfrm flipH="1">
            <a:off x="995231" y="5289228"/>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pic>
        <p:nvPicPr>
          <p:cNvPr id="35" name="Picture 34">
            <a:extLst>
              <a:ext uri="{FF2B5EF4-FFF2-40B4-BE49-F238E27FC236}">
                <a16:creationId xmlns="" xmlns:a16="http://schemas.microsoft.com/office/drawing/2014/main" id="{4456DFB3-EC93-4547-A966-0839252C80C6}"/>
              </a:ext>
            </a:extLst>
          </p:cNvPr>
          <p:cNvPicPr>
            <a:picLocks noChangeAspect="1"/>
          </p:cNvPicPr>
          <p:nvPr/>
        </p:nvPicPr>
        <p:blipFill rotWithShape="1">
          <a:blip r:embed="rId8">
            <a:biLevel thresh="75000"/>
          </a:blip>
          <a:srcRect l="48289" t="41627" r="31484" b="13787"/>
          <a:stretch/>
        </p:blipFill>
        <p:spPr>
          <a:xfrm>
            <a:off x="2124974" y="5735100"/>
            <a:ext cx="1257920" cy="1218175"/>
          </a:xfrm>
          <a:prstGeom prst="rect">
            <a:avLst/>
          </a:prstGeom>
        </p:spPr>
      </p:pic>
      <p:pic>
        <p:nvPicPr>
          <p:cNvPr id="36" name="Picture 6">
            <a:extLst>
              <a:ext uri="{FF2B5EF4-FFF2-40B4-BE49-F238E27FC236}">
                <a16:creationId xmlns="" xmlns:a16="http://schemas.microsoft.com/office/drawing/2014/main" id="{3522FA52-46BE-44F4-B8D8-4F8AC1189446}"/>
              </a:ext>
            </a:extLst>
          </p:cNvPr>
          <p:cNvPicPr>
            <a:picLocks noChangeAspect="1" noChangeArrowheads="1"/>
          </p:cNvPicPr>
          <p:nvPr/>
        </p:nvPicPr>
        <p:blipFill rotWithShape="1">
          <a:blip r:embed="rId9">
            <a:biLevel thresh="75000"/>
            <a:extLst>
              <a:ext uri="{28A0092B-C50C-407E-A947-70E740481C1C}">
                <a14:useLocalDpi xmlns:a14="http://schemas.microsoft.com/office/drawing/2010/main" val="0"/>
              </a:ext>
            </a:extLst>
          </a:blip>
          <a:srcRect r="70460"/>
          <a:stretch/>
        </p:blipFill>
        <p:spPr bwMode="auto">
          <a:xfrm>
            <a:off x="1515830" y="5824082"/>
            <a:ext cx="768206" cy="119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54">
            <a:extLst>
              <a:ext uri="{FF2B5EF4-FFF2-40B4-BE49-F238E27FC236}">
                <a16:creationId xmlns="" xmlns:a16="http://schemas.microsoft.com/office/drawing/2014/main" id="{05916DAE-CED9-490C-8ABC-D34949BDC359}"/>
              </a:ext>
            </a:extLst>
          </p:cNvPr>
          <p:cNvPicPr>
            <a:picLocks noChangeAspect="1"/>
          </p:cNvPicPr>
          <p:nvPr/>
        </p:nvPicPr>
        <p:blipFill rotWithShape="1">
          <a:blip r:embed="rId10">
            <a:biLevel thresh="75000"/>
          </a:blip>
          <a:srcRect l="34057" t="45414" r="51900" b="11288"/>
          <a:stretch/>
        </p:blipFill>
        <p:spPr>
          <a:xfrm>
            <a:off x="561557" y="5866776"/>
            <a:ext cx="953864" cy="1292109"/>
          </a:xfrm>
          <a:prstGeom prst="rect">
            <a:avLst/>
          </a:prstGeom>
        </p:spPr>
      </p:pic>
      <p:sp>
        <p:nvSpPr>
          <p:cNvPr id="56" name="Rectangle 55">
            <a:extLst>
              <a:ext uri="{FF2B5EF4-FFF2-40B4-BE49-F238E27FC236}">
                <a16:creationId xmlns="" xmlns:a16="http://schemas.microsoft.com/office/drawing/2014/main" id="{CC984CD2-58E7-4D5E-AC4A-A37EA527225A}"/>
              </a:ext>
            </a:extLst>
          </p:cNvPr>
          <p:cNvSpPr/>
          <p:nvPr/>
        </p:nvSpPr>
        <p:spPr>
          <a:xfrm>
            <a:off x="978751" y="5300184"/>
            <a:ext cx="1685074" cy="2142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TextBox 56">
            <a:extLst>
              <a:ext uri="{FF2B5EF4-FFF2-40B4-BE49-F238E27FC236}">
                <a16:creationId xmlns="" xmlns:a16="http://schemas.microsoft.com/office/drawing/2014/main" id="{4698E549-4823-44E6-8228-1E66214E7CE1}"/>
              </a:ext>
            </a:extLst>
          </p:cNvPr>
          <p:cNvSpPr txBox="1"/>
          <p:nvPr/>
        </p:nvSpPr>
        <p:spPr>
          <a:xfrm>
            <a:off x="984687" y="5292204"/>
            <a:ext cx="1679138" cy="292016"/>
          </a:xfrm>
          <a:prstGeom prst="rect">
            <a:avLst/>
          </a:prstGeom>
          <a:noFill/>
        </p:spPr>
        <p:txBody>
          <a:bodyPr wrap="square" lIns="69736" tIns="34868" rIns="69736" bIns="34868" rtlCol="0">
            <a:spAutoFit/>
          </a:bodyPr>
          <a:lstStyle/>
          <a:p>
            <a:pPr>
              <a:buClr>
                <a:srgbClr val="C00000"/>
              </a:buClr>
              <a:buSzPct val="140000"/>
            </a:pPr>
            <a:r>
              <a:rPr lang="en-GB" sz="754" dirty="0">
                <a:latin typeface="Century Gothic" panose="020B0502020202020204" pitchFamily="34" charset="0"/>
                <a:cs typeface="Arial" panose="020B0604020202020204" pitchFamily="34" charset="0"/>
              </a:rPr>
              <a:t>Oproep Panel afmetingen</a:t>
            </a:r>
            <a:br>
              <a:rPr lang="en-GB" sz="754" dirty="0">
                <a:latin typeface="Century Gothic" panose="020B0502020202020204" pitchFamily="34" charset="0"/>
                <a:cs typeface="Arial" panose="020B0604020202020204" pitchFamily="34" charset="0"/>
              </a:rPr>
            </a:br>
            <a:endParaRPr lang="en-GB" sz="686" dirty="0">
              <a:latin typeface="Century Gothic" panose="020B0502020202020204" pitchFamily="34" charset="0"/>
              <a:cs typeface="Arial" panose="020B0604020202020204" pitchFamily="34" charset="0"/>
            </a:endParaRPr>
          </a:p>
        </p:txBody>
      </p:sp>
      <p:cxnSp>
        <p:nvCxnSpPr>
          <p:cNvPr id="4" name="Straight Connector 3">
            <a:extLst>
              <a:ext uri="{FF2B5EF4-FFF2-40B4-BE49-F238E27FC236}">
                <a16:creationId xmlns="" xmlns:a16="http://schemas.microsoft.com/office/drawing/2014/main" id="{3843EA72-F9F2-4FC6-AE8E-B2935BE8EDC5}"/>
              </a:ext>
            </a:extLst>
          </p:cNvPr>
          <p:cNvCxnSpPr/>
          <p:nvPr/>
        </p:nvCxnSpPr>
        <p:spPr>
          <a:xfrm>
            <a:off x="840319" y="6897395"/>
            <a:ext cx="0" cy="198028"/>
          </a:xfrm>
          <a:prstGeom prst="line">
            <a:avLst/>
          </a:prstGeom>
        </p:spPr>
        <p:style>
          <a:lnRef idx="1">
            <a:schemeClr val="accent2"/>
          </a:lnRef>
          <a:fillRef idx="0">
            <a:schemeClr val="accent2"/>
          </a:fillRef>
          <a:effectRef idx="0">
            <a:schemeClr val="accent2"/>
          </a:effectRef>
          <a:fontRef idx="minor">
            <a:schemeClr val="tx1"/>
          </a:fontRef>
        </p:style>
      </p:cxnSp>
      <p:cxnSp>
        <p:nvCxnSpPr>
          <p:cNvPr id="58" name="Straight Connector 57">
            <a:extLst>
              <a:ext uri="{FF2B5EF4-FFF2-40B4-BE49-F238E27FC236}">
                <a16:creationId xmlns="" xmlns:a16="http://schemas.microsoft.com/office/drawing/2014/main" id="{9F526BA8-20B4-4B6A-8CDE-C674A0020BC0}"/>
              </a:ext>
            </a:extLst>
          </p:cNvPr>
          <p:cNvCxnSpPr/>
          <p:nvPr/>
        </p:nvCxnSpPr>
        <p:spPr>
          <a:xfrm>
            <a:off x="1665751" y="6878370"/>
            <a:ext cx="0" cy="198028"/>
          </a:xfrm>
          <a:prstGeom prst="line">
            <a:avLst/>
          </a:prstGeom>
        </p:spPr>
        <p:style>
          <a:lnRef idx="1">
            <a:schemeClr val="accent2"/>
          </a:lnRef>
          <a:fillRef idx="0">
            <a:schemeClr val="accent2"/>
          </a:fillRef>
          <a:effectRef idx="0">
            <a:schemeClr val="accent2"/>
          </a:effectRef>
          <a:fontRef idx="minor">
            <a:schemeClr val="tx1"/>
          </a:fontRef>
        </p:style>
      </p:cxnSp>
      <p:cxnSp>
        <p:nvCxnSpPr>
          <p:cNvPr id="59" name="Straight Connector 58">
            <a:extLst>
              <a:ext uri="{FF2B5EF4-FFF2-40B4-BE49-F238E27FC236}">
                <a16:creationId xmlns="" xmlns:a16="http://schemas.microsoft.com/office/drawing/2014/main" id="{6873767B-A809-4356-B60A-2773EEBCD695}"/>
              </a:ext>
            </a:extLst>
          </p:cNvPr>
          <p:cNvCxnSpPr/>
          <p:nvPr/>
        </p:nvCxnSpPr>
        <p:spPr>
          <a:xfrm>
            <a:off x="2545294" y="6854261"/>
            <a:ext cx="0" cy="198028"/>
          </a:xfrm>
          <a:prstGeom prst="line">
            <a:avLst/>
          </a:prstGeom>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 xmlns:a16="http://schemas.microsoft.com/office/drawing/2014/main" id="{F8A53E4F-B8DE-4DA9-A0DE-17E7DBEE5333}"/>
              </a:ext>
            </a:extLst>
          </p:cNvPr>
          <p:cNvCxnSpPr/>
          <p:nvPr/>
        </p:nvCxnSpPr>
        <p:spPr>
          <a:xfrm>
            <a:off x="3538375" y="6840270"/>
            <a:ext cx="0" cy="198028"/>
          </a:xfrm>
          <a:prstGeom prst="line">
            <a:avLst/>
          </a:prstGeom>
        </p:spPr>
        <p:style>
          <a:lnRef idx="1">
            <a:schemeClr val="accent2"/>
          </a:lnRef>
          <a:fillRef idx="0">
            <a:schemeClr val="accent2"/>
          </a:fillRef>
          <a:effectRef idx="0">
            <a:schemeClr val="accent2"/>
          </a:effectRef>
          <a:fontRef idx="minor">
            <a:schemeClr val="tx1"/>
          </a:fontRef>
        </p:style>
      </p:cxnSp>
      <p:cxnSp>
        <p:nvCxnSpPr>
          <p:cNvPr id="61" name="Straight Connector 60">
            <a:extLst>
              <a:ext uri="{FF2B5EF4-FFF2-40B4-BE49-F238E27FC236}">
                <a16:creationId xmlns="" xmlns:a16="http://schemas.microsoft.com/office/drawing/2014/main" id="{B1F0C303-4ABD-4E9C-BA8E-71EE0CF61B8F}"/>
              </a:ext>
            </a:extLst>
          </p:cNvPr>
          <p:cNvCxnSpPr/>
          <p:nvPr/>
        </p:nvCxnSpPr>
        <p:spPr>
          <a:xfrm>
            <a:off x="4605994" y="6854261"/>
            <a:ext cx="0" cy="198028"/>
          </a:xfrm>
          <a:prstGeom prst="line">
            <a:avLst/>
          </a:prstGeom>
        </p:spPr>
        <p:style>
          <a:lnRef idx="1">
            <a:schemeClr val="accent2"/>
          </a:lnRef>
          <a:fillRef idx="0">
            <a:schemeClr val="accent2"/>
          </a:fillRef>
          <a:effectRef idx="0">
            <a:schemeClr val="accent2"/>
          </a:effectRef>
          <a:fontRef idx="minor">
            <a:schemeClr val="tx1"/>
          </a:fontRef>
        </p:style>
      </p:cxnSp>
      <p:sp>
        <p:nvSpPr>
          <p:cNvPr id="62" name="Rectangle 61">
            <a:extLst>
              <a:ext uri="{FF2B5EF4-FFF2-40B4-BE49-F238E27FC236}">
                <a16:creationId xmlns="" xmlns:a16="http://schemas.microsoft.com/office/drawing/2014/main" id="{C7C04DCD-58B8-4C14-BCC7-23F6BF7BA2CA}"/>
              </a:ext>
            </a:extLst>
          </p:cNvPr>
          <p:cNvSpPr/>
          <p:nvPr/>
        </p:nvSpPr>
        <p:spPr>
          <a:xfrm>
            <a:off x="823841" y="6877356"/>
            <a:ext cx="641473" cy="200055"/>
          </a:xfrm>
          <a:prstGeom prst="rect">
            <a:avLst/>
          </a:prstGeom>
        </p:spPr>
        <p:txBody>
          <a:bodyPr wrap="square">
            <a:spAutoFit/>
          </a:bodyPr>
          <a:lstStyle/>
          <a:p>
            <a:pPr>
              <a:buClr>
                <a:srgbClr val="C00000"/>
              </a:buClr>
              <a:buSzPct val="140000"/>
            </a:pPr>
            <a:r>
              <a:rPr lang="en-GB" sz="700" dirty="0">
                <a:latin typeface="Century Gothic" panose="020B0502020202020204" pitchFamily="34" charset="0"/>
                <a:cs typeface="Arial" panose="020B0604020202020204" pitchFamily="34" charset="0"/>
              </a:rPr>
              <a:t>AB Panel</a:t>
            </a:r>
          </a:p>
        </p:txBody>
      </p:sp>
      <p:sp>
        <p:nvSpPr>
          <p:cNvPr id="63" name="Rectangle 62">
            <a:extLst>
              <a:ext uri="{FF2B5EF4-FFF2-40B4-BE49-F238E27FC236}">
                <a16:creationId xmlns="" xmlns:a16="http://schemas.microsoft.com/office/drawing/2014/main" id="{560861AF-6D0B-4B5D-94A4-2F38FF678B15}"/>
              </a:ext>
            </a:extLst>
          </p:cNvPr>
          <p:cNvSpPr/>
          <p:nvPr/>
        </p:nvSpPr>
        <p:spPr>
          <a:xfrm>
            <a:off x="1649328" y="6864675"/>
            <a:ext cx="641473" cy="200055"/>
          </a:xfrm>
          <a:prstGeom prst="rect">
            <a:avLst/>
          </a:prstGeom>
        </p:spPr>
        <p:txBody>
          <a:bodyPr wrap="square">
            <a:spAutoFit/>
          </a:bodyPr>
          <a:lstStyle/>
          <a:p>
            <a:pPr>
              <a:buClr>
                <a:srgbClr val="C00000"/>
              </a:buClr>
              <a:buSzPct val="140000"/>
            </a:pPr>
            <a:r>
              <a:rPr lang="en-GB" sz="700" dirty="0">
                <a:latin typeface="Century Gothic" panose="020B0502020202020204" pitchFamily="34" charset="0"/>
                <a:cs typeface="Arial" panose="020B0604020202020204" pitchFamily="34" charset="0"/>
              </a:rPr>
              <a:t>ABK Panel</a:t>
            </a:r>
          </a:p>
        </p:txBody>
      </p:sp>
      <p:sp>
        <p:nvSpPr>
          <p:cNvPr id="64" name="Rectangle 63">
            <a:extLst>
              <a:ext uri="{FF2B5EF4-FFF2-40B4-BE49-F238E27FC236}">
                <a16:creationId xmlns="" xmlns:a16="http://schemas.microsoft.com/office/drawing/2014/main" id="{A12988B9-9518-49AD-8476-6F77195AF56F}"/>
              </a:ext>
            </a:extLst>
          </p:cNvPr>
          <p:cNvSpPr/>
          <p:nvPr/>
        </p:nvSpPr>
        <p:spPr>
          <a:xfrm>
            <a:off x="2538529" y="6866191"/>
            <a:ext cx="566800" cy="200055"/>
          </a:xfrm>
          <a:prstGeom prst="rect">
            <a:avLst/>
          </a:prstGeom>
        </p:spPr>
        <p:txBody>
          <a:bodyPr wrap="square">
            <a:spAutoFit/>
          </a:bodyPr>
          <a:lstStyle/>
          <a:p>
            <a:pPr>
              <a:buClr>
                <a:srgbClr val="C00000"/>
              </a:buClr>
              <a:buSzPct val="140000"/>
            </a:pPr>
            <a:r>
              <a:rPr lang="en-GB" sz="700" dirty="0">
                <a:latin typeface="Century Gothic" panose="020B0502020202020204" pitchFamily="34" charset="0"/>
                <a:cs typeface="Arial" panose="020B0604020202020204" pitchFamily="34" charset="0"/>
              </a:rPr>
              <a:t>Antenna</a:t>
            </a:r>
          </a:p>
        </p:txBody>
      </p:sp>
      <p:sp>
        <p:nvSpPr>
          <p:cNvPr id="65" name="Rectangle 64">
            <a:extLst>
              <a:ext uri="{FF2B5EF4-FFF2-40B4-BE49-F238E27FC236}">
                <a16:creationId xmlns="" xmlns:a16="http://schemas.microsoft.com/office/drawing/2014/main" id="{986AAD56-69D3-4B23-B915-8B9483543DA9}"/>
              </a:ext>
            </a:extLst>
          </p:cNvPr>
          <p:cNvSpPr/>
          <p:nvPr/>
        </p:nvSpPr>
        <p:spPr>
          <a:xfrm>
            <a:off x="3499159" y="6824017"/>
            <a:ext cx="566800" cy="307777"/>
          </a:xfrm>
          <a:prstGeom prst="rect">
            <a:avLst/>
          </a:prstGeom>
        </p:spPr>
        <p:txBody>
          <a:bodyPr wrap="square">
            <a:spAutoFit/>
          </a:bodyPr>
          <a:lstStyle/>
          <a:p>
            <a:pPr>
              <a:buClr>
                <a:srgbClr val="C00000"/>
              </a:buClr>
              <a:buSzPct val="140000"/>
            </a:pPr>
            <a:r>
              <a:rPr lang="en-GB" sz="700" dirty="0">
                <a:latin typeface="Century Gothic" panose="020B0502020202020204" pitchFamily="34" charset="0"/>
                <a:cs typeface="Arial" panose="020B0604020202020204" pitchFamily="34" charset="0"/>
              </a:rPr>
              <a:t>705 Wall Monitor</a:t>
            </a:r>
          </a:p>
        </p:txBody>
      </p:sp>
      <p:sp>
        <p:nvSpPr>
          <p:cNvPr id="66" name="Rectangle 65">
            <a:extLst>
              <a:ext uri="{FF2B5EF4-FFF2-40B4-BE49-F238E27FC236}">
                <a16:creationId xmlns="" xmlns:a16="http://schemas.microsoft.com/office/drawing/2014/main" id="{9DC5D325-2933-42F7-9001-98DDA7936CBC}"/>
              </a:ext>
            </a:extLst>
          </p:cNvPr>
          <p:cNvSpPr/>
          <p:nvPr/>
        </p:nvSpPr>
        <p:spPr>
          <a:xfrm>
            <a:off x="4579458" y="6812040"/>
            <a:ext cx="748191" cy="307777"/>
          </a:xfrm>
          <a:prstGeom prst="rect">
            <a:avLst/>
          </a:prstGeom>
        </p:spPr>
        <p:txBody>
          <a:bodyPr wrap="square">
            <a:spAutoFit/>
          </a:bodyPr>
          <a:lstStyle/>
          <a:p>
            <a:pPr>
              <a:buClr>
                <a:srgbClr val="C00000"/>
              </a:buClr>
              <a:buSzPct val="140000"/>
            </a:pPr>
            <a:r>
              <a:rPr lang="en-GB" sz="700" dirty="0">
                <a:latin typeface="Century Gothic" panose="020B0502020202020204" pitchFamily="34" charset="0"/>
                <a:cs typeface="Arial" panose="020B0604020202020204" pitchFamily="34" charset="0"/>
              </a:rPr>
              <a:t>705 Portable Handset</a:t>
            </a:r>
          </a:p>
        </p:txBody>
      </p:sp>
      <p:grpSp>
        <p:nvGrpSpPr>
          <p:cNvPr id="67" name="Group 66">
            <a:extLst>
              <a:ext uri="{FF2B5EF4-FFF2-40B4-BE49-F238E27FC236}">
                <a16:creationId xmlns="" xmlns:a16="http://schemas.microsoft.com/office/drawing/2014/main" id="{34D25A55-CA72-4685-96A0-23FF22D09F41}"/>
              </a:ext>
            </a:extLst>
          </p:cNvPr>
          <p:cNvGrpSpPr/>
          <p:nvPr/>
        </p:nvGrpSpPr>
        <p:grpSpPr>
          <a:xfrm>
            <a:off x="433337" y="7209698"/>
            <a:ext cx="5045091" cy="233315"/>
            <a:chOff x="433337" y="7235825"/>
            <a:chExt cx="5045091" cy="233315"/>
          </a:xfrm>
        </p:grpSpPr>
        <p:cxnSp>
          <p:nvCxnSpPr>
            <p:cNvPr id="68" name="Straight Connector 67">
              <a:extLst>
                <a:ext uri="{FF2B5EF4-FFF2-40B4-BE49-F238E27FC236}">
                  <a16:creationId xmlns="" xmlns:a16="http://schemas.microsoft.com/office/drawing/2014/main" id="{4A11902E-FB0B-45A1-926E-2BA0342F6776}"/>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69" name="TextBox 68">
              <a:extLst>
                <a:ext uri="{FF2B5EF4-FFF2-40B4-BE49-F238E27FC236}">
                  <a16:creationId xmlns="" xmlns:a16="http://schemas.microsoft.com/office/drawing/2014/main" id="{2A3D79F7-B779-4D98-A1F4-5D1341759729}"/>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53</a:t>
              </a:r>
            </a:p>
          </p:txBody>
        </p:sp>
      </p:grpSp>
      <p:pic>
        <p:nvPicPr>
          <p:cNvPr id="6" name="Picture 5">
            <a:extLst>
              <a:ext uri="{FF2B5EF4-FFF2-40B4-BE49-F238E27FC236}">
                <a16:creationId xmlns="" xmlns:a16="http://schemas.microsoft.com/office/drawing/2014/main" id="{46763E62-FB87-4026-A87A-822C458699CC}"/>
              </a:ext>
            </a:extLst>
          </p:cNvPr>
          <p:cNvPicPr>
            <a:picLocks noChangeAspect="1"/>
          </p:cNvPicPr>
          <p:nvPr/>
        </p:nvPicPr>
        <p:blipFill rotWithShape="1">
          <a:blip r:embed="rId11">
            <a:biLevel thresh="75000"/>
          </a:blip>
          <a:srcRect l="51461" t="39185" r="31723" b="14647"/>
          <a:stretch/>
        </p:blipFill>
        <p:spPr>
          <a:xfrm>
            <a:off x="4445923" y="6078633"/>
            <a:ext cx="693014" cy="835905"/>
          </a:xfrm>
          <a:prstGeom prst="rect">
            <a:avLst/>
          </a:prstGeom>
        </p:spPr>
      </p:pic>
    </p:spTree>
    <p:extLst>
      <p:ext uri="{BB962C8B-B14F-4D97-AF65-F5344CB8AC3E}">
        <p14:creationId xmlns:p14="http://schemas.microsoft.com/office/powerpoint/2010/main" val="21789167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65E49F65-8B08-40A2-8485-676BB995BC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080" r="16518" b="35223"/>
          <a:stretch/>
        </p:blipFill>
        <p:spPr>
          <a:xfrm>
            <a:off x="0" y="1676400"/>
            <a:ext cx="5327650" cy="3895725"/>
          </a:xfrm>
          <a:prstGeom prst="rect">
            <a:avLst/>
          </a:prstGeom>
        </p:spPr>
      </p:pic>
      <p:grpSp>
        <p:nvGrpSpPr>
          <p:cNvPr id="8" name="Group 7">
            <a:extLst>
              <a:ext uri="{FF2B5EF4-FFF2-40B4-BE49-F238E27FC236}">
                <a16:creationId xmlns="" xmlns:a16="http://schemas.microsoft.com/office/drawing/2014/main" id="{CC368D9F-DD7D-4650-9E80-8DF0A1DB438F}"/>
              </a:ext>
            </a:extLst>
          </p:cNvPr>
          <p:cNvGrpSpPr/>
          <p:nvPr/>
        </p:nvGrpSpPr>
        <p:grpSpPr>
          <a:xfrm>
            <a:off x="0" y="1503551"/>
            <a:ext cx="5327649" cy="82006"/>
            <a:chOff x="0" y="1093605"/>
            <a:chExt cx="5327649" cy="82006"/>
          </a:xfrm>
        </p:grpSpPr>
        <p:cxnSp>
          <p:nvCxnSpPr>
            <p:cNvPr id="9" name="Straight Connector 8">
              <a:extLst>
                <a:ext uri="{FF2B5EF4-FFF2-40B4-BE49-F238E27FC236}">
                  <a16:creationId xmlns="" xmlns:a16="http://schemas.microsoft.com/office/drawing/2014/main" id="{88FCB02E-76F6-4BFD-A631-D15F0C3F3DCC}"/>
                </a:ext>
              </a:extLst>
            </p:cNvPr>
            <p:cNvCxnSpPr>
              <a:cxnSpLocks/>
            </p:cNvCxnSpPr>
            <p:nvPr/>
          </p:nvCxnSpPr>
          <p:spPr>
            <a:xfrm>
              <a:off x="0" y="1175611"/>
              <a:ext cx="4462513" cy="0"/>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 xmlns:a16="http://schemas.microsoft.com/office/drawing/2014/main" id="{C4C56E43-93AB-48C6-AFBD-55F1F94DE5BC}"/>
                </a:ext>
              </a:extLst>
            </p:cNvPr>
            <p:cNvCxnSpPr>
              <a:cxnSpLocks/>
            </p:cNvCxnSpPr>
            <p:nvPr/>
          </p:nvCxnSpPr>
          <p:spPr>
            <a:xfrm>
              <a:off x="4592751" y="1175611"/>
              <a:ext cx="734898" cy="0"/>
            </a:xfrm>
            <a:prstGeom prst="line">
              <a:avLst/>
            </a:prstGeom>
            <a:ln w="63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 xmlns:a16="http://schemas.microsoft.com/office/drawing/2014/main" id="{D5E0CBCF-E1C4-44A9-A77C-3763913DFBAF}"/>
                </a:ext>
              </a:extLst>
            </p:cNvPr>
            <p:cNvCxnSpPr>
              <a:cxnSpLocks/>
            </p:cNvCxnSpPr>
            <p:nvPr/>
          </p:nvCxnSpPr>
          <p:spPr>
            <a:xfrm>
              <a:off x="865136" y="1093605"/>
              <a:ext cx="4462513" cy="0"/>
            </a:xfrm>
            <a:prstGeom prst="line">
              <a:avLst/>
            </a:prstGeom>
            <a:ln w="952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 xmlns:a16="http://schemas.microsoft.com/office/drawing/2014/main" id="{13BEBC51-893A-4A44-AFDC-AF5EA9657EB0}"/>
                </a:ext>
              </a:extLst>
            </p:cNvPr>
            <p:cNvCxnSpPr>
              <a:cxnSpLocks/>
            </p:cNvCxnSpPr>
            <p:nvPr/>
          </p:nvCxnSpPr>
          <p:spPr>
            <a:xfrm>
              <a:off x="0" y="1093605"/>
              <a:ext cx="734898" cy="0"/>
            </a:xfrm>
            <a:prstGeom prst="line">
              <a:avLst/>
            </a:prstGeom>
            <a:ln w="6350">
              <a:solidFill>
                <a:srgbClr val="A6A6A6"/>
              </a:solidFill>
            </a:ln>
          </p:spPr>
          <p:style>
            <a:lnRef idx="1">
              <a:schemeClr val="accent2"/>
            </a:lnRef>
            <a:fillRef idx="0">
              <a:schemeClr val="accent2"/>
            </a:fillRef>
            <a:effectRef idx="0">
              <a:schemeClr val="accent2"/>
            </a:effectRef>
            <a:fontRef idx="minor">
              <a:schemeClr val="tx1"/>
            </a:fontRef>
          </p:style>
        </p:cxnSp>
      </p:grpSp>
      <p:grpSp>
        <p:nvGrpSpPr>
          <p:cNvPr id="15" name="Group 14">
            <a:extLst>
              <a:ext uri="{FF2B5EF4-FFF2-40B4-BE49-F238E27FC236}">
                <a16:creationId xmlns="" xmlns:a16="http://schemas.microsoft.com/office/drawing/2014/main" id="{450A9F4D-ECDD-4E49-850E-7DE9EC4A53D4}"/>
              </a:ext>
            </a:extLst>
          </p:cNvPr>
          <p:cNvGrpSpPr/>
          <p:nvPr/>
        </p:nvGrpSpPr>
        <p:grpSpPr>
          <a:xfrm rot="10800000">
            <a:off x="1" y="5662967"/>
            <a:ext cx="5327649" cy="82006"/>
            <a:chOff x="0" y="1093605"/>
            <a:chExt cx="5327649" cy="82006"/>
          </a:xfrm>
        </p:grpSpPr>
        <p:cxnSp>
          <p:nvCxnSpPr>
            <p:cNvPr id="16" name="Straight Connector 15">
              <a:extLst>
                <a:ext uri="{FF2B5EF4-FFF2-40B4-BE49-F238E27FC236}">
                  <a16:creationId xmlns="" xmlns:a16="http://schemas.microsoft.com/office/drawing/2014/main" id="{B83478D0-6581-4233-B19E-14F2C1516974}"/>
                </a:ext>
              </a:extLst>
            </p:cNvPr>
            <p:cNvCxnSpPr>
              <a:cxnSpLocks/>
            </p:cNvCxnSpPr>
            <p:nvPr/>
          </p:nvCxnSpPr>
          <p:spPr>
            <a:xfrm>
              <a:off x="0" y="1175611"/>
              <a:ext cx="4462513" cy="0"/>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 xmlns:a16="http://schemas.microsoft.com/office/drawing/2014/main" id="{9D64CC9E-8659-46C9-9FAE-5614022F708A}"/>
                </a:ext>
              </a:extLst>
            </p:cNvPr>
            <p:cNvCxnSpPr>
              <a:cxnSpLocks/>
            </p:cNvCxnSpPr>
            <p:nvPr/>
          </p:nvCxnSpPr>
          <p:spPr>
            <a:xfrm>
              <a:off x="4592751" y="1175611"/>
              <a:ext cx="734898" cy="0"/>
            </a:xfrm>
            <a:prstGeom prst="line">
              <a:avLst/>
            </a:prstGeom>
            <a:ln w="63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 xmlns:a16="http://schemas.microsoft.com/office/drawing/2014/main" id="{0B084EA4-B95C-46F7-9FAD-6A8B859BB112}"/>
                </a:ext>
              </a:extLst>
            </p:cNvPr>
            <p:cNvCxnSpPr>
              <a:cxnSpLocks/>
            </p:cNvCxnSpPr>
            <p:nvPr/>
          </p:nvCxnSpPr>
          <p:spPr>
            <a:xfrm>
              <a:off x="865136" y="1093605"/>
              <a:ext cx="4462513" cy="0"/>
            </a:xfrm>
            <a:prstGeom prst="line">
              <a:avLst/>
            </a:prstGeom>
            <a:ln w="952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 xmlns:a16="http://schemas.microsoft.com/office/drawing/2014/main" id="{50A24D4C-B0E9-4090-99A1-7FEB321085C7}"/>
                </a:ext>
              </a:extLst>
            </p:cNvPr>
            <p:cNvCxnSpPr>
              <a:cxnSpLocks/>
            </p:cNvCxnSpPr>
            <p:nvPr/>
          </p:nvCxnSpPr>
          <p:spPr>
            <a:xfrm>
              <a:off x="0" y="1093605"/>
              <a:ext cx="734898" cy="0"/>
            </a:xfrm>
            <a:prstGeom prst="line">
              <a:avLst/>
            </a:prstGeom>
            <a:ln w="6350">
              <a:solidFill>
                <a:srgbClr val="A6A6A6"/>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93124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8327" y="3048654"/>
            <a:ext cx="330905" cy="524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4626780" y="3942949"/>
            <a:ext cx="325561" cy="554885"/>
            <a:chOff x="5652547" y="3799684"/>
            <a:chExt cx="1493075" cy="2348702"/>
          </a:xfrm>
        </p:grpSpPr>
        <p:pic>
          <p:nvPicPr>
            <p:cNvPr id="27" name="Picture 2" descr="X:\AES Distribution Server\001 Web design\133988-iphone3g.jpg"/>
            <p:cNvPicPr>
              <a:picLocks noChangeAspect="1" noChangeArrowheads="1"/>
            </p:cNvPicPr>
            <p:nvPr/>
          </p:nvPicPr>
          <p:blipFill>
            <a:blip r:embed="rId3" cstate="print"/>
            <a:srcRect b="17253"/>
            <a:stretch>
              <a:fillRect/>
            </a:stretch>
          </p:blipFill>
          <p:spPr bwMode="auto">
            <a:xfrm>
              <a:off x="5652547" y="3799684"/>
              <a:ext cx="1493075" cy="2348702"/>
            </a:xfrm>
            <a:prstGeom prst="rect">
              <a:avLst/>
            </a:prstGeom>
            <a:noFill/>
          </p:spPr>
        </p:pic>
        <p:pic>
          <p:nvPicPr>
            <p:cNvPr id="28" name="Picture 3" descr="X:\AES Distribution Server\001 Web design\frontgate.jpg"/>
            <p:cNvPicPr>
              <a:picLocks noChangeAspect="1" noChangeArrowheads="1"/>
            </p:cNvPicPr>
            <p:nvPr/>
          </p:nvPicPr>
          <p:blipFill>
            <a:blip r:embed="rId4" cstate="print"/>
            <a:srcRect/>
            <a:stretch>
              <a:fillRect/>
            </a:stretch>
          </p:blipFill>
          <p:spPr bwMode="auto">
            <a:xfrm>
              <a:off x="5927214" y="4285460"/>
              <a:ext cx="973109" cy="1485899"/>
            </a:xfrm>
            <a:prstGeom prst="rect">
              <a:avLst/>
            </a:prstGeom>
            <a:noFill/>
          </p:spPr>
        </p:pic>
      </p:grpSp>
      <p:sp>
        <p:nvSpPr>
          <p:cNvPr id="32" name="TextBox 31"/>
          <p:cNvSpPr txBox="1"/>
          <p:nvPr/>
        </p:nvSpPr>
        <p:spPr>
          <a:xfrm>
            <a:off x="4544426" y="3608156"/>
            <a:ext cx="669279" cy="513615"/>
          </a:xfrm>
          <a:prstGeom prst="rect">
            <a:avLst/>
          </a:prstGeom>
          <a:noFill/>
        </p:spPr>
        <p:txBody>
          <a:bodyPr wrap="square" lIns="69736" tIns="34868" rIns="69736" bIns="34868" rtlCol="0">
            <a:spAutoFit/>
          </a:bodyPr>
          <a:lstStyle/>
          <a:p>
            <a:r>
              <a:rPr lang="en-GB" sz="720" dirty="0">
                <a:latin typeface="Century Gothic" panose="020B0502020202020204" pitchFamily="34" charset="0"/>
              </a:rPr>
              <a:t>Bel vaste lijn telefoon</a:t>
            </a:r>
          </a:p>
          <a:p>
            <a:r>
              <a:rPr lang="en-GB" sz="720" dirty="0">
                <a:latin typeface="Century Gothic" panose="020B0502020202020204" pitchFamily="34" charset="0"/>
              </a:rPr>
              <a:t/>
            </a:r>
            <a:br>
              <a:rPr lang="en-GB" sz="720" dirty="0">
                <a:latin typeface="Century Gothic" panose="020B0502020202020204" pitchFamily="34" charset="0"/>
              </a:rPr>
            </a:br>
            <a:endParaRPr lang="en-GB" sz="720" dirty="0">
              <a:latin typeface="Century Gothic" panose="020B0502020202020204" pitchFamily="34" charset="0"/>
            </a:endParaRPr>
          </a:p>
        </p:txBody>
      </p:sp>
      <p:sp>
        <p:nvSpPr>
          <p:cNvPr id="33" name="TextBox 32"/>
          <p:cNvSpPr txBox="1"/>
          <p:nvPr/>
        </p:nvSpPr>
        <p:spPr>
          <a:xfrm>
            <a:off x="4511382" y="4562554"/>
            <a:ext cx="651961" cy="624415"/>
          </a:xfrm>
          <a:prstGeom prst="rect">
            <a:avLst/>
          </a:prstGeom>
          <a:noFill/>
        </p:spPr>
        <p:txBody>
          <a:bodyPr wrap="square" lIns="69736" tIns="34868" rIns="69736" bIns="34868" rtlCol="0">
            <a:spAutoFit/>
          </a:bodyPr>
          <a:lstStyle/>
          <a:p>
            <a:r>
              <a:rPr lang="en-GB" sz="720" dirty="0">
                <a:latin typeface="Century Gothic" panose="020B0502020202020204" pitchFamily="34" charset="0"/>
              </a:rPr>
              <a:t>Bellen van mobiele telefoon</a:t>
            </a:r>
          </a:p>
          <a:p>
            <a:r>
              <a:rPr lang="en-GB" sz="720" dirty="0">
                <a:latin typeface="Century Gothic" panose="020B0502020202020204" pitchFamily="34" charset="0"/>
              </a:rPr>
              <a:t/>
            </a:r>
            <a:br>
              <a:rPr lang="en-GB" sz="720" dirty="0">
                <a:latin typeface="Century Gothic" panose="020B0502020202020204" pitchFamily="34" charset="0"/>
              </a:rPr>
            </a:br>
            <a:endParaRPr lang="en-GB" sz="720" dirty="0">
              <a:latin typeface="Century Gothic" panose="020B0502020202020204" pitchFamily="34" charset="0"/>
            </a:endParaRPr>
          </a:p>
        </p:txBody>
      </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7193" y="4798742"/>
            <a:ext cx="128440" cy="236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35"/>
          <p:cNvSpPr txBox="1"/>
          <p:nvPr/>
        </p:nvSpPr>
        <p:spPr>
          <a:xfrm>
            <a:off x="3309332" y="5029294"/>
            <a:ext cx="1392504" cy="402816"/>
          </a:xfrm>
          <a:prstGeom prst="rect">
            <a:avLst/>
          </a:prstGeom>
          <a:noFill/>
        </p:spPr>
        <p:txBody>
          <a:bodyPr wrap="square" lIns="69736" tIns="34868" rIns="69736" bIns="34868" rtlCol="0">
            <a:spAutoFit/>
          </a:bodyPr>
          <a:lstStyle/>
          <a:p>
            <a:r>
              <a:rPr lang="en-GB" sz="720" dirty="0">
                <a:latin typeface="Century Gothic" panose="020B0502020202020204" pitchFamily="34" charset="0"/>
              </a:rPr>
              <a:t>SIM-kaart binnen</a:t>
            </a:r>
          </a:p>
          <a:p>
            <a:r>
              <a:rPr lang="en-GB" sz="720" dirty="0">
                <a:latin typeface="Century Gothic" panose="020B0502020202020204" pitchFamily="34" charset="0"/>
              </a:rPr>
              <a:t/>
            </a:r>
            <a:br>
              <a:rPr lang="en-GB" sz="720" dirty="0">
                <a:latin typeface="Century Gothic" panose="020B0502020202020204" pitchFamily="34" charset="0"/>
              </a:rPr>
            </a:br>
            <a:endParaRPr lang="en-GB" sz="720" dirty="0">
              <a:latin typeface="Century Gothic" panose="020B0502020202020204" pitchFamily="34" charset="0"/>
            </a:endParaRPr>
          </a:p>
        </p:txBody>
      </p:sp>
      <p:pic>
        <p:nvPicPr>
          <p:cNvPr id="3075" name="Picture 3" descr="\\GOFLEX_HOME\GoFlex Home Public\updated server\Server\product images 2013\old images\20120711_08223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8891" y="3661775"/>
            <a:ext cx="506747" cy="844390"/>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oup 77"/>
          <p:cNvGrpSpPr/>
          <p:nvPr/>
        </p:nvGrpSpPr>
        <p:grpSpPr>
          <a:xfrm>
            <a:off x="4626780" y="4866590"/>
            <a:ext cx="325561" cy="554885"/>
            <a:chOff x="5652547" y="3799684"/>
            <a:chExt cx="1493075" cy="2348702"/>
          </a:xfrm>
        </p:grpSpPr>
        <p:pic>
          <p:nvPicPr>
            <p:cNvPr id="79" name="Picture 2" descr="X:\AES Distribution Server\001 Web design\133988-iphone3g.jpg"/>
            <p:cNvPicPr>
              <a:picLocks noChangeAspect="1" noChangeArrowheads="1"/>
            </p:cNvPicPr>
            <p:nvPr/>
          </p:nvPicPr>
          <p:blipFill>
            <a:blip r:embed="rId3" cstate="print"/>
            <a:srcRect b="17253"/>
            <a:stretch>
              <a:fillRect/>
            </a:stretch>
          </p:blipFill>
          <p:spPr bwMode="auto">
            <a:xfrm>
              <a:off x="5652547" y="3799684"/>
              <a:ext cx="1493075" cy="2348702"/>
            </a:xfrm>
            <a:prstGeom prst="rect">
              <a:avLst/>
            </a:prstGeom>
            <a:noFill/>
          </p:spPr>
        </p:pic>
        <p:pic>
          <p:nvPicPr>
            <p:cNvPr id="80" name="Picture 3" descr="X:\AES Distribution Server\001 Web design\frontgate.jpg"/>
            <p:cNvPicPr>
              <a:picLocks noChangeAspect="1" noChangeArrowheads="1"/>
            </p:cNvPicPr>
            <p:nvPr/>
          </p:nvPicPr>
          <p:blipFill>
            <a:blip r:embed="rId4" cstate="print"/>
            <a:srcRect/>
            <a:stretch>
              <a:fillRect/>
            </a:stretch>
          </p:blipFill>
          <p:spPr bwMode="auto">
            <a:xfrm>
              <a:off x="5927214" y="4285460"/>
              <a:ext cx="973109" cy="1485899"/>
            </a:xfrm>
            <a:prstGeom prst="rect">
              <a:avLst/>
            </a:prstGeom>
            <a:noFill/>
          </p:spPr>
        </p:pic>
      </p:grpSp>
      <p:grpSp>
        <p:nvGrpSpPr>
          <p:cNvPr id="49" name="Group 48">
            <a:extLst>
              <a:ext uri="{FF2B5EF4-FFF2-40B4-BE49-F238E27FC236}">
                <a16:creationId xmlns="" xmlns:a16="http://schemas.microsoft.com/office/drawing/2014/main" id="{B02A8A8F-D718-44A2-BF55-42E866CCEB3E}"/>
              </a:ext>
            </a:extLst>
          </p:cNvPr>
          <p:cNvGrpSpPr/>
          <p:nvPr/>
        </p:nvGrpSpPr>
        <p:grpSpPr>
          <a:xfrm>
            <a:off x="433337" y="254810"/>
            <a:ext cx="4864341" cy="299372"/>
            <a:chOff x="433337" y="254810"/>
            <a:chExt cx="4864341" cy="299372"/>
          </a:xfrm>
        </p:grpSpPr>
        <p:pic>
          <p:nvPicPr>
            <p:cNvPr id="50" name="Picture 49">
              <a:extLst>
                <a:ext uri="{FF2B5EF4-FFF2-40B4-BE49-F238E27FC236}">
                  <a16:creationId xmlns="" xmlns:a16="http://schemas.microsoft.com/office/drawing/2014/main" id="{861E0078-D40B-4564-AB39-7385F56135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51" name="Straight Connector 50">
              <a:extLst>
                <a:ext uri="{FF2B5EF4-FFF2-40B4-BE49-F238E27FC236}">
                  <a16:creationId xmlns="" xmlns:a16="http://schemas.microsoft.com/office/drawing/2014/main" id="{9151E2E9-93BE-4304-94F6-316B4C2E3778}"/>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52" name="TextBox 51">
              <a:extLst>
                <a:ext uri="{FF2B5EF4-FFF2-40B4-BE49-F238E27FC236}">
                  <a16:creationId xmlns="" xmlns:a16="http://schemas.microsoft.com/office/drawing/2014/main" id="{8D8CB0F5-575B-47F3-9F90-83710B63294A}"/>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CELLCOM 5E</a:t>
              </a:r>
            </a:p>
          </p:txBody>
        </p:sp>
      </p:grpSp>
      <p:cxnSp>
        <p:nvCxnSpPr>
          <p:cNvPr id="134" name="Straight Connector 133">
            <a:extLst>
              <a:ext uri="{FF2B5EF4-FFF2-40B4-BE49-F238E27FC236}">
                <a16:creationId xmlns="" xmlns:a16="http://schemas.microsoft.com/office/drawing/2014/main" id="{B5EB0112-8A09-4789-988D-53E23205AB7D}"/>
              </a:ext>
            </a:extLst>
          </p:cNvPr>
          <p:cNvCxnSpPr>
            <a:cxnSpLocks/>
          </p:cNvCxnSpPr>
          <p:nvPr/>
        </p:nvCxnSpPr>
        <p:spPr>
          <a:xfrm>
            <a:off x="4187209" y="6679369"/>
            <a:ext cx="0" cy="295629"/>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pic>
        <p:nvPicPr>
          <p:cNvPr id="136" name="Picture 135">
            <a:extLst>
              <a:ext uri="{FF2B5EF4-FFF2-40B4-BE49-F238E27FC236}">
                <a16:creationId xmlns="" xmlns:a16="http://schemas.microsoft.com/office/drawing/2014/main" id="{A484EDF6-45CF-40A4-81F4-6A503AF9A49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3105808" y="5800516"/>
            <a:ext cx="496740" cy="918726"/>
          </a:xfrm>
          <a:prstGeom prst="rect">
            <a:avLst/>
          </a:prstGeom>
        </p:spPr>
      </p:pic>
      <p:sp>
        <p:nvSpPr>
          <p:cNvPr id="138" name="TextBox 137">
            <a:extLst>
              <a:ext uri="{FF2B5EF4-FFF2-40B4-BE49-F238E27FC236}">
                <a16:creationId xmlns="" xmlns:a16="http://schemas.microsoft.com/office/drawing/2014/main" id="{691E5839-3329-4078-A18F-78DC5B127A9B}"/>
              </a:ext>
            </a:extLst>
          </p:cNvPr>
          <p:cNvSpPr txBox="1"/>
          <p:nvPr/>
        </p:nvSpPr>
        <p:spPr>
          <a:xfrm>
            <a:off x="4400374" y="2609545"/>
            <a:ext cx="726813" cy="647498"/>
          </a:xfrm>
          <a:prstGeom prst="rect">
            <a:avLst/>
          </a:prstGeom>
          <a:noFill/>
        </p:spPr>
        <p:txBody>
          <a:bodyPr wrap="square" lIns="69736" tIns="34868" rIns="69736" bIns="34868" rtlCol="0">
            <a:spAutoFit/>
          </a:bodyPr>
          <a:lstStyle/>
          <a:p>
            <a:r>
              <a:rPr lang="nl-NL" sz="750" dirty="0">
                <a:latin typeface="Century Gothic" panose="020B0502020202020204" pitchFamily="34" charset="0"/>
              </a:rPr>
              <a:t>Bellen tot 3 nummers in volgorde</a:t>
            </a:r>
          </a:p>
          <a:p>
            <a:r>
              <a:rPr lang="nl-NL" sz="750" dirty="0">
                <a:latin typeface="Century Gothic" panose="020B0502020202020204" pitchFamily="34" charset="0"/>
              </a:rPr>
              <a:t/>
            </a:r>
            <a:br>
              <a:rPr lang="nl-NL" sz="750" dirty="0">
                <a:latin typeface="Century Gothic" panose="020B0502020202020204" pitchFamily="34" charset="0"/>
              </a:rPr>
            </a:br>
            <a:endParaRPr lang="en-GB" sz="750" dirty="0">
              <a:latin typeface="Century Gothic" panose="020B0502020202020204" pitchFamily="34" charset="0"/>
            </a:endParaRPr>
          </a:p>
        </p:txBody>
      </p:sp>
      <p:cxnSp>
        <p:nvCxnSpPr>
          <p:cNvPr id="139" name="Elbow Connector 2047">
            <a:extLst>
              <a:ext uri="{FF2B5EF4-FFF2-40B4-BE49-F238E27FC236}">
                <a16:creationId xmlns="" xmlns:a16="http://schemas.microsoft.com/office/drawing/2014/main" id="{8F547EAB-9D62-42B0-B4E3-0E3DDF1CF6ED}"/>
              </a:ext>
            </a:extLst>
          </p:cNvPr>
          <p:cNvCxnSpPr>
            <a:cxnSpLocks/>
          </p:cNvCxnSpPr>
          <p:nvPr/>
        </p:nvCxnSpPr>
        <p:spPr>
          <a:xfrm>
            <a:off x="894330" y="3123274"/>
            <a:ext cx="453090" cy="255708"/>
          </a:xfrm>
          <a:prstGeom prst="bentConnector3">
            <a:avLst>
              <a:gd name="adj1" fmla="val 50000"/>
            </a:avLst>
          </a:prstGeom>
          <a:ln>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140" name="Elbow Connector 2053">
            <a:extLst>
              <a:ext uri="{FF2B5EF4-FFF2-40B4-BE49-F238E27FC236}">
                <a16:creationId xmlns="" xmlns:a16="http://schemas.microsoft.com/office/drawing/2014/main" id="{B3159088-1368-4C34-9364-0180DD3D422E}"/>
              </a:ext>
            </a:extLst>
          </p:cNvPr>
          <p:cNvCxnSpPr>
            <a:cxnSpLocks/>
          </p:cNvCxnSpPr>
          <p:nvPr/>
        </p:nvCxnSpPr>
        <p:spPr>
          <a:xfrm flipV="1">
            <a:off x="883412" y="3573484"/>
            <a:ext cx="464008" cy="250423"/>
          </a:xfrm>
          <a:prstGeom prst="bentConnector3">
            <a:avLst/>
          </a:prstGeom>
          <a:ln>
            <a:solidFill>
              <a:srgbClr val="E60000"/>
            </a:solidFill>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 xmlns:a16="http://schemas.microsoft.com/office/drawing/2014/main" id="{DBF17F15-15F4-4452-8233-803A882C78F9}"/>
              </a:ext>
            </a:extLst>
          </p:cNvPr>
          <p:cNvSpPr txBox="1"/>
          <p:nvPr/>
        </p:nvSpPr>
        <p:spPr>
          <a:xfrm>
            <a:off x="1186858" y="2799550"/>
            <a:ext cx="935427" cy="292016"/>
          </a:xfrm>
          <a:prstGeom prst="rect">
            <a:avLst/>
          </a:prstGeom>
          <a:noFill/>
        </p:spPr>
        <p:txBody>
          <a:bodyPr wrap="square" lIns="69736" tIns="34868" rIns="69736" bIns="34868" rtlCol="0">
            <a:spAutoFit/>
          </a:bodyPr>
          <a:lstStyle/>
          <a:p>
            <a:pPr algn="ctr"/>
            <a:r>
              <a:rPr lang="en-GB" sz="720" b="1" dirty="0">
                <a:latin typeface="Century Gothic" panose="020B0502020202020204" pitchFamily="34" charset="0"/>
              </a:rPr>
              <a:t>MULTIP2</a:t>
            </a:r>
          </a:p>
          <a:p>
            <a:pPr algn="ctr"/>
            <a:r>
              <a:rPr lang="en-GB" sz="720" b="1" dirty="0">
                <a:latin typeface="Century Gothic" panose="020B0502020202020204" pitchFamily="34" charset="0"/>
              </a:rPr>
              <a:t>Multiplexer</a:t>
            </a:r>
          </a:p>
        </p:txBody>
      </p:sp>
      <p:cxnSp>
        <p:nvCxnSpPr>
          <p:cNvPr id="143" name="Straight Connector 142">
            <a:extLst>
              <a:ext uri="{FF2B5EF4-FFF2-40B4-BE49-F238E27FC236}">
                <a16:creationId xmlns="" xmlns:a16="http://schemas.microsoft.com/office/drawing/2014/main" id="{DBC578A3-5A1B-4E72-852D-7F3A5E382B0F}"/>
              </a:ext>
            </a:extLst>
          </p:cNvPr>
          <p:cNvCxnSpPr>
            <a:cxnSpLocks/>
          </p:cNvCxnSpPr>
          <p:nvPr/>
        </p:nvCxnSpPr>
        <p:spPr>
          <a:xfrm>
            <a:off x="3381079" y="4058758"/>
            <a:ext cx="183289" cy="0"/>
          </a:xfrm>
          <a:prstGeom prst="line">
            <a:avLst/>
          </a:prstGeom>
          <a:ln>
            <a:solidFill>
              <a:srgbClr val="E60000"/>
            </a:solidFill>
          </a:ln>
        </p:spPr>
        <p:style>
          <a:lnRef idx="1">
            <a:schemeClr val="accent1"/>
          </a:lnRef>
          <a:fillRef idx="0">
            <a:schemeClr val="accent1"/>
          </a:fillRef>
          <a:effectRef idx="0">
            <a:schemeClr val="accent1"/>
          </a:effectRef>
          <a:fontRef idx="minor">
            <a:schemeClr val="tx1"/>
          </a:fontRef>
        </p:style>
      </p:cxnSp>
      <p:pic>
        <p:nvPicPr>
          <p:cNvPr id="144" name="Picture 143">
            <a:extLst>
              <a:ext uri="{FF2B5EF4-FFF2-40B4-BE49-F238E27FC236}">
                <a16:creationId xmlns="" xmlns:a16="http://schemas.microsoft.com/office/drawing/2014/main" id="{0D1F7AA4-163D-48CE-B03D-11A632DCF30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3773" t="6093" b="21805"/>
          <a:stretch/>
        </p:blipFill>
        <p:spPr>
          <a:xfrm>
            <a:off x="2785731" y="1251016"/>
            <a:ext cx="2541920" cy="1357061"/>
          </a:xfrm>
          <a:prstGeom prst="rect">
            <a:avLst/>
          </a:prstGeom>
        </p:spPr>
      </p:pic>
      <p:pic>
        <p:nvPicPr>
          <p:cNvPr id="145" name="Picture 144">
            <a:extLst>
              <a:ext uri="{FF2B5EF4-FFF2-40B4-BE49-F238E27FC236}">
                <a16:creationId xmlns="" xmlns:a16="http://schemas.microsoft.com/office/drawing/2014/main" id="{BF61A1B8-0D25-4A96-A821-E56C6F69EE1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6067" b="19872"/>
          <a:stretch/>
        </p:blipFill>
        <p:spPr>
          <a:xfrm>
            <a:off x="-7086" y="1252629"/>
            <a:ext cx="2852854" cy="1350919"/>
          </a:xfrm>
          <a:prstGeom prst="rect">
            <a:avLst/>
          </a:prstGeom>
        </p:spPr>
      </p:pic>
      <p:sp>
        <p:nvSpPr>
          <p:cNvPr id="146" name="Text Box 4">
            <a:extLst>
              <a:ext uri="{FF2B5EF4-FFF2-40B4-BE49-F238E27FC236}">
                <a16:creationId xmlns="" xmlns:a16="http://schemas.microsoft.com/office/drawing/2014/main" id="{66F49CB5-59B0-4644-B8C4-662EE5FA5805}"/>
              </a:ext>
            </a:extLst>
          </p:cNvPr>
          <p:cNvSpPr txBox="1">
            <a:spLocks noChangeArrowheads="1"/>
          </p:cNvSpPr>
          <p:nvPr/>
        </p:nvSpPr>
        <p:spPr bwMode="auto">
          <a:xfrm>
            <a:off x="-7086" y="1001409"/>
            <a:ext cx="5327653" cy="377477"/>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027" tIns="34513" rIns="69027" bIns="34513" numCol="1" anchor="t" anchorCtr="0" compatLnSpc="1">
            <a:prstTxWarp prst="textNoShape">
              <a:avLst/>
            </a:prstTxWarp>
            <a:spAutoFit/>
          </a:bodyPr>
          <a:lstStyle/>
          <a:p>
            <a:pPr algn="ctr" defTabSz="690290" fontAlgn="base">
              <a:spcBef>
                <a:spcPct val="0"/>
              </a:spcBef>
              <a:spcAft>
                <a:spcPts val="755"/>
              </a:spcAft>
            </a:pPr>
            <a:r>
              <a:rPr lang="en-GB" sz="1000" spc="453" dirty="0">
                <a:latin typeface="Roboto Lt" pitchFamily="2" charset="0"/>
                <a:ea typeface="Roboto Lt" pitchFamily="2" charset="0"/>
              </a:rPr>
              <a:t>Multi oproep station systeem</a:t>
            </a:r>
            <a:br>
              <a:rPr lang="en-GB" sz="1000" spc="453" dirty="0">
                <a:latin typeface="Roboto Lt" pitchFamily="2" charset="0"/>
                <a:ea typeface="Roboto Lt" pitchFamily="2" charset="0"/>
              </a:rPr>
            </a:br>
            <a:endParaRPr lang="en-GB" sz="1000" spc="453" dirty="0">
              <a:latin typeface="Roboto Lt" pitchFamily="2" charset="0"/>
              <a:ea typeface="Roboto Lt" pitchFamily="2" charset="0"/>
            </a:endParaRPr>
          </a:p>
        </p:txBody>
      </p:sp>
      <p:cxnSp>
        <p:nvCxnSpPr>
          <p:cNvPr id="147" name="Elbow Connector 2047">
            <a:extLst>
              <a:ext uri="{FF2B5EF4-FFF2-40B4-BE49-F238E27FC236}">
                <a16:creationId xmlns="" xmlns:a16="http://schemas.microsoft.com/office/drawing/2014/main" id="{25F1FF27-0A10-4C2C-BFFE-56A0413A75F6}"/>
              </a:ext>
            </a:extLst>
          </p:cNvPr>
          <p:cNvCxnSpPr>
            <a:cxnSpLocks/>
          </p:cNvCxnSpPr>
          <p:nvPr/>
        </p:nvCxnSpPr>
        <p:spPr>
          <a:xfrm>
            <a:off x="2190329" y="3558611"/>
            <a:ext cx="383681" cy="342962"/>
          </a:xfrm>
          <a:prstGeom prst="bentConnector3">
            <a:avLst>
              <a:gd name="adj1" fmla="val 50000"/>
            </a:avLst>
          </a:prstGeom>
          <a:ln>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148" name="Elbow Connector 2047">
            <a:extLst>
              <a:ext uri="{FF2B5EF4-FFF2-40B4-BE49-F238E27FC236}">
                <a16:creationId xmlns="" xmlns:a16="http://schemas.microsoft.com/office/drawing/2014/main" id="{850C92F8-4080-4F99-B912-A36E24A995FE}"/>
              </a:ext>
            </a:extLst>
          </p:cNvPr>
          <p:cNvCxnSpPr>
            <a:cxnSpLocks/>
          </p:cNvCxnSpPr>
          <p:nvPr/>
        </p:nvCxnSpPr>
        <p:spPr>
          <a:xfrm>
            <a:off x="917181" y="4264851"/>
            <a:ext cx="429937" cy="333591"/>
          </a:xfrm>
          <a:prstGeom prst="bentConnector3">
            <a:avLst>
              <a:gd name="adj1" fmla="val 50000"/>
            </a:avLst>
          </a:prstGeom>
          <a:ln>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149" name="Elbow Connector 2053">
            <a:extLst>
              <a:ext uri="{FF2B5EF4-FFF2-40B4-BE49-F238E27FC236}">
                <a16:creationId xmlns="" xmlns:a16="http://schemas.microsoft.com/office/drawing/2014/main" id="{E2702002-FB7E-431A-910C-364686E44027}"/>
              </a:ext>
            </a:extLst>
          </p:cNvPr>
          <p:cNvCxnSpPr>
            <a:cxnSpLocks/>
          </p:cNvCxnSpPr>
          <p:nvPr/>
        </p:nvCxnSpPr>
        <p:spPr>
          <a:xfrm flipV="1">
            <a:off x="906043" y="4859059"/>
            <a:ext cx="498210" cy="313510"/>
          </a:xfrm>
          <a:prstGeom prst="bentConnector3">
            <a:avLst/>
          </a:prstGeom>
          <a:ln>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150" name="Elbow Connector 2047">
            <a:extLst>
              <a:ext uri="{FF2B5EF4-FFF2-40B4-BE49-F238E27FC236}">
                <a16:creationId xmlns="" xmlns:a16="http://schemas.microsoft.com/office/drawing/2014/main" id="{021DD94C-43EA-4073-A2E3-356BBF364933}"/>
              </a:ext>
            </a:extLst>
          </p:cNvPr>
          <p:cNvCxnSpPr>
            <a:cxnSpLocks/>
          </p:cNvCxnSpPr>
          <p:nvPr/>
        </p:nvCxnSpPr>
        <p:spPr>
          <a:xfrm flipV="1">
            <a:off x="2177493" y="4233536"/>
            <a:ext cx="396517" cy="324778"/>
          </a:xfrm>
          <a:prstGeom prst="bentConnector3">
            <a:avLst>
              <a:gd name="adj1" fmla="val 50000"/>
            </a:avLst>
          </a:prstGeom>
          <a:ln>
            <a:solidFill>
              <a:srgbClr val="E60000"/>
            </a:solidFill>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 xmlns:a16="http://schemas.microsoft.com/office/drawing/2014/main" id="{A0B55B74-2CA3-4190-9E38-C05E5ECC9DFA}"/>
              </a:ext>
            </a:extLst>
          </p:cNvPr>
          <p:cNvSpPr txBox="1"/>
          <p:nvPr/>
        </p:nvSpPr>
        <p:spPr>
          <a:xfrm>
            <a:off x="38100" y="2887424"/>
            <a:ext cx="601636" cy="292016"/>
          </a:xfrm>
          <a:prstGeom prst="rect">
            <a:avLst/>
          </a:prstGeom>
          <a:noFill/>
        </p:spPr>
        <p:txBody>
          <a:bodyPr wrap="square" lIns="69736" tIns="34868" rIns="69736" bIns="34868" rtlCol="0">
            <a:spAutoFit/>
          </a:bodyPr>
          <a:lstStyle/>
          <a:p>
            <a:pPr algn="r"/>
            <a:r>
              <a:rPr lang="en-GB" sz="720" dirty="0">
                <a:latin typeface="Century Gothic" panose="020B0502020202020204" pitchFamily="34" charset="0"/>
              </a:rPr>
              <a:t>Toespraak paneel</a:t>
            </a:r>
          </a:p>
        </p:txBody>
      </p:sp>
      <p:sp>
        <p:nvSpPr>
          <p:cNvPr id="152" name="TextBox 151">
            <a:extLst>
              <a:ext uri="{FF2B5EF4-FFF2-40B4-BE49-F238E27FC236}">
                <a16:creationId xmlns="" xmlns:a16="http://schemas.microsoft.com/office/drawing/2014/main" id="{28347B50-8A5C-4977-BBA3-DF3CC7192D48}"/>
              </a:ext>
            </a:extLst>
          </p:cNvPr>
          <p:cNvSpPr txBox="1"/>
          <p:nvPr/>
        </p:nvSpPr>
        <p:spPr>
          <a:xfrm>
            <a:off x="34874" y="3572891"/>
            <a:ext cx="601636" cy="292016"/>
          </a:xfrm>
          <a:prstGeom prst="rect">
            <a:avLst/>
          </a:prstGeom>
          <a:noFill/>
        </p:spPr>
        <p:txBody>
          <a:bodyPr wrap="square" lIns="69736" tIns="34868" rIns="69736" bIns="34868" rtlCol="0">
            <a:spAutoFit/>
          </a:bodyPr>
          <a:lstStyle/>
          <a:p>
            <a:pPr algn="r"/>
            <a:r>
              <a:rPr lang="en-GB" sz="720" dirty="0">
                <a:latin typeface="Century Gothic" panose="020B0502020202020204" pitchFamily="34" charset="0"/>
              </a:rPr>
              <a:t>Toespraak paneel</a:t>
            </a:r>
          </a:p>
        </p:txBody>
      </p:sp>
      <p:sp>
        <p:nvSpPr>
          <p:cNvPr id="153" name="TextBox 152">
            <a:extLst>
              <a:ext uri="{FF2B5EF4-FFF2-40B4-BE49-F238E27FC236}">
                <a16:creationId xmlns="" xmlns:a16="http://schemas.microsoft.com/office/drawing/2014/main" id="{D3314138-44A8-4696-88C5-991CF3E281F6}"/>
              </a:ext>
            </a:extLst>
          </p:cNvPr>
          <p:cNvSpPr txBox="1"/>
          <p:nvPr/>
        </p:nvSpPr>
        <p:spPr>
          <a:xfrm>
            <a:off x="18256" y="4282873"/>
            <a:ext cx="601636" cy="292016"/>
          </a:xfrm>
          <a:prstGeom prst="rect">
            <a:avLst/>
          </a:prstGeom>
          <a:noFill/>
        </p:spPr>
        <p:txBody>
          <a:bodyPr wrap="square" lIns="69736" tIns="34868" rIns="69736" bIns="34868" rtlCol="0">
            <a:spAutoFit/>
          </a:bodyPr>
          <a:lstStyle/>
          <a:p>
            <a:pPr algn="r"/>
            <a:r>
              <a:rPr lang="en-GB" sz="720" dirty="0">
                <a:latin typeface="Century Gothic" panose="020B0502020202020204" pitchFamily="34" charset="0"/>
              </a:rPr>
              <a:t>Toespraak paneel</a:t>
            </a:r>
          </a:p>
        </p:txBody>
      </p:sp>
      <p:sp>
        <p:nvSpPr>
          <p:cNvPr id="154" name="TextBox 153">
            <a:extLst>
              <a:ext uri="{FF2B5EF4-FFF2-40B4-BE49-F238E27FC236}">
                <a16:creationId xmlns="" xmlns:a16="http://schemas.microsoft.com/office/drawing/2014/main" id="{EC27435F-0AE4-4C8A-8060-C8CA2A0D0313}"/>
              </a:ext>
            </a:extLst>
          </p:cNvPr>
          <p:cNvSpPr txBox="1"/>
          <p:nvPr/>
        </p:nvSpPr>
        <p:spPr>
          <a:xfrm>
            <a:off x="47527" y="4913001"/>
            <a:ext cx="601636" cy="292016"/>
          </a:xfrm>
          <a:prstGeom prst="rect">
            <a:avLst/>
          </a:prstGeom>
          <a:noFill/>
        </p:spPr>
        <p:txBody>
          <a:bodyPr wrap="square" lIns="69736" tIns="34868" rIns="69736" bIns="34868" rtlCol="0">
            <a:spAutoFit/>
          </a:bodyPr>
          <a:lstStyle/>
          <a:p>
            <a:pPr algn="r"/>
            <a:r>
              <a:rPr lang="en-GB" sz="720" dirty="0">
                <a:latin typeface="Century Gothic" panose="020B0502020202020204" pitchFamily="34" charset="0"/>
              </a:rPr>
              <a:t>Toespraak paneel</a:t>
            </a:r>
          </a:p>
        </p:txBody>
      </p:sp>
      <p:pic>
        <p:nvPicPr>
          <p:cNvPr id="155" name="Picture 10" descr="Image result for wireless">
            <a:extLst>
              <a:ext uri="{FF2B5EF4-FFF2-40B4-BE49-F238E27FC236}">
                <a16:creationId xmlns="" xmlns:a16="http://schemas.microsoft.com/office/drawing/2014/main" id="{A9E4C632-C736-4F5D-AFD2-67DA17E7CD7B}"/>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7249806">
            <a:off x="4205064" y="3884396"/>
            <a:ext cx="325878" cy="239846"/>
          </a:xfrm>
          <a:prstGeom prst="rect">
            <a:avLst/>
          </a:prstGeom>
          <a:noFill/>
          <a:extLst>
            <a:ext uri="{909E8E84-426E-40DD-AFC4-6F175D3DCCD1}">
              <a14:hiddenFill xmlns:a14="http://schemas.microsoft.com/office/drawing/2010/main">
                <a:solidFill>
                  <a:srgbClr val="FFFFFF"/>
                </a:solidFill>
              </a14:hiddenFill>
            </a:ext>
          </a:extLst>
        </p:spPr>
      </p:pic>
      <p:sp>
        <p:nvSpPr>
          <p:cNvPr id="156" name="TextBox 155">
            <a:extLst>
              <a:ext uri="{FF2B5EF4-FFF2-40B4-BE49-F238E27FC236}">
                <a16:creationId xmlns="" xmlns:a16="http://schemas.microsoft.com/office/drawing/2014/main" id="{D4CB886E-D208-4F9E-9AA8-9050DF481C0B}"/>
              </a:ext>
            </a:extLst>
          </p:cNvPr>
          <p:cNvSpPr txBox="1"/>
          <p:nvPr/>
        </p:nvSpPr>
        <p:spPr>
          <a:xfrm>
            <a:off x="1186858" y="4003277"/>
            <a:ext cx="935427" cy="292016"/>
          </a:xfrm>
          <a:prstGeom prst="rect">
            <a:avLst/>
          </a:prstGeom>
          <a:noFill/>
        </p:spPr>
        <p:txBody>
          <a:bodyPr wrap="square" lIns="69736" tIns="34868" rIns="69736" bIns="34868" rtlCol="0">
            <a:spAutoFit/>
          </a:bodyPr>
          <a:lstStyle/>
          <a:p>
            <a:pPr algn="ctr"/>
            <a:r>
              <a:rPr lang="en-GB" sz="720" b="1" dirty="0">
                <a:latin typeface="Century Gothic" panose="020B0502020202020204" pitchFamily="34" charset="0"/>
              </a:rPr>
              <a:t>MULTIP2</a:t>
            </a:r>
          </a:p>
          <a:p>
            <a:pPr algn="ctr"/>
            <a:r>
              <a:rPr lang="en-GB" sz="720" b="1" dirty="0">
                <a:latin typeface="Century Gothic" panose="020B0502020202020204" pitchFamily="34" charset="0"/>
              </a:rPr>
              <a:t>Multiplexer</a:t>
            </a:r>
          </a:p>
        </p:txBody>
      </p:sp>
      <p:sp>
        <p:nvSpPr>
          <p:cNvPr id="157" name="TextBox 156">
            <a:extLst>
              <a:ext uri="{FF2B5EF4-FFF2-40B4-BE49-F238E27FC236}">
                <a16:creationId xmlns="" xmlns:a16="http://schemas.microsoft.com/office/drawing/2014/main" id="{CB06B964-DC41-43FE-A35B-A93A591658C7}"/>
              </a:ext>
            </a:extLst>
          </p:cNvPr>
          <p:cNvSpPr txBox="1"/>
          <p:nvPr/>
        </p:nvSpPr>
        <p:spPr>
          <a:xfrm>
            <a:off x="3337118" y="3406438"/>
            <a:ext cx="1159044" cy="181217"/>
          </a:xfrm>
          <a:prstGeom prst="rect">
            <a:avLst/>
          </a:prstGeom>
          <a:noFill/>
        </p:spPr>
        <p:txBody>
          <a:bodyPr wrap="square" lIns="69736" tIns="34868" rIns="69736" bIns="34868" rtlCol="0">
            <a:spAutoFit/>
          </a:bodyPr>
          <a:lstStyle/>
          <a:p>
            <a:pPr algn="ctr"/>
            <a:r>
              <a:rPr lang="en-GB" sz="720" b="1" dirty="0">
                <a:latin typeface="Century Gothic" panose="020B0502020202020204" pitchFamily="34" charset="0"/>
              </a:rPr>
              <a:t>GSM Module</a:t>
            </a:r>
            <a:endParaRPr lang="en-GB" sz="720" dirty="0">
              <a:latin typeface="Century Gothic" panose="020B0502020202020204" pitchFamily="34" charset="0"/>
            </a:endParaRPr>
          </a:p>
        </p:txBody>
      </p:sp>
      <p:sp>
        <p:nvSpPr>
          <p:cNvPr id="158" name="TextBox 157">
            <a:extLst>
              <a:ext uri="{FF2B5EF4-FFF2-40B4-BE49-F238E27FC236}">
                <a16:creationId xmlns="" xmlns:a16="http://schemas.microsoft.com/office/drawing/2014/main" id="{AD62B978-4D76-4AB5-8A1B-822556066E3D}"/>
              </a:ext>
            </a:extLst>
          </p:cNvPr>
          <p:cNvSpPr txBox="1"/>
          <p:nvPr/>
        </p:nvSpPr>
        <p:spPr>
          <a:xfrm>
            <a:off x="2420741" y="3422479"/>
            <a:ext cx="935427" cy="292016"/>
          </a:xfrm>
          <a:prstGeom prst="rect">
            <a:avLst/>
          </a:prstGeom>
          <a:noFill/>
        </p:spPr>
        <p:txBody>
          <a:bodyPr wrap="square" lIns="69736" tIns="34868" rIns="69736" bIns="34868" rtlCol="0">
            <a:spAutoFit/>
          </a:bodyPr>
          <a:lstStyle/>
          <a:p>
            <a:pPr algn="ctr"/>
            <a:r>
              <a:rPr lang="en-GB" sz="720" b="1" dirty="0">
                <a:latin typeface="Century Gothic" panose="020B0502020202020204" pitchFamily="34" charset="0"/>
              </a:rPr>
              <a:t>MULTIP2</a:t>
            </a:r>
          </a:p>
          <a:p>
            <a:pPr algn="ctr"/>
            <a:r>
              <a:rPr lang="en-GB" sz="720" b="1" dirty="0">
                <a:latin typeface="Century Gothic" panose="020B0502020202020204" pitchFamily="34" charset="0"/>
              </a:rPr>
              <a:t>Multiplexer</a:t>
            </a:r>
          </a:p>
        </p:txBody>
      </p:sp>
      <p:pic>
        <p:nvPicPr>
          <p:cNvPr id="159" name="Picture 158">
            <a:extLst>
              <a:ext uri="{FF2B5EF4-FFF2-40B4-BE49-F238E27FC236}">
                <a16:creationId xmlns="" xmlns:a16="http://schemas.microsoft.com/office/drawing/2014/main" id="{7C5A5660-08A5-4750-8387-E0C8895F5006}"/>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3768" b="89927" l="9902" r="89880">
                        <a14:foregroundMark x1="25383" y1="10765" x2="52188" y2="5075"/>
                        <a14:foregroundMark x1="52188" y1="5075" x2="79322" y2="4652"/>
                        <a14:foregroundMark x1="82380" y1="74764" x2="82659" y2="81161"/>
                        <a14:foregroundMark x1="79322" y1="4652" x2="82349" y2="74043"/>
                        <a14:foregroundMark x1="79763" y1="82140" x2="58425" y2="89350"/>
                        <a14:foregroundMark x1="82659" y1="81161" x2="80761" y2="81802"/>
                        <a14:foregroundMark x1="58425" y1="89350" x2="31947" y2="88697"/>
                        <a14:foregroundMark x1="31947" y1="88697" x2="29431" y2="88043"/>
                        <a14:foregroundMark x1="70842" y1="6613" x2="77681" y2="14725"/>
                        <a14:foregroundMark x1="73031" y1="23260" x2="72702" y2="63091"/>
                        <a14:foregroundMark x1="68982" y1="17801" x2="77407" y2="20838"/>
                        <a14:foregroundMark x1="68381" y1="4229" x2="75547" y2="4652"/>
                        <a14:foregroundMark x1="68654" y1="3768" x2="76477" y2="4652"/>
                        <a14:foregroundMark x1="72101" y1="55863" x2="74055" y2="64053"/>
                        <a14:foregroundMark x1="74939" y1="82294" x2="74891" y2="82545"/>
                        <a14:foregroundMark x1="69584" y1="4229" x2="75821" y2="4229"/>
                        <a14:foregroundMark x1="61176" y1="61878" x2="78824" y2="78177"/>
                        <a14:foregroundMark x1="73333" y1="62155" x2="72549" y2="82044"/>
                        <a14:foregroundMark x1="71373" y1="76796" x2="76471" y2="84254"/>
                      </a14:backgroundRemoval>
                    </a14:imgEffect>
                  </a14:imgLayer>
                </a14:imgProps>
              </a:ext>
              <a:ext uri="{28A0092B-C50C-407E-A947-70E740481C1C}">
                <a14:useLocalDpi xmlns:a14="http://schemas.microsoft.com/office/drawing/2010/main" val="0"/>
              </a:ext>
            </a:extLst>
          </a:blip>
          <a:stretch>
            <a:fillRect/>
          </a:stretch>
        </p:blipFill>
        <p:spPr>
          <a:xfrm>
            <a:off x="3975607" y="5825233"/>
            <a:ext cx="728379" cy="1036386"/>
          </a:xfrm>
          <a:prstGeom prst="rect">
            <a:avLst/>
          </a:prstGeom>
        </p:spPr>
      </p:pic>
      <p:sp>
        <p:nvSpPr>
          <p:cNvPr id="160" name="TextBox 159">
            <a:extLst>
              <a:ext uri="{FF2B5EF4-FFF2-40B4-BE49-F238E27FC236}">
                <a16:creationId xmlns="" xmlns:a16="http://schemas.microsoft.com/office/drawing/2014/main" id="{DD44ABFC-04BB-4466-861C-27CDF11275A6}"/>
              </a:ext>
            </a:extLst>
          </p:cNvPr>
          <p:cNvSpPr txBox="1"/>
          <p:nvPr/>
        </p:nvSpPr>
        <p:spPr>
          <a:xfrm>
            <a:off x="873831" y="6756145"/>
            <a:ext cx="601636" cy="181217"/>
          </a:xfrm>
          <a:prstGeom prst="rect">
            <a:avLst/>
          </a:prstGeom>
          <a:noFill/>
        </p:spPr>
        <p:txBody>
          <a:bodyPr wrap="square" lIns="69736" tIns="34868" rIns="69736" bIns="34868" rtlCol="0">
            <a:spAutoFit/>
          </a:bodyPr>
          <a:lstStyle/>
          <a:p>
            <a:pPr algn="ctr"/>
            <a:r>
              <a:rPr lang="en-GB" sz="720" dirty="0">
                <a:latin typeface="Century Gothic" panose="020B0502020202020204" pitchFamily="34" charset="0"/>
              </a:rPr>
              <a:t>IMP-CP</a:t>
            </a:r>
          </a:p>
        </p:txBody>
      </p:sp>
      <p:sp>
        <p:nvSpPr>
          <p:cNvPr id="161" name="TextBox 160">
            <a:extLst>
              <a:ext uri="{FF2B5EF4-FFF2-40B4-BE49-F238E27FC236}">
                <a16:creationId xmlns="" xmlns:a16="http://schemas.microsoft.com/office/drawing/2014/main" id="{2362397E-7BC9-48F9-AD53-F747DCF400E4}"/>
              </a:ext>
            </a:extLst>
          </p:cNvPr>
          <p:cNvSpPr txBox="1"/>
          <p:nvPr/>
        </p:nvSpPr>
        <p:spPr>
          <a:xfrm>
            <a:off x="462462" y="6832123"/>
            <a:ext cx="601636" cy="181217"/>
          </a:xfrm>
          <a:prstGeom prst="rect">
            <a:avLst/>
          </a:prstGeom>
          <a:noFill/>
        </p:spPr>
        <p:txBody>
          <a:bodyPr wrap="square" lIns="69736" tIns="34868" rIns="69736" bIns="34868" rtlCol="0">
            <a:spAutoFit/>
          </a:bodyPr>
          <a:lstStyle/>
          <a:p>
            <a:pPr algn="ctr"/>
            <a:r>
              <a:rPr lang="en-GB" sz="720" dirty="0">
                <a:latin typeface="Century Gothic" panose="020B0502020202020204" pitchFamily="34" charset="0"/>
              </a:rPr>
              <a:t>IMPK-CP</a:t>
            </a:r>
          </a:p>
        </p:txBody>
      </p:sp>
      <p:sp>
        <p:nvSpPr>
          <p:cNvPr id="162" name="TextBox 161">
            <a:extLst>
              <a:ext uri="{FF2B5EF4-FFF2-40B4-BE49-F238E27FC236}">
                <a16:creationId xmlns="" xmlns:a16="http://schemas.microsoft.com/office/drawing/2014/main" id="{C6F0FB29-525B-407D-B886-6A1EA10D2F21}"/>
              </a:ext>
            </a:extLst>
          </p:cNvPr>
          <p:cNvSpPr txBox="1"/>
          <p:nvPr/>
        </p:nvSpPr>
        <p:spPr>
          <a:xfrm>
            <a:off x="1623428" y="6523971"/>
            <a:ext cx="501823" cy="292016"/>
          </a:xfrm>
          <a:prstGeom prst="rect">
            <a:avLst/>
          </a:prstGeom>
          <a:noFill/>
        </p:spPr>
        <p:txBody>
          <a:bodyPr wrap="square" lIns="69736" tIns="34868" rIns="69736" bIns="34868" rtlCol="0">
            <a:spAutoFit/>
          </a:bodyPr>
          <a:lstStyle/>
          <a:p>
            <a:r>
              <a:rPr lang="en-GB" sz="720" dirty="0">
                <a:latin typeface="Century Gothic" panose="020B0502020202020204" pitchFamily="34" charset="0"/>
              </a:rPr>
              <a:t>IMP-PED-CP</a:t>
            </a:r>
          </a:p>
        </p:txBody>
      </p:sp>
      <p:sp>
        <p:nvSpPr>
          <p:cNvPr id="163" name="TextBox 162">
            <a:extLst>
              <a:ext uri="{FF2B5EF4-FFF2-40B4-BE49-F238E27FC236}">
                <a16:creationId xmlns="" xmlns:a16="http://schemas.microsoft.com/office/drawing/2014/main" id="{79D73546-D5FA-479E-8DE4-75EC0142833C}"/>
              </a:ext>
            </a:extLst>
          </p:cNvPr>
          <p:cNvSpPr txBox="1"/>
          <p:nvPr/>
        </p:nvSpPr>
        <p:spPr>
          <a:xfrm>
            <a:off x="2022455" y="6827377"/>
            <a:ext cx="833082" cy="181217"/>
          </a:xfrm>
          <a:prstGeom prst="rect">
            <a:avLst/>
          </a:prstGeom>
          <a:noFill/>
        </p:spPr>
        <p:txBody>
          <a:bodyPr wrap="square" lIns="69736" tIns="34868" rIns="69736" bIns="34868" rtlCol="0">
            <a:spAutoFit/>
          </a:bodyPr>
          <a:lstStyle/>
          <a:p>
            <a:pPr algn="ctr"/>
            <a:r>
              <a:rPr lang="en-GB" sz="720" dirty="0">
                <a:latin typeface="Century Gothic" panose="020B0502020202020204" pitchFamily="34" charset="0"/>
              </a:rPr>
              <a:t>IMPK-PED-CP</a:t>
            </a:r>
          </a:p>
        </p:txBody>
      </p:sp>
      <p:sp>
        <p:nvSpPr>
          <p:cNvPr id="164" name="TextBox 163">
            <a:extLst>
              <a:ext uri="{FF2B5EF4-FFF2-40B4-BE49-F238E27FC236}">
                <a16:creationId xmlns="" xmlns:a16="http://schemas.microsoft.com/office/drawing/2014/main" id="{3ACDE90B-5762-464E-AF7B-22D864CE552F}"/>
              </a:ext>
            </a:extLst>
          </p:cNvPr>
          <p:cNvSpPr txBox="1"/>
          <p:nvPr/>
        </p:nvSpPr>
        <p:spPr>
          <a:xfrm>
            <a:off x="2952334" y="6706905"/>
            <a:ext cx="833082" cy="181217"/>
          </a:xfrm>
          <a:prstGeom prst="rect">
            <a:avLst/>
          </a:prstGeom>
          <a:noFill/>
        </p:spPr>
        <p:txBody>
          <a:bodyPr wrap="square" lIns="69736" tIns="34868" rIns="69736" bIns="34868" rtlCol="0">
            <a:spAutoFit/>
          </a:bodyPr>
          <a:lstStyle/>
          <a:p>
            <a:pPr algn="ctr"/>
            <a:r>
              <a:rPr lang="en-GB" sz="720" dirty="0">
                <a:latin typeface="Century Gothic" panose="020B0502020202020204" pitchFamily="34" charset="0"/>
              </a:rPr>
              <a:t>ABK-CP</a:t>
            </a:r>
          </a:p>
        </p:txBody>
      </p:sp>
      <p:sp>
        <p:nvSpPr>
          <p:cNvPr id="165" name="TextBox 164">
            <a:extLst>
              <a:ext uri="{FF2B5EF4-FFF2-40B4-BE49-F238E27FC236}">
                <a16:creationId xmlns="" xmlns:a16="http://schemas.microsoft.com/office/drawing/2014/main" id="{034BBE43-82B6-46C2-AB8A-8EDF26129E18}"/>
              </a:ext>
            </a:extLst>
          </p:cNvPr>
          <p:cNvSpPr txBox="1"/>
          <p:nvPr/>
        </p:nvSpPr>
        <p:spPr>
          <a:xfrm>
            <a:off x="3368875" y="6780820"/>
            <a:ext cx="833082" cy="181217"/>
          </a:xfrm>
          <a:prstGeom prst="rect">
            <a:avLst/>
          </a:prstGeom>
          <a:noFill/>
        </p:spPr>
        <p:txBody>
          <a:bodyPr wrap="square" lIns="69736" tIns="34868" rIns="69736" bIns="34868" rtlCol="0">
            <a:spAutoFit/>
          </a:bodyPr>
          <a:lstStyle/>
          <a:p>
            <a:pPr algn="ctr"/>
            <a:r>
              <a:rPr lang="en-GB" sz="720" dirty="0">
                <a:latin typeface="Century Gothic" panose="020B0502020202020204" pitchFamily="34" charset="0"/>
              </a:rPr>
              <a:t>AB-CP</a:t>
            </a:r>
          </a:p>
        </p:txBody>
      </p:sp>
      <p:sp>
        <p:nvSpPr>
          <p:cNvPr id="166" name="TextBox 165">
            <a:extLst>
              <a:ext uri="{FF2B5EF4-FFF2-40B4-BE49-F238E27FC236}">
                <a16:creationId xmlns="" xmlns:a16="http://schemas.microsoft.com/office/drawing/2014/main" id="{D1127DEE-089B-4153-8C79-9FF8DA1DE726}"/>
              </a:ext>
            </a:extLst>
          </p:cNvPr>
          <p:cNvSpPr txBox="1"/>
          <p:nvPr/>
        </p:nvSpPr>
        <p:spPr>
          <a:xfrm>
            <a:off x="3956479" y="6770582"/>
            <a:ext cx="833082" cy="181217"/>
          </a:xfrm>
          <a:prstGeom prst="rect">
            <a:avLst/>
          </a:prstGeom>
          <a:noFill/>
        </p:spPr>
        <p:txBody>
          <a:bodyPr wrap="square" lIns="69736" tIns="34868" rIns="69736" bIns="34868" rtlCol="0">
            <a:spAutoFit/>
          </a:bodyPr>
          <a:lstStyle/>
          <a:p>
            <a:pPr algn="ctr"/>
            <a:r>
              <a:rPr lang="en-GB" sz="720" dirty="0">
                <a:latin typeface="Century Gothic" panose="020B0502020202020204" pitchFamily="34" charset="0"/>
              </a:rPr>
              <a:t>ASK-CP</a:t>
            </a:r>
          </a:p>
        </p:txBody>
      </p:sp>
      <p:sp>
        <p:nvSpPr>
          <p:cNvPr id="167" name="TextBox 166">
            <a:extLst>
              <a:ext uri="{FF2B5EF4-FFF2-40B4-BE49-F238E27FC236}">
                <a16:creationId xmlns="" xmlns:a16="http://schemas.microsoft.com/office/drawing/2014/main" id="{1B5B4E89-0898-47F8-B35A-A9A813434B2C}"/>
              </a:ext>
            </a:extLst>
          </p:cNvPr>
          <p:cNvSpPr txBox="1"/>
          <p:nvPr/>
        </p:nvSpPr>
        <p:spPr>
          <a:xfrm>
            <a:off x="4341167" y="6829848"/>
            <a:ext cx="833082" cy="181217"/>
          </a:xfrm>
          <a:prstGeom prst="rect">
            <a:avLst/>
          </a:prstGeom>
          <a:noFill/>
        </p:spPr>
        <p:txBody>
          <a:bodyPr wrap="square" lIns="69736" tIns="34868" rIns="69736" bIns="34868" rtlCol="0">
            <a:spAutoFit/>
          </a:bodyPr>
          <a:lstStyle/>
          <a:p>
            <a:pPr algn="ctr"/>
            <a:r>
              <a:rPr lang="en-GB" sz="720" dirty="0">
                <a:latin typeface="Century Gothic" panose="020B0502020202020204" pitchFamily="34" charset="0"/>
              </a:rPr>
              <a:t>AS-CP</a:t>
            </a:r>
          </a:p>
        </p:txBody>
      </p:sp>
      <p:pic>
        <p:nvPicPr>
          <p:cNvPr id="172" name="Picture 171">
            <a:extLst>
              <a:ext uri="{FF2B5EF4-FFF2-40B4-BE49-F238E27FC236}">
                <a16:creationId xmlns="" xmlns:a16="http://schemas.microsoft.com/office/drawing/2014/main" id="{83F41EC3-28A8-48F8-A889-24B33571258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52513"/>
          <a:stretch/>
        </p:blipFill>
        <p:spPr>
          <a:xfrm>
            <a:off x="4513536" y="6161474"/>
            <a:ext cx="466216" cy="805191"/>
          </a:xfrm>
          <a:prstGeom prst="rect">
            <a:avLst/>
          </a:prstGeom>
        </p:spPr>
      </p:pic>
      <p:pic>
        <p:nvPicPr>
          <p:cNvPr id="173" name="Picture 172">
            <a:extLst>
              <a:ext uri="{FF2B5EF4-FFF2-40B4-BE49-F238E27FC236}">
                <a16:creationId xmlns="" xmlns:a16="http://schemas.microsoft.com/office/drawing/2014/main" id="{94A95C0B-34C6-4BD6-8AAC-A4C20B7E35A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0291" y="2649808"/>
            <a:ext cx="441379" cy="671091"/>
          </a:xfrm>
          <a:prstGeom prst="rect">
            <a:avLst/>
          </a:prstGeom>
        </p:spPr>
      </p:pic>
      <p:pic>
        <p:nvPicPr>
          <p:cNvPr id="174" name="Picture 173">
            <a:extLst>
              <a:ext uri="{FF2B5EF4-FFF2-40B4-BE49-F238E27FC236}">
                <a16:creationId xmlns="" xmlns:a16="http://schemas.microsoft.com/office/drawing/2014/main" id="{B4B2FB8F-21D3-4BA6-9021-C95DB0EBF8B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1110" y="3316211"/>
            <a:ext cx="441379" cy="671091"/>
          </a:xfrm>
          <a:prstGeom prst="rect">
            <a:avLst/>
          </a:prstGeom>
        </p:spPr>
      </p:pic>
      <p:pic>
        <p:nvPicPr>
          <p:cNvPr id="175" name="Picture 174">
            <a:extLst>
              <a:ext uri="{FF2B5EF4-FFF2-40B4-BE49-F238E27FC236}">
                <a16:creationId xmlns="" xmlns:a16="http://schemas.microsoft.com/office/drawing/2014/main" id="{7981FF7C-8FDB-4F70-ADAA-96A0A0C1356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0292" y="4011998"/>
            <a:ext cx="441379" cy="671091"/>
          </a:xfrm>
          <a:prstGeom prst="rect">
            <a:avLst/>
          </a:prstGeom>
        </p:spPr>
      </p:pic>
      <p:pic>
        <p:nvPicPr>
          <p:cNvPr id="176" name="Picture 175">
            <a:extLst>
              <a:ext uri="{FF2B5EF4-FFF2-40B4-BE49-F238E27FC236}">
                <a16:creationId xmlns="" xmlns:a16="http://schemas.microsoft.com/office/drawing/2014/main" id="{2E7095C5-8574-4DF5-8328-3DE25705760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5010" y="4714778"/>
            <a:ext cx="441379" cy="671091"/>
          </a:xfrm>
          <a:prstGeom prst="rect">
            <a:avLst/>
          </a:prstGeom>
        </p:spPr>
      </p:pic>
      <p:pic>
        <p:nvPicPr>
          <p:cNvPr id="177" name="Picture 176">
            <a:extLst>
              <a:ext uri="{FF2B5EF4-FFF2-40B4-BE49-F238E27FC236}">
                <a16:creationId xmlns="" xmlns:a16="http://schemas.microsoft.com/office/drawing/2014/main" id="{8F0E42C6-834E-41E6-AAE3-180C4BDA50E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59724" y="2963452"/>
            <a:ext cx="1173406" cy="906128"/>
          </a:xfrm>
          <a:prstGeom prst="rect">
            <a:avLst/>
          </a:prstGeom>
        </p:spPr>
      </p:pic>
      <p:pic>
        <p:nvPicPr>
          <p:cNvPr id="178" name="Picture 177">
            <a:extLst>
              <a:ext uri="{FF2B5EF4-FFF2-40B4-BE49-F238E27FC236}">
                <a16:creationId xmlns="" xmlns:a16="http://schemas.microsoft.com/office/drawing/2014/main" id="{C2496057-B2D7-483C-BFD0-7569ED63E7B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56596" y="4205693"/>
            <a:ext cx="1173406" cy="906128"/>
          </a:xfrm>
          <a:prstGeom prst="rect">
            <a:avLst/>
          </a:prstGeom>
        </p:spPr>
      </p:pic>
      <p:pic>
        <p:nvPicPr>
          <p:cNvPr id="179" name="Picture 178">
            <a:extLst>
              <a:ext uri="{FF2B5EF4-FFF2-40B4-BE49-F238E27FC236}">
                <a16:creationId xmlns="" xmlns:a16="http://schemas.microsoft.com/office/drawing/2014/main" id="{E5786B95-BD3D-4CA9-AEFD-88A36C51A91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25744" y="3625996"/>
            <a:ext cx="1173406" cy="906128"/>
          </a:xfrm>
          <a:prstGeom prst="rect">
            <a:avLst/>
          </a:prstGeom>
        </p:spPr>
      </p:pic>
      <p:pic>
        <p:nvPicPr>
          <p:cNvPr id="180" name="Picture 179">
            <a:extLst>
              <a:ext uri="{FF2B5EF4-FFF2-40B4-BE49-F238E27FC236}">
                <a16:creationId xmlns="" xmlns:a16="http://schemas.microsoft.com/office/drawing/2014/main" id="{1B99D4EA-2AED-4792-B7C7-6A593E774529}"/>
              </a:ext>
            </a:extLst>
          </p:cNvPr>
          <p:cNvPicPr>
            <a:picLocks noChangeAspect="1"/>
          </p:cNvPicPr>
          <p:nvPr/>
        </p:nvPicPr>
        <p:blipFill>
          <a:blip r:embed="rId19" cstate="print">
            <a:extLst>
              <a:ext uri="{BEBA8EAE-BF5A-486C-A8C5-ECC9F3942E4B}">
                <a14:imgProps xmlns:a14="http://schemas.microsoft.com/office/drawing/2010/main">
                  <a14:imgLayer r:embed="rId20">
                    <a14:imgEffect>
                      <a14:saturation sat="33000"/>
                    </a14:imgEffect>
                  </a14:imgLayer>
                </a14:imgProps>
              </a:ext>
              <a:ext uri="{28A0092B-C50C-407E-A947-70E740481C1C}">
                <a14:useLocalDpi xmlns:a14="http://schemas.microsoft.com/office/drawing/2010/main" val="0"/>
              </a:ext>
            </a:extLst>
          </a:blip>
          <a:stretch>
            <a:fillRect/>
          </a:stretch>
        </p:blipFill>
        <p:spPr>
          <a:xfrm>
            <a:off x="3468918" y="6139789"/>
            <a:ext cx="566202" cy="655658"/>
          </a:xfrm>
          <a:prstGeom prst="rect">
            <a:avLst/>
          </a:prstGeom>
        </p:spPr>
      </p:pic>
      <p:pic>
        <p:nvPicPr>
          <p:cNvPr id="181" name="Picture 180">
            <a:extLst>
              <a:ext uri="{FF2B5EF4-FFF2-40B4-BE49-F238E27FC236}">
                <a16:creationId xmlns="" xmlns:a16="http://schemas.microsoft.com/office/drawing/2014/main" id="{3356AF12-BDD6-4CF9-868E-A62C4062E36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55087" y="5838596"/>
            <a:ext cx="659247" cy="1002346"/>
          </a:xfrm>
          <a:prstGeom prst="rect">
            <a:avLst/>
          </a:prstGeom>
        </p:spPr>
      </p:pic>
      <p:pic>
        <p:nvPicPr>
          <p:cNvPr id="182" name="Picture 181">
            <a:extLst>
              <a:ext uri="{FF2B5EF4-FFF2-40B4-BE49-F238E27FC236}">
                <a16:creationId xmlns="" xmlns:a16="http://schemas.microsoft.com/office/drawing/2014/main" id="{E5A29E46-603B-4353-B945-323EED1B1A7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74025" y="6003975"/>
            <a:ext cx="548677" cy="798680"/>
          </a:xfrm>
          <a:prstGeom prst="rect">
            <a:avLst/>
          </a:prstGeom>
        </p:spPr>
      </p:pic>
      <p:cxnSp>
        <p:nvCxnSpPr>
          <p:cNvPr id="184" name="Straight Connector 183">
            <a:extLst>
              <a:ext uri="{FF2B5EF4-FFF2-40B4-BE49-F238E27FC236}">
                <a16:creationId xmlns="" xmlns:a16="http://schemas.microsoft.com/office/drawing/2014/main" id="{752F03A1-11BB-4031-9F54-FE3BF7F04D02}"/>
              </a:ext>
            </a:extLst>
          </p:cNvPr>
          <p:cNvCxnSpPr>
            <a:cxnSpLocks/>
          </p:cNvCxnSpPr>
          <p:nvPr/>
        </p:nvCxnSpPr>
        <p:spPr>
          <a:xfrm flipH="1">
            <a:off x="477275" y="5517572"/>
            <a:ext cx="428043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85" name="Straight Connector 184">
            <a:extLst>
              <a:ext uri="{FF2B5EF4-FFF2-40B4-BE49-F238E27FC236}">
                <a16:creationId xmlns="" xmlns:a16="http://schemas.microsoft.com/office/drawing/2014/main" id="{956FB5FD-1FBF-466F-B19D-A9E3E7E4ABD3}"/>
              </a:ext>
            </a:extLst>
          </p:cNvPr>
          <p:cNvCxnSpPr/>
          <p:nvPr/>
        </p:nvCxnSpPr>
        <p:spPr>
          <a:xfrm>
            <a:off x="418795" y="5678661"/>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86" name="Straight Connector 185">
            <a:extLst>
              <a:ext uri="{FF2B5EF4-FFF2-40B4-BE49-F238E27FC236}">
                <a16:creationId xmlns="" xmlns:a16="http://schemas.microsoft.com/office/drawing/2014/main" id="{77AB2347-266B-4AA0-BE59-B4A15558C477}"/>
              </a:ext>
            </a:extLst>
          </p:cNvPr>
          <p:cNvCxnSpPr>
            <a:cxnSpLocks/>
          </p:cNvCxnSpPr>
          <p:nvPr/>
        </p:nvCxnSpPr>
        <p:spPr>
          <a:xfrm>
            <a:off x="994829" y="6718870"/>
            <a:ext cx="0" cy="243167"/>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87" name="Straight Connector 186">
            <a:extLst>
              <a:ext uri="{FF2B5EF4-FFF2-40B4-BE49-F238E27FC236}">
                <a16:creationId xmlns="" xmlns:a16="http://schemas.microsoft.com/office/drawing/2014/main" id="{A6D5CF40-46D8-41E3-80AF-EE7E7976404F}"/>
              </a:ext>
            </a:extLst>
          </p:cNvPr>
          <p:cNvCxnSpPr>
            <a:cxnSpLocks/>
          </p:cNvCxnSpPr>
          <p:nvPr/>
        </p:nvCxnSpPr>
        <p:spPr>
          <a:xfrm>
            <a:off x="537528" y="6770582"/>
            <a:ext cx="0" cy="270196"/>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88" name="Straight Connector 187">
            <a:extLst>
              <a:ext uri="{FF2B5EF4-FFF2-40B4-BE49-F238E27FC236}">
                <a16:creationId xmlns="" xmlns:a16="http://schemas.microsoft.com/office/drawing/2014/main" id="{D1CAE9D0-1186-458D-9540-EF80B8B11764}"/>
              </a:ext>
            </a:extLst>
          </p:cNvPr>
          <p:cNvCxnSpPr>
            <a:cxnSpLocks/>
          </p:cNvCxnSpPr>
          <p:nvPr/>
        </p:nvCxnSpPr>
        <p:spPr>
          <a:xfrm>
            <a:off x="2119140" y="6689746"/>
            <a:ext cx="3145" cy="333596"/>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89" name="Straight Connector 188">
            <a:extLst>
              <a:ext uri="{FF2B5EF4-FFF2-40B4-BE49-F238E27FC236}">
                <a16:creationId xmlns="" xmlns:a16="http://schemas.microsoft.com/office/drawing/2014/main" id="{C0683AD3-7A07-4473-9C7F-12C95E9E5621}"/>
              </a:ext>
            </a:extLst>
          </p:cNvPr>
          <p:cNvCxnSpPr>
            <a:cxnSpLocks/>
          </p:cNvCxnSpPr>
          <p:nvPr/>
        </p:nvCxnSpPr>
        <p:spPr>
          <a:xfrm>
            <a:off x="1647836" y="6344068"/>
            <a:ext cx="1027" cy="448794"/>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90" name="Straight Connector 189">
            <a:extLst>
              <a:ext uri="{FF2B5EF4-FFF2-40B4-BE49-F238E27FC236}">
                <a16:creationId xmlns="" xmlns:a16="http://schemas.microsoft.com/office/drawing/2014/main" id="{D5D9BA6B-834F-44BA-93CE-DA92B01A2E21}"/>
              </a:ext>
            </a:extLst>
          </p:cNvPr>
          <p:cNvCxnSpPr>
            <a:cxnSpLocks/>
          </p:cNvCxnSpPr>
          <p:nvPr/>
        </p:nvCxnSpPr>
        <p:spPr>
          <a:xfrm>
            <a:off x="3621006" y="6731770"/>
            <a:ext cx="0" cy="210692"/>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91" name="Straight Connector 190">
            <a:extLst>
              <a:ext uri="{FF2B5EF4-FFF2-40B4-BE49-F238E27FC236}">
                <a16:creationId xmlns="" xmlns:a16="http://schemas.microsoft.com/office/drawing/2014/main" id="{3ED115CD-1870-4526-ACC0-90C0B686D0AD}"/>
              </a:ext>
            </a:extLst>
          </p:cNvPr>
          <p:cNvCxnSpPr>
            <a:cxnSpLocks/>
          </p:cNvCxnSpPr>
          <p:nvPr/>
        </p:nvCxnSpPr>
        <p:spPr>
          <a:xfrm>
            <a:off x="3179159" y="6622356"/>
            <a:ext cx="0" cy="295629"/>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92" name="Straight Connector 191">
            <a:extLst>
              <a:ext uri="{FF2B5EF4-FFF2-40B4-BE49-F238E27FC236}">
                <a16:creationId xmlns="" xmlns:a16="http://schemas.microsoft.com/office/drawing/2014/main" id="{132DBE6C-6B40-4B0E-9149-2513E6CB4EB2}"/>
              </a:ext>
            </a:extLst>
          </p:cNvPr>
          <p:cNvCxnSpPr>
            <a:cxnSpLocks/>
          </p:cNvCxnSpPr>
          <p:nvPr/>
        </p:nvCxnSpPr>
        <p:spPr>
          <a:xfrm>
            <a:off x="4588669" y="6790070"/>
            <a:ext cx="0" cy="210692"/>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93" name="Straight Connector 192">
            <a:extLst>
              <a:ext uri="{FF2B5EF4-FFF2-40B4-BE49-F238E27FC236}">
                <a16:creationId xmlns="" xmlns:a16="http://schemas.microsoft.com/office/drawing/2014/main" id="{F4E95901-4843-49DC-8FBE-E7FD29BCE79C}"/>
              </a:ext>
            </a:extLst>
          </p:cNvPr>
          <p:cNvCxnSpPr>
            <a:cxnSpLocks/>
            <a:endCxn id="2051" idx="0"/>
          </p:cNvCxnSpPr>
          <p:nvPr/>
        </p:nvCxnSpPr>
        <p:spPr>
          <a:xfrm>
            <a:off x="3928268" y="4574777"/>
            <a:ext cx="3145" cy="223965"/>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94" name="Text Box 4">
            <a:extLst>
              <a:ext uri="{FF2B5EF4-FFF2-40B4-BE49-F238E27FC236}">
                <a16:creationId xmlns="" xmlns:a16="http://schemas.microsoft.com/office/drawing/2014/main" id="{95DCB4D2-17F0-4F2C-BBBF-9A57518173FE}"/>
              </a:ext>
            </a:extLst>
          </p:cNvPr>
          <p:cNvSpPr txBox="1">
            <a:spLocks noChangeArrowheads="1"/>
          </p:cNvSpPr>
          <p:nvPr/>
        </p:nvSpPr>
        <p:spPr bwMode="auto">
          <a:xfrm>
            <a:off x="-29975" y="620768"/>
            <a:ext cx="5327653" cy="439032"/>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027" tIns="34513" rIns="69027" bIns="34513" numCol="1" anchor="t" anchorCtr="0" compatLnSpc="1">
            <a:prstTxWarp prst="textNoShape">
              <a:avLst/>
            </a:prstTxWarp>
            <a:spAutoFit/>
          </a:bodyPr>
          <a:lstStyle/>
          <a:p>
            <a:pPr algn="ctr" defTabSz="690290" fontAlgn="base">
              <a:spcBef>
                <a:spcPct val="0"/>
              </a:spcBef>
              <a:spcAft>
                <a:spcPts val="755"/>
              </a:spcAft>
            </a:pPr>
            <a:r>
              <a:rPr lang="en-GB" sz="2400" b="1" spc="453" dirty="0">
                <a:latin typeface="Roboto"/>
                <a:ea typeface="Roboto Lt" pitchFamily="2" charset="0"/>
              </a:rPr>
              <a:t>CellCOM 5E</a:t>
            </a:r>
          </a:p>
        </p:txBody>
      </p:sp>
      <p:sp>
        <p:nvSpPr>
          <p:cNvPr id="195" name="TextBox 194">
            <a:extLst>
              <a:ext uri="{FF2B5EF4-FFF2-40B4-BE49-F238E27FC236}">
                <a16:creationId xmlns="" xmlns:a16="http://schemas.microsoft.com/office/drawing/2014/main" id="{C8D258F9-AE44-44D0-B6D1-B4324ECB9024}"/>
              </a:ext>
            </a:extLst>
          </p:cNvPr>
          <p:cNvSpPr txBox="1"/>
          <p:nvPr/>
        </p:nvSpPr>
        <p:spPr>
          <a:xfrm>
            <a:off x="570291" y="5563396"/>
            <a:ext cx="2093534" cy="347416"/>
          </a:xfrm>
          <a:prstGeom prst="rect">
            <a:avLst/>
          </a:prstGeom>
          <a:noFill/>
        </p:spPr>
        <p:txBody>
          <a:bodyPr wrap="square" lIns="69736" tIns="34868" rIns="69736" bIns="34868" rtlCol="0">
            <a:spAutoFit/>
          </a:bodyPr>
          <a:lstStyle/>
          <a:p>
            <a:r>
              <a:rPr lang="en-GB" sz="900" dirty="0">
                <a:latin typeface="Century Gothic" panose="020B0502020202020204" pitchFamily="34" charset="0"/>
              </a:rPr>
              <a:t>Deelvenster Gespreksopties</a:t>
            </a:r>
            <a:br>
              <a:rPr lang="en-GB" sz="900" dirty="0">
                <a:latin typeface="Century Gothic" panose="020B0502020202020204" pitchFamily="34" charset="0"/>
              </a:rPr>
            </a:br>
            <a:endParaRPr lang="en-GB" sz="900" dirty="0">
              <a:latin typeface="Century Gothic" panose="020B0502020202020204" pitchFamily="34" charset="0"/>
            </a:endParaRPr>
          </a:p>
        </p:txBody>
      </p:sp>
      <p:grpSp>
        <p:nvGrpSpPr>
          <p:cNvPr id="81" name="Group 80">
            <a:extLst>
              <a:ext uri="{FF2B5EF4-FFF2-40B4-BE49-F238E27FC236}">
                <a16:creationId xmlns="" xmlns:a16="http://schemas.microsoft.com/office/drawing/2014/main" id="{B3D1A195-3996-474A-8722-B5D102686A29}"/>
              </a:ext>
            </a:extLst>
          </p:cNvPr>
          <p:cNvGrpSpPr/>
          <p:nvPr/>
        </p:nvGrpSpPr>
        <p:grpSpPr>
          <a:xfrm>
            <a:off x="442383" y="7165164"/>
            <a:ext cx="5045091" cy="233315"/>
            <a:chOff x="433337" y="7235825"/>
            <a:chExt cx="5045091" cy="233315"/>
          </a:xfrm>
        </p:grpSpPr>
        <p:cxnSp>
          <p:nvCxnSpPr>
            <p:cNvPr id="82" name="Straight Connector 81">
              <a:extLst>
                <a:ext uri="{FF2B5EF4-FFF2-40B4-BE49-F238E27FC236}">
                  <a16:creationId xmlns="" xmlns:a16="http://schemas.microsoft.com/office/drawing/2014/main" id="{9D92F8E1-75F7-41AB-9B0D-B278AFEF57B5}"/>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83" name="TextBox 82">
              <a:extLst>
                <a:ext uri="{FF2B5EF4-FFF2-40B4-BE49-F238E27FC236}">
                  <a16:creationId xmlns="" xmlns:a16="http://schemas.microsoft.com/office/drawing/2014/main" id="{3979D6C7-3E6E-475E-B8BD-18E105E1EBFC}"/>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54</a:t>
              </a:r>
            </a:p>
          </p:txBody>
        </p:sp>
      </p:grpSp>
      <p:pic>
        <p:nvPicPr>
          <p:cNvPr id="85" name="Picture 84">
            <a:extLst>
              <a:ext uri="{FF2B5EF4-FFF2-40B4-BE49-F238E27FC236}">
                <a16:creationId xmlns="" xmlns:a16="http://schemas.microsoft.com/office/drawing/2014/main" id="{4DA2B666-52B4-463A-BADF-F02407EB737F}"/>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6384" t="7414" r="12473" b="7564"/>
          <a:stretch/>
        </p:blipFill>
        <p:spPr>
          <a:xfrm rot="21188701">
            <a:off x="1536457" y="5916790"/>
            <a:ext cx="967854" cy="771123"/>
          </a:xfrm>
          <a:prstGeom prst="rect">
            <a:avLst/>
          </a:prstGeom>
        </p:spPr>
      </p:pic>
      <p:pic>
        <p:nvPicPr>
          <p:cNvPr id="86" name="Picture 85">
            <a:extLst>
              <a:ext uri="{FF2B5EF4-FFF2-40B4-BE49-F238E27FC236}">
                <a16:creationId xmlns="" xmlns:a16="http://schemas.microsoft.com/office/drawing/2014/main" id="{A726AD8B-48AC-46E5-B551-CD39DADB0150}"/>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15931" t="12982" r="14337" b="9667"/>
          <a:stretch/>
        </p:blipFill>
        <p:spPr>
          <a:xfrm rot="21241044">
            <a:off x="1958857" y="6214797"/>
            <a:ext cx="962753" cy="711969"/>
          </a:xfrm>
          <a:prstGeom prst="rect">
            <a:avLst/>
          </a:prstGeom>
        </p:spPr>
      </p:pic>
    </p:spTree>
    <p:extLst>
      <p:ext uri="{BB962C8B-B14F-4D97-AF65-F5344CB8AC3E}">
        <p14:creationId xmlns:p14="http://schemas.microsoft.com/office/powerpoint/2010/main" val="28480310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4"/>
          <p:cNvSpPr txBox="1">
            <a:spLocks noChangeArrowheads="1"/>
          </p:cNvSpPr>
          <p:nvPr/>
        </p:nvSpPr>
        <p:spPr bwMode="auto">
          <a:xfrm>
            <a:off x="984654" y="974184"/>
            <a:ext cx="3358342" cy="439749"/>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736" tIns="34868" rIns="69736" bIns="34868" numCol="1" anchor="t" anchorCtr="0" compatLnSpc="1">
            <a:prstTxWarp prst="textNoShape">
              <a:avLst/>
            </a:prstTxWarp>
            <a:spAutoFit/>
          </a:bodyPr>
          <a:lstStyle/>
          <a:p>
            <a:pPr algn="ctr" fontAlgn="base">
              <a:spcBef>
                <a:spcPct val="0"/>
              </a:spcBef>
              <a:spcAft>
                <a:spcPts val="763"/>
              </a:spcAft>
            </a:pPr>
            <a:r>
              <a:rPr lang="en-GB" sz="2400" spc="458" dirty="0">
                <a:latin typeface="Roboto"/>
              </a:rPr>
              <a:t>CellCOM 5E</a:t>
            </a:r>
          </a:p>
        </p:txBody>
      </p:sp>
      <p:sp>
        <p:nvSpPr>
          <p:cNvPr id="23" name="TextBox 22"/>
          <p:cNvSpPr txBox="1"/>
          <p:nvPr/>
        </p:nvSpPr>
        <p:spPr>
          <a:xfrm>
            <a:off x="832906" y="1408841"/>
            <a:ext cx="3506853" cy="555165"/>
          </a:xfrm>
          <a:prstGeom prst="rect">
            <a:avLst/>
          </a:prstGeom>
          <a:noFill/>
        </p:spPr>
        <p:txBody>
          <a:bodyPr wrap="square" lIns="69736" tIns="34868" rIns="69736" bIns="34868" rtlCol="0">
            <a:spAutoFit/>
          </a:bodyPr>
          <a:lstStyle/>
          <a:p>
            <a:pPr algn="ctr"/>
            <a:r>
              <a:rPr lang="en-GB" sz="1050" spc="458" dirty="0">
                <a:latin typeface="Roboto Lt"/>
              </a:rPr>
              <a:t>2 deel GSM Intercom</a:t>
            </a:r>
          </a:p>
          <a:p>
            <a:pPr algn="ctr"/>
            <a:r>
              <a:rPr lang="en-GB" sz="1050" spc="458" dirty="0">
                <a:latin typeface="Roboto Lt"/>
              </a:rPr>
              <a:t/>
            </a:r>
            <a:br>
              <a:rPr lang="en-GB" sz="1050" spc="458" dirty="0">
                <a:latin typeface="Roboto Lt"/>
              </a:rPr>
            </a:br>
            <a:endParaRPr lang="en-GB" sz="1050" spc="458" dirty="0">
              <a:latin typeface="Roboto Lt"/>
            </a:endParaRPr>
          </a:p>
        </p:txBody>
      </p:sp>
      <p:pic>
        <p:nvPicPr>
          <p:cNvPr id="78" name="Picture 77"/>
          <p:cNvPicPr>
            <a:picLocks noChangeAspect="1"/>
          </p:cNvPicPr>
          <p:nvPr/>
        </p:nvPicPr>
        <p:blipFill rotWithShape="1">
          <a:blip r:embed="rId2" cstate="print">
            <a:extLst>
              <a:ext uri="{28A0092B-C50C-407E-A947-70E740481C1C}">
                <a14:useLocalDpi xmlns:a14="http://schemas.microsoft.com/office/drawing/2010/main" val="0"/>
              </a:ext>
            </a:extLst>
          </a:blip>
          <a:srcRect l="12581" t="9807" r="12203" b="9476"/>
          <a:stretch/>
        </p:blipFill>
        <p:spPr>
          <a:xfrm>
            <a:off x="1247805" y="4797568"/>
            <a:ext cx="1171812" cy="971074"/>
          </a:xfrm>
          <a:prstGeom prst="rect">
            <a:avLst/>
          </a:prstGeom>
        </p:spPr>
      </p:pic>
      <p:pic>
        <p:nvPicPr>
          <p:cNvPr id="12" name="Picture 11"/>
          <p:cNvPicPr>
            <a:picLocks noChangeAspect="1"/>
          </p:cNvPicPr>
          <p:nvPr/>
        </p:nvPicPr>
        <p:blipFill>
          <a:blip r:embed="rId3">
            <a:biLevel thresh="75000"/>
          </a:blip>
          <a:stretch>
            <a:fillRect/>
          </a:stretch>
        </p:blipFill>
        <p:spPr>
          <a:xfrm>
            <a:off x="3100287" y="4723594"/>
            <a:ext cx="1086703" cy="1084423"/>
          </a:xfrm>
          <a:prstGeom prst="rect">
            <a:avLst/>
          </a:prstGeom>
        </p:spPr>
      </p:pic>
      <p:pic>
        <p:nvPicPr>
          <p:cNvPr id="13" name="Picture 12"/>
          <p:cNvPicPr>
            <a:picLocks noChangeAspect="1"/>
          </p:cNvPicPr>
          <p:nvPr/>
        </p:nvPicPr>
        <p:blipFill>
          <a:blip r:embed="rId4">
            <a:biLevel thresh="75000"/>
          </a:blip>
          <a:stretch>
            <a:fillRect/>
          </a:stretch>
        </p:blipFill>
        <p:spPr>
          <a:xfrm>
            <a:off x="3088474" y="2448994"/>
            <a:ext cx="1092224" cy="1089933"/>
          </a:xfrm>
          <a:prstGeom prst="rect">
            <a:avLst/>
          </a:prstGeom>
        </p:spPr>
      </p:pic>
      <p:pic>
        <p:nvPicPr>
          <p:cNvPr id="15" name="Picture 14">
            <a:extLst>
              <a:ext uri="{FF2B5EF4-FFF2-40B4-BE49-F238E27FC236}">
                <a16:creationId xmlns="" xmlns:a16="http://schemas.microsoft.com/office/drawing/2014/main" id="{3E059ECF-E80C-4648-8596-802DB7E9DE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5015" y="2477765"/>
            <a:ext cx="675644" cy="1127338"/>
          </a:xfrm>
          <a:prstGeom prst="rect">
            <a:avLst/>
          </a:prstGeom>
        </p:spPr>
      </p:pic>
      <p:grpSp>
        <p:nvGrpSpPr>
          <p:cNvPr id="56" name="Group 55">
            <a:extLst>
              <a:ext uri="{FF2B5EF4-FFF2-40B4-BE49-F238E27FC236}">
                <a16:creationId xmlns="" xmlns:a16="http://schemas.microsoft.com/office/drawing/2014/main" id="{737B7E5F-7822-48C8-A7B1-0991A7AF9781}"/>
              </a:ext>
            </a:extLst>
          </p:cNvPr>
          <p:cNvGrpSpPr/>
          <p:nvPr/>
        </p:nvGrpSpPr>
        <p:grpSpPr>
          <a:xfrm>
            <a:off x="433337" y="254810"/>
            <a:ext cx="4864341" cy="299372"/>
            <a:chOff x="433337" y="254810"/>
            <a:chExt cx="4864341" cy="299372"/>
          </a:xfrm>
        </p:grpSpPr>
        <p:pic>
          <p:nvPicPr>
            <p:cNvPr id="57" name="Picture 56">
              <a:extLst>
                <a:ext uri="{FF2B5EF4-FFF2-40B4-BE49-F238E27FC236}">
                  <a16:creationId xmlns="" xmlns:a16="http://schemas.microsoft.com/office/drawing/2014/main" id="{0CAC25EB-B949-41FA-B5D3-06EFA48B81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58" name="Straight Connector 57">
              <a:extLst>
                <a:ext uri="{FF2B5EF4-FFF2-40B4-BE49-F238E27FC236}">
                  <a16:creationId xmlns="" xmlns:a16="http://schemas.microsoft.com/office/drawing/2014/main" id="{782934C3-F7C4-4385-84D4-E54EB48DFC15}"/>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59" name="TextBox 58">
              <a:extLst>
                <a:ext uri="{FF2B5EF4-FFF2-40B4-BE49-F238E27FC236}">
                  <a16:creationId xmlns="" xmlns:a16="http://schemas.microsoft.com/office/drawing/2014/main" id="{C14A02F0-C9E5-44B8-B5BF-631D21D181CC}"/>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CELLCOM 5E</a:t>
              </a:r>
            </a:p>
          </p:txBody>
        </p:sp>
      </p:grpSp>
      <p:cxnSp>
        <p:nvCxnSpPr>
          <p:cNvPr id="84" name="Straight Connector 83">
            <a:extLst>
              <a:ext uri="{FF2B5EF4-FFF2-40B4-BE49-F238E27FC236}">
                <a16:creationId xmlns="" xmlns:a16="http://schemas.microsoft.com/office/drawing/2014/main" id="{E8177023-995C-41FA-A527-BA876B298AB9}"/>
              </a:ext>
            </a:extLst>
          </p:cNvPr>
          <p:cNvCxnSpPr>
            <a:cxnSpLocks/>
          </p:cNvCxnSpPr>
          <p:nvPr/>
        </p:nvCxnSpPr>
        <p:spPr>
          <a:xfrm flipH="1">
            <a:off x="1043256" y="4172496"/>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85" name="Straight Connector 84">
            <a:extLst>
              <a:ext uri="{FF2B5EF4-FFF2-40B4-BE49-F238E27FC236}">
                <a16:creationId xmlns="" xmlns:a16="http://schemas.microsoft.com/office/drawing/2014/main" id="{629E36A2-4992-499C-97FA-217C2B7CE03D}"/>
              </a:ext>
            </a:extLst>
          </p:cNvPr>
          <p:cNvCxnSpPr>
            <a:cxnSpLocks/>
          </p:cNvCxnSpPr>
          <p:nvPr/>
        </p:nvCxnSpPr>
        <p:spPr>
          <a:xfrm>
            <a:off x="2799034" y="2206523"/>
            <a:ext cx="0" cy="123956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86" name="Straight Connector 85">
            <a:extLst>
              <a:ext uri="{FF2B5EF4-FFF2-40B4-BE49-F238E27FC236}">
                <a16:creationId xmlns="" xmlns:a16="http://schemas.microsoft.com/office/drawing/2014/main" id="{58D4A948-4D61-4B39-A302-806CB0953389}"/>
              </a:ext>
            </a:extLst>
          </p:cNvPr>
          <p:cNvCxnSpPr/>
          <p:nvPr/>
        </p:nvCxnSpPr>
        <p:spPr>
          <a:xfrm>
            <a:off x="986231" y="2139904"/>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87" name="Rectangle 86">
            <a:extLst>
              <a:ext uri="{FF2B5EF4-FFF2-40B4-BE49-F238E27FC236}">
                <a16:creationId xmlns="" xmlns:a16="http://schemas.microsoft.com/office/drawing/2014/main" id="{715C2B7E-8CFD-4B1C-A1FB-92868E85534C}"/>
              </a:ext>
            </a:extLst>
          </p:cNvPr>
          <p:cNvSpPr/>
          <p:nvPr/>
        </p:nvSpPr>
        <p:spPr>
          <a:xfrm>
            <a:off x="1146946" y="2012291"/>
            <a:ext cx="1674924" cy="784830"/>
          </a:xfrm>
          <a:prstGeom prst="rect">
            <a:avLst/>
          </a:prstGeom>
        </p:spPr>
        <p:txBody>
          <a:bodyPr wrap="square">
            <a:spAutoFit/>
          </a:bodyPr>
          <a:lstStyle/>
          <a:p>
            <a:pPr lvl="0"/>
            <a:r>
              <a:rPr lang="en-GB" sz="1000" b="1" dirty="0">
                <a:latin typeface="Century Gothic" panose="020B0502020202020204" pitchFamily="34" charset="0"/>
                <a:cs typeface="Arial" panose="020B0604020202020204" pitchFamily="34" charset="0"/>
              </a:rPr>
              <a:t>GSM-5E</a:t>
            </a:r>
          </a:p>
          <a:p>
            <a:pPr lvl="0"/>
            <a:r>
              <a:rPr lang="en-GB" sz="800" dirty="0">
                <a:latin typeface="Century Gothic" panose="020B0502020202020204" pitchFamily="34" charset="0"/>
                <a:cs typeface="Arial" panose="020B0604020202020204" pitchFamily="34" charset="0"/>
              </a:rPr>
              <a:t>GSM PRIME module in behuizing</a:t>
            </a:r>
          </a:p>
          <a:p>
            <a:pPr lvl="0"/>
            <a:r>
              <a:rPr lang="en-GB" sz="1000" b="1" dirty="0">
                <a:latin typeface="Century Gothic" panose="020B0502020202020204" pitchFamily="34" charset="0"/>
                <a:cs typeface="Arial" panose="020B0604020202020204" pitchFamily="34" charset="0"/>
              </a:rPr>
              <a:t/>
            </a:r>
            <a:br>
              <a:rPr lang="en-GB" sz="1000" b="1" dirty="0">
                <a:latin typeface="Century Gothic" panose="020B0502020202020204" pitchFamily="34" charset="0"/>
                <a:cs typeface="Arial" panose="020B0604020202020204" pitchFamily="34" charset="0"/>
              </a:rPr>
            </a:br>
            <a:endParaRPr lang="en-GB" sz="900" b="1" dirty="0">
              <a:latin typeface="Century Gothic" panose="020B0502020202020204" pitchFamily="34" charset="0"/>
              <a:cs typeface="Arial" panose="020B0604020202020204" pitchFamily="34" charset="0"/>
            </a:endParaRPr>
          </a:p>
        </p:txBody>
      </p:sp>
      <p:cxnSp>
        <p:nvCxnSpPr>
          <p:cNvPr id="88" name="Straight Connector 87">
            <a:extLst>
              <a:ext uri="{FF2B5EF4-FFF2-40B4-BE49-F238E27FC236}">
                <a16:creationId xmlns="" xmlns:a16="http://schemas.microsoft.com/office/drawing/2014/main" id="{28B530BE-6D6B-4737-A7C0-2525A6AD16E7}"/>
              </a:ext>
            </a:extLst>
          </p:cNvPr>
          <p:cNvCxnSpPr>
            <a:cxnSpLocks/>
          </p:cNvCxnSpPr>
          <p:nvPr/>
        </p:nvCxnSpPr>
        <p:spPr>
          <a:xfrm>
            <a:off x="2799034" y="4631251"/>
            <a:ext cx="0" cy="1252232"/>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90" name="Straight Connector 89">
            <a:extLst>
              <a:ext uri="{FF2B5EF4-FFF2-40B4-BE49-F238E27FC236}">
                <a16:creationId xmlns="" xmlns:a16="http://schemas.microsoft.com/office/drawing/2014/main" id="{4BD45650-908C-42EF-BDCC-42415EE04960}"/>
              </a:ext>
            </a:extLst>
          </p:cNvPr>
          <p:cNvCxnSpPr/>
          <p:nvPr/>
        </p:nvCxnSpPr>
        <p:spPr>
          <a:xfrm>
            <a:off x="986231" y="4629284"/>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91" name="Rectangle 90">
            <a:extLst>
              <a:ext uri="{FF2B5EF4-FFF2-40B4-BE49-F238E27FC236}">
                <a16:creationId xmlns="" xmlns:a16="http://schemas.microsoft.com/office/drawing/2014/main" id="{B9119C6F-C43B-4458-BCF7-F9B0A8AD2C0A}"/>
              </a:ext>
            </a:extLst>
          </p:cNvPr>
          <p:cNvSpPr/>
          <p:nvPr/>
        </p:nvSpPr>
        <p:spPr>
          <a:xfrm>
            <a:off x="1160339" y="4472447"/>
            <a:ext cx="1661531" cy="369332"/>
          </a:xfrm>
          <a:prstGeom prst="rect">
            <a:avLst/>
          </a:prstGeom>
        </p:spPr>
        <p:txBody>
          <a:bodyPr wrap="square">
            <a:spAutoFit/>
          </a:bodyPr>
          <a:lstStyle/>
          <a:p>
            <a:pPr>
              <a:buClr>
                <a:srgbClr val="C00000"/>
              </a:buClr>
              <a:buSzPct val="140000"/>
            </a:pPr>
            <a:r>
              <a:rPr lang="en-GB" sz="900" b="1" dirty="0">
                <a:latin typeface="Century Gothic" panose="020B0502020202020204" pitchFamily="34" charset="0"/>
                <a:cs typeface="Arial" panose="020B0604020202020204" pitchFamily="34" charset="0"/>
              </a:rPr>
              <a:t>Multip2</a:t>
            </a:r>
            <a:br>
              <a:rPr lang="en-GB" sz="900" b="1" dirty="0">
                <a:latin typeface="Century Gothic" panose="020B0502020202020204" pitchFamily="34" charset="0"/>
                <a:cs typeface="Arial" panose="020B0604020202020204" pitchFamily="34" charset="0"/>
              </a:rPr>
            </a:br>
            <a:endParaRPr lang="en-GB" sz="900" b="1" dirty="0">
              <a:latin typeface="Century Gothic" panose="020B0502020202020204" pitchFamily="34" charset="0"/>
              <a:cs typeface="Arial" panose="020B0604020202020204" pitchFamily="34" charset="0"/>
            </a:endParaRPr>
          </a:p>
        </p:txBody>
      </p:sp>
      <p:cxnSp>
        <p:nvCxnSpPr>
          <p:cNvPr id="92" name="Straight Connector 91">
            <a:extLst>
              <a:ext uri="{FF2B5EF4-FFF2-40B4-BE49-F238E27FC236}">
                <a16:creationId xmlns="" xmlns:a16="http://schemas.microsoft.com/office/drawing/2014/main" id="{EFFF2D72-3387-49B9-8ED9-78AA7E974279}"/>
              </a:ext>
            </a:extLst>
          </p:cNvPr>
          <p:cNvCxnSpPr>
            <a:cxnSpLocks/>
          </p:cNvCxnSpPr>
          <p:nvPr/>
        </p:nvCxnSpPr>
        <p:spPr>
          <a:xfrm flipH="1">
            <a:off x="1134808" y="6520830"/>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93" name="Rectangle 92">
            <a:extLst>
              <a:ext uri="{FF2B5EF4-FFF2-40B4-BE49-F238E27FC236}">
                <a16:creationId xmlns="" xmlns:a16="http://schemas.microsoft.com/office/drawing/2014/main" id="{E2A43E73-8573-4AD0-8FB6-A36143DF8F10}"/>
              </a:ext>
            </a:extLst>
          </p:cNvPr>
          <p:cNvSpPr/>
          <p:nvPr/>
        </p:nvSpPr>
        <p:spPr>
          <a:xfrm>
            <a:off x="832906" y="5964239"/>
            <a:ext cx="4309967" cy="830997"/>
          </a:xfrm>
          <a:prstGeom prst="rect">
            <a:avLst/>
          </a:prstGeom>
        </p:spPr>
        <p:txBody>
          <a:bodyPr wrap="square">
            <a:spAutoFit/>
          </a:bodyPr>
          <a:lstStyle/>
          <a:p>
            <a:pPr defTabSz="626821">
              <a:defRPr/>
            </a:pPr>
            <a:r>
              <a:rPr lang="nl-NL" sz="800" dirty="0">
                <a:latin typeface="Century Gothic" panose="020B0502020202020204" pitchFamily="34" charset="0"/>
              </a:rPr>
              <a:t>Multiplexer, aanbevolen ter verbetering van de spraakkwaliteit en volume bij het gebruik van meer dan 1 paneel van de toespraak op een eenheid van de GSM.</a:t>
            </a:r>
          </a:p>
          <a:p>
            <a:pPr defTabSz="626821">
              <a:defRPr/>
            </a:pPr>
            <a:r>
              <a:rPr lang="nl-NL" sz="800" dirty="0">
                <a:latin typeface="Century Gothic" panose="020B0502020202020204" pitchFamily="34" charset="0"/>
              </a:rPr>
              <a:t/>
            </a:r>
            <a:br>
              <a:rPr lang="nl-NL" sz="800" dirty="0">
                <a:latin typeface="Century Gothic" panose="020B0502020202020204" pitchFamily="34" charset="0"/>
              </a:rPr>
            </a:br>
            <a:endParaRPr lang="nl-NL" sz="800" dirty="0">
              <a:latin typeface="Century Gothic" panose="020B0502020202020204" pitchFamily="34" charset="0"/>
            </a:endParaRPr>
          </a:p>
          <a:p>
            <a:pPr defTabSz="626821">
              <a:defRPr/>
            </a:pPr>
            <a:r>
              <a:rPr lang="nl-NL" sz="800" dirty="0">
                <a:latin typeface="Century Gothic" panose="020B0502020202020204" pitchFamily="34" charset="0"/>
              </a:rPr>
              <a:t/>
            </a:r>
            <a:br>
              <a:rPr lang="nl-NL" sz="800" dirty="0">
                <a:latin typeface="Century Gothic" panose="020B0502020202020204" pitchFamily="34" charset="0"/>
              </a:rPr>
            </a:br>
            <a:endParaRPr lang="en-GB" sz="800" dirty="0">
              <a:latin typeface="Century Gothic" panose="020B0502020202020204" pitchFamily="34" charset="0"/>
            </a:endParaRPr>
          </a:p>
        </p:txBody>
      </p:sp>
      <p:sp>
        <p:nvSpPr>
          <p:cNvPr id="2" name="Rectangle 1">
            <a:extLst>
              <a:ext uri="{FF2B5EF4-FFF2-40B4-BE49-F238E27FC236}">
                <a16:creationId xmlns="" xmlns:a16="http://schemas.microsoft.com/office/drawing/2014/main" id="{60B30208-FF83-40ED-BA1A-BCB5B753A7AC}"/>
              </a:ext>
            </a:extLst>
          </p:cNvPr>
          <p:cNvSpPr/>
          <p:nvPr/>
        </p:nvSpPr>
        <p:spPr>
          <a:xfrm>
            <a:off x="832906" y="3651701"/>
            <a:ext cx="4394241" cy="707886"/>
          </a:xfrm>
          <a:prstGeom prst="rect">
            <a:avLst/>
          </a:prstGeom>
        </p:spPr>
        <p:txBody>
          <a:bodyPr wrap="square">
            <a:spAutoFit/>
          </a:bodyPr>
          <a:lstStyle/>
          <a:p>
            <a:pPr lvl="0"/>
            <a:r>
              <a:rPr lang="en-GB" sz="800" dirty="0">
                <a:latin typeface="Century Gothic" panose="020B0502020202020204" pitchFamily="34" charset="0"/>
              </a:rPr>
              <a:t>Ook verkrijgbaar</a:t>
            </a:r>
          </a:p>
          <a:p>
            <a:pPr lvl="0"/>
            <a:r>
              <a:rPr lang="en-GB" sz="800" dirty="0">
                <a:latin typeface="Century Gothic" panose="020B0502020202020204" pitchFamily="34" charset="0"/>
              </a:rPr>
              <a:t>GSM-5E/3GA-3G GSM PRIME module in behuizing (U.S. / Canada)</a:t>
            </a:r>
          </a:p>
          <a:p>
            <a:pPr lvl="0"/>
            <a:r>
              <a:rPr lang="en-GB" sz="800" dirty="0">
                <a:latin typeface="Century Gothic" panose="020B0502020202020204" pitchFamily="34" charset="0"/>
              </a:rPr>
              <a:t>GSM-5E/3GE-3G GSM PRIME module in behuizing (EU/Australië)</a:t>
            </a:r>
          </a:p>
          <a:p>
            <a:pPr lvl="0"/>
            <a:r>
              <a:rPr lang="en-GB" sz="800" dirty="0">
                <a:latin typeface="Century Gothic" panose="020B0502020202020204" pitchFamily="34" charset="0"/>
              </a:rPr>
              <a:t/>
            </a:r>
            <a:br>
              <a:rPr lang="en-GB" sz="800" dirty="0">
                <a:latin typeface="Century Gothic" panose="020B0502020202020204" pitchFamily="34" charset="0"/>
              </a:rPr>
            </a:br>
            <a:endParaRPr lang="en-GB" sz="800" dirty="0">
              <a:latin typeface="Century Gothic" panose="020B0502020202020204" pitchFamily="34" charset="0"/>
              <a:cs typeface="Arial" panose="020B0604020202020204" pitchFamily="34" charset="0"/>
            </a:endParaRPr>
          </a:p>
        </p:txBody>
      </p:sp>
      <p:grpSp>
        <p:nvGrpSpPr>
          <p:cNvPr id="26" name="Group 25">
            <a:extLst>
              <a:ext uri="{FF2B5EF4-FFF2-40B4-BE49-F238E27FC236}">
                <a16:creationId xmlns="" xmlns:a16="http://schemas.microsoft.com/office/drawing/2014/main" id="{D2BCD933-BF14-4788-BE29-36F75D9C4DFD}"/>
              </a:ext>
            </a:extLst>
          </p:cNvPr>
          <p:cNvGrpSpPr/>
          <p:nvPr/>
        </p:nvGrpSpPr>
        <p:grpSpPr>
          <a:xfrm>
            <a:off x="-146132" y="7209698"/>
            <a:ext cx="5041982" cy="233315"/>
            <a:chOff x="-146132" y="7235825"/>
            <a:chExt cx="5041982" cy="233315"/>
          </a:xfrm>
        </p:grpSpPr>
        <p:cxnSp>
          <p:nvCxnSpPr>
            <p:cNvPr id="27" name="Straight Connector 26">
              <a:extLst>
                <a:ext uri="{FF2B5EF4-FFF2-40B4-BE49-F238E27FC236}">
                  <a16:creationId xmlns="" xmlns:a16="http://schemas.microsoft.com/office/drawing/2014/main" id="{721F6361-9E2A-413E-8A50-B33C4882D71D}"/>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28" name="TextBox 27">
              <a:extLst>
                <a:ext uri="{FF2B5EF4-FFF2-40B4-BE49-F238E27FC236}">
                  <a16:creationId xmlns="" xmlns:a16="http://schemas.microsoft.com/office/drawing/2014/main" id="{B45593A0-7B06-4C9B-90E0-D7C06490925B}"/>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55</a:t>
              </a:r>
            </a:p>
          </p:txBody>
        </p:sp>
      </p:grpSp>
    </p:spTree>
    <p:extLst>
      <p:ext uri="{BB962C8B-B14F-4D97-AF65-F5344CB8AC3E}">
        <p14:creationId xmlns:p14="http://schemas.microsoft.com/office/powerpoint/2010/main" val="10310394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4C748C17-77CE-409D-8F96-EBDE60161E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48" t="28525" r="48653" b="30869"/>
          <a:stretch/>
        </p:blipFill>
        <p:spPr>
          <a:xfrm>
            <a:off x="0" y="1943100"/>
            <a:ext cx="5327650" cy="3190875"/>
          </a:xfrm>
          <a:prstGeom prst="rect">
            <a:avLst/>
          </a:prstGeom>
        </p:spPr>
      </p:pic>
      <p:grpSp>
        <p:nvGrpSpPr>
          <p:cNvPr id="10" name="Group 9">
            <a:extLst>
              <a:ext uri="{FF2B5EF4-FFF2-40B4-BE49-F238E27FC236}">
                <a16:creationId xmlns="" xmlns:a16="http://schemas.microsoft.com/office/drawing/2014/main" id="{02AD091A-B8CA-4893-874A-2C2843F0AE55}"/>
              </a:ext>
            </a:extLst>
          </p:cNvPr>
          <p:cNvGrpSpPr/>
          <p:nvPr/>
        </p:nvGrpSpPr>
        <p:grpSpPr>
          <a:xfrm>
            <a:off x="1" y="1770251"/>
            <a:ext cx="5327649" cy="82006"/>
            <a:chOff x="0" y="1093605"/>
            <a:chExt cx="5327649" cy="82006"/>
          </a:xfrm>
        </p:grpSpPr>
        <p:cxnSp>
          <p:nvCxnSpPr>
            <p:cNvPr id="11" name="Straight Connector 10">
              <a:extLst>
                <a:ext uri="{FF2B5EF4-FFF2-40B4-BE49-F238E27FC236}">
                  <a16:creationId xmlns="" xmlns:a16="http://schemas.microsoft.com/office/drawing/2014/main" id="{1E3E9804-7CD4-4AEA-A9E8-A203F583496E}"/>
                </a:ext>
              </a:extLst>
            </p:cNvPr>
            <p:cNvCxnSpPr>
              <a:cxnSpLocks/>
            </p:cNvCxnSpPr>
            <p:nvPr/>
          </p:nvCxnSpPr>
          <p:spPr>
            <a:xfrm>
              <a:off x="0" y="1175611"/>
              <a:ext cx="4462513" cy="0"/>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 xmlns:a16="http://schemas.microsoft.com/office/drawing/2014/main" id="{A1FD8EA6-F1BA-4585-A593-AA181DD336D4}"/>
                </a:ext>
              </a:extLst>
            </p:cNvPr>
            <p:cNvCxnSpPr>
              <a:cxnSpLocks/>
            </p:cNvCxnSpPr>
            <p:nvPr/>
          </p:nvCxnSpPr>
          <p:spPr>
            <a:xfrm>
              <a:off x="4592751" y="1175611"/>
              <a:ext cx="734898" cy="0"/>
            </a:xfrm>
            <a:prstGeom prst="line">
              <a:avLst/>
            </a:prstGeom>
            <a:ln w="63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 xmlns:a16="http://schemas.microsoft.com/office/drawing/2014/main" id="{92397F37-0939-473F-9415-9356E7012CB8}"/>
                </a:ext>
              </a:extLst>
            </p:cNvPr>
            <p:cNvCxnSpPr>
              <a:cxnSpLocks/>
            </p:cNvCxnSpPr>
            <p:nvPr/>
          </p:nvCxnSpPr>
          <p:spPr>
            <a:xfrm>
              <a:off x="865136" y="1093605"/>
              <a:ext cx="4462513" cy="0"/>
            </a:xfrm>
            <a:prstGeom prst="line">
              <a:avLst/>
            </a:prstGeom>
            <a:ln w="952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 xmlns:a16="http://schemas.microsoft.com/office/drawing/2014/main" id="{882042B6-4036-4284-992B-6D7C7E402A96}"/>
                </a:ext>
              </a:extLst>
            </p:cNvPr>
            <p:cNvCxnSpPr>
              <a:cxnSpLocks/>
            </p:cNvCxnSpPr>
            <p:nvPr/>
          </p:nvCxnSpPr>
          <p:spPr>
            <a:xfrm>
              <a:off x="0" y="1093605"/>
              <a:ext cx="734898" cy="0"/>
            </a:xfrm>
            <a:prstGeom prst="line">
              <a:avLst/>
            </a:prstGeom>
            <a:ln w="6350">
              <a:solidFill>
                <a:srgbClr val="A6A6A6"/>
              </a:solidFill>
            </a:ln>
          </p:spPr>
          <p:style>
            <a:lnRef idx="1">
              <a:schemeClr val="accent2"/>
            </a:lnRef>
            <a:fillRef idx="0">
              <a:schemeClr val="accent2"/>
            </a:fillRef>
            <a:effectRef idx="0">
              <a:schemeClr val="accent2"/>
            </a:effectRef>
            <a:fontRef idx="minor">
              <a:schemeClr val="tx1"/>
            </a:fontRef>
          </p:style>
        </p:cxnSp>
      </p:grpSp>
      <p:grpSp>
        <p:nvGrpSpPr>
          <p:cNvPr id="15" name="Group 14">
            <a:extLst>
              <a:ext uri="{FF2B5EF4-FFF2-40B4-BE49-F238E27FC236}">
                <a16:creationId xmlns="" xmlns:a16="http://schemas.microsoft.com/office/drawing/2014/main" id="{6D689C41-1CDB-4C8A-9E1C-B149928AABF9}"/>
              </a:ext>
            </a:extLst>
          </p:cNvPr>
          <p:cNvGrpSpPr/>
          <p:nvPr/>
        </p:nvGrpSpPr>
        <p:grpSpPr>
          <a:xfrm rot="10800000">
            <a:off x="1" y="5224817"/>
            <a:ext cx="5327649" cy="82006"/>
            <a:chOff x="0" y="1093605"/>
            <a:chExt cx="5327649" cy="82006"/>
          </a:xfrm>
        </p:grpSpPr>
        <p:cxnSp>
          <p:nvCxnSpPr>
            <p:cNvPr id="16" name="Straight Connector 15">
              <a:extLst>
                <a:ext uri="{FF2B5EF4-FFF2-40B4-BE49-F238E27FC236}">
                  <a16:creationId xmlns="" xmlns:a16="http://schemas.microsoft.com/office/drawing/2014/main" id="{5C9047DC-DEFB-4056-AB12-A6C352C00A49}"/>
                </a:ext>
              </a:extLst>
            </p:cNvPr>
            <p:cNvCxnSpPr>
              <a:cxnSpLocks/>
            </p:cNvCxnSpPr>
            <p:nvPr/>
          </p:nvCxnSpPr>
          <p:spPr>
            <a:xfrm>
              <a:off x="0" y="1175611"/>
              <a:ext cx="4462513" cy="0"/>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 xmlns:a16="http://schemas.microsoft.com/office/drawing/2014/main" id="{0AD4FDE8-D603-47A2-A52C-383C4DB1C8C9}"/>
                </a:ext>
              </a:extLst>
            </p:cNvPr>
            <p:cNvCxnSpPr>
              <a:cxnSpLocks/>
            </p:cNvCxnSpPr>
            <p:nvPr/>
          </p:nvCxnSpPr>
          <p:spPr>
            <a:xfrm>
              <a:off x="4592751" y="1175611"/>
              <a:ext cx="734898" cy="0"/>
            </a:xfrm>
            <a:prstGeom prst="line">
              <a:avLst/>
            </a:prstGeom>
            <a:ln w="63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 xmlns:a16="http://schemas.microsoft.com/office/drawing/2014/main" id="{A0D39982-00A2-4A9B-9A5E-19430DDA6C33}"/>
                </a:ext>
              </a:extLst>
            </p:cNvPr>
            <p:cNvCxnSpPr>
              <a:cxnSpLocks/>
            </p:cNvCxnSpPr>
            <p:nvPr/>
          </p:nvCxnSpPr>
          <p:spPr>
            <a:xfrm>
              <a:off x="865136" y="1093605"/>
              <a:ext cx="4462513" cy="0"/>
            </a:xfrm>
            <a:prstGeom prst="line">
              <a:avLst/>
            </a:prstGeom>
            <a:ln w="952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 xmlns:a16="http://schemas.microsoft.com/office/drawing/2014/main" id="{D8E55271-958B-4A71-B79F-9B76694E7FD5}"/>
                </a:ext>
              </a:extLst>
            </p:cNvPr>
            <p:cNvCxnSpPr>
              <a:cxnSpLocks/>
            </p:cNvCxnSpPr>
            <p:nvPr/>
          </p:nvCxnSpPr>
          <p:spPr>
            <a:xfrm>
              <a:off x="0" y="1093605"/>
              <a:ext cx="734898" cy="0"/>
            </a:xfrm>
            <a:prstGeom prst="line">
              <a:avLst/>
            </a:prstGeom>
            <a:ln w="6350">
              <a:solidFill>
                <a:srgbClr val="A6A6A6"/>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534566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846C0DC-93FC-47EF-99F0-15A953538FEF}"/>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1696130" y="1815046"/>
            <a:ext cx="1809747" cy="1938828"/>
          </a:xfrm>
          <a:prstGeom prst="rect">
            <a:avLst/>
          </a:prstGeom>
        </p:spPr>
      </p:pic>
      <p:sp>
        <p:nvSpPr>
          <p:cNvPr id="22" name="Text Box 4"/>
          <p:cNvSpPr txBox="1">
            <a:spLocks noChangeArrowheads="1"/>
          </p:cNvSpPr>
          <p:nvPr/>
        </p:nvSpPr>
        <p:spPr bwMode="auto">
          <a:xfrm>
            <a:off x="397572" y="1019681"/>
            <a:ext cx="4543580" cy="1650337"/>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736" tIns="34868" rIns="69736" bIns="34868" numCol="1" anchor="t" anchorCtr="0" compatLnSpc="1">
            <a:prstTxWarp prst="textNoShape">
              <a:avLst/>
            </a:prstTxWarp>
            <a:spAutoFit/>
          </a:bodyPr>
          <a:lstStyle/>
          <a:p>
            <a:pPr algn="ctr" fontAlgn="base">
              <a:spcBef>
                <a:spcPct val="0"/>
              </a:spcBef>
              <a:spcAft>
                <a:spcPts val="763"/>
              </a:spcAft>
            </a:pPr>
            <a:r>
              <a:rPr lang="en-GB" sz="2400" spc="458" dirty="0">
                <a:latin typeface="Roboto"/>
              </a:rPr>
              <a:t>Stand Alone toetsenblok</a:t>
            </a:r>
          </a:p>
          <a:p>
            <a:pPr algn="ctr" fontAlgn="base">
              <a:spcBef>
                <a:spcPct val="0"/>
              </a:spcBef>
              <a:spcAft>
                <a:spcPts val="763"/>
              </a:spcAft>
            </a:pPr>
            <a:r>
              <a:rPr lang="en-GB" sz="2400" spc="458" dirty="0">
                <a:latin typeface="Roboto"/>
              </a:rPr>
              <a:t/>
            </a:r>
            <a:br>
              <a:rPr lang="en-GB" sz="2400" spc="458" dirty="0">
                <a:latin typeface="Roboto"/>
              </a:rPr>
            </a:br>
            <a:endParaRPr lang="en-GB" sz="2400" spc="458" dirty="0">
              <a:latin typeface="Roboto"/>
            </a:endParaRPr>
          </a:p>
        </p:txBody>
      </p:sp>
      <p:sp>
        <p:nvSpPr>
          <p:cNvPr id="36" name="TextBox 35"/>
          <p:cNvSpPr txBox="1"/>
          <p:nvPr/>
        </p:nvSpPr>
        <p:spPr>
          <a:xfrm>
            <a:off x="272060" y="4048164"/>
            <a:ext cx="4930436" cy="1721831"/>
          </a:xfrm>
          <a:prstGeom prst="rect">
            <a:avLst/>
          </a:prstGeom>
          <a:noFill/>
        </p:spPr>
        <p:txBody>
          <a:bodyPr wrap="square" lIns="69736" tIns="34868" rIns="69736" bIns="34868" rtlCol="0">
            <a:spAutoFit/>
          </a:bodyPr>
          <a:lstStyle/>
          <a:p>
            <a:pPr marL="217938" indent="-217938">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Staan alleen toetsenbord voor toegangsbeheer.</a:t>
            </a:r>
          </a:p>
          <a:p>
            <a:pPr marL="217938" indent="-217938">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Architecturale stijl overeenkomen met te complimenteren met de architectonische aantal intercoms.</a:t>
            </a:r>
          </a:p>
          <a:p>
            <a:pPr marL="217938" indent="-217938">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Nuttig toe te voegen als een voetgangers poort toegang of toetsenblok afsluiten.</a:t>
            </a:r>
          </a:p>
          <a:p>
            <a:pPr marL="217938" indent="-217938">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Roestvrijstalen constructie.</a:t>
            </a:r>
          </a:p>
          <a:p>
            <a:pPr marL="217938" indent="-217938">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3 Relais.</a:t>
            </a:r>
          </a:p>
          <a:p>
            <a:pPr marL="217938" indent="-217938">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1200 codes.</a:t>
            </a:r>
          </a:p>
          <a:p>
            <a:pPr marL="217938" indent="-217938">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Stroomvoorziening opgenomen.</a:t>
            </a:r>
            <a:br>
              <a:rPr lang="nl-NL" sz="800" dirty="0">
                <a:latin typeface="Century Gothic" panose="020B0502020202020204" pitchFamily="34" charset="0"/>
              </a:rPr>
            </a:br>
            <a:endParaRPr lang="en-GB" sz="754" dirty="0">
              <a:latin typeface="Century Gothic" panose="020B0502020202020204" pitchFamily="34" charset="0"/>
            </a:endParaRPr>
          </a:p>
        </p:txBody>
      </p:sp>
      <p:pic>
        <p:nvPicPr>
          <p:cNvPr id="12" name="Picture 2" descr="\\GOFLEX_HOME\GoFlex Home Public\AES Distribution Server\002 Product Folders\AES Keypad\Keypad (lit up) - Cop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6440" y="2125946"/>
            <a:ext cx="1019154" cy="980541"/>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4" name="Elbow Connector 13"/>
          <p:cNvCxnSpPr/>
          <p:nvPr/>
        </p:nvCxnSpPr>
        <p:spPr>
          <a:xfrm>
            <a:off x="1364703" y="1902117"/>
            <a:ext cx="659673" cy="257356"/>
          </a:xfrm>
          <a:prstGeom prst="bentConnector3">
            <a:avLst>
              <a:gd name="adj1" fmla="val 50000"/>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558779" y="1751098"/>
            <a:ext cx="805925" cy="650704"/>
          </a:xfrm>
          <a:prstGeom prst="rect">
            <a:avLst/>
          </a:prstGeom>
          <a:noFill/>
        </p:spPr>
        <p:txBody>
          <a:bodyPr wrap="square" lIns="69736" tIns="34868" rIns="69736" bIns="34868" rtlCol="0">
            <a:spAutoFit/>
          </a:bodyPr>
          <a:lstStyle/>
          <a:p>
            <a:pPr algn="r"/>
            <a:r>
              <a:rPr lang="nl-NL" sz="754" dirty="0">
                <a:latin typeface="Century Gothic" panose="020B0502020202020204" pitchFamily="34" charset="0"/>
              </a:rPr>
              <a:t>Beveiligde toegang tot het schroef</a:t>
            </a:r>
          </a:p>
          <a:p>
            <a:pPr algn="r"/>
            <a:r>
              <a:rPr lang="nl-NL" sz="754" dirty="0">
                <a:latin typeface="Century Gothic" panose="020B0502020202020204" pitchFamily="34" charset="0"/>
              </a:rPr>
              <a:t/>
            </a:r>
            <a:br>
              <a:rPr lang="nl-NL" sz="754" dirty="0">
                <a:latin typeface="Century Gothic" panose="020B0502020202020204" pitchFamily="34" charset="0"/>
              </a:rPr>
            </a:br>
            <a:endParaRPr lang="en-GB" sz="754" dirty="0">
              <a:latin typeface="Century Gothic" panose="020B0502020202020204" pitchFamily="34" charset="0"/>
            </a:endParaRPr>
          </a:p>
        </p:txBody>
      </p:sp>
      <p:sp>
        <p:nvSpPr>
          <p:cNvPr id="19" name="TextBox 18"/>
          <p:cNvSpPr txBox="1"/>
          <p:nvPr/>
        </p:nvSpPr>
        <p:spPr>
          <a:xfrm>
            <a:off x="565481" y="2239492"/>
            <a:ext cx="805925" cy="766761"/>
          </a:xfrm>
          <a:prstGeom prst="rect">
            <a:avLst/>
          </a:prstGeom>
          <a:noFill/>
        </p:spPr>
        <p:txBody>
          <a:bodyPr wrap="square" lIns="69736" tIns="34868" rIns="69736" bIns="34868" rtlCol="0">
            <a:spAutoFit/>
          </a:bodyPr>
          <a:lstStyle/>
          <a:p>
            <a:pPr algn="r"/>
            <a:r>
              <a:rPr lang="en-GB" sz="754" dirty="0">
                <a:latin typeface="Century Gothic" panose="020B0502020202020204" pitchFamily="34" charset="0"/>
              </a:rPr>
              <a:t>Indicators voor Apparaatstatus</a:t>
            </a:r>
          </a:p>
          <a:p>
            <a:pPr algn="r"/>
            <a:r>
              <a:rPr lang="en-GB" sz="754" dirty="0">
                <a:latin typeface="Century Gothic" panose="020B0502020202020204" pitchFamily="34" charset="0"/>
              </a:rPr>
              <a:t/>
            </a:r>
            <a:br>
              <a:rPr lang="en-GB" sz="754" dirty="0">
                <a:latin typeface="Century Gothic" panose="020B0502020202020204" pitchFamily="34" charset="0"/>
              </a:rPr>
            </a:br>
            <a:endParaRPr lang="en-GB" sz="754" dirty="0">
              <a:latin typeface="Century Gothic" panose="020B0502020202020204" pitchFamily="34" charset="0"/>
            </a:endParaRPr>
          </a:p>
        </p:txBody>
      </p:sp>
      <p:sp>
        <p:nvSpPr>
          <p:cNvPr id="24" name="TextBox 23"/>
          <p:cNvSpPr txBox="1"/>
          <p:nvPr/>
        </p:nvSpPr>
        <p:spPr>
          <a:xfrm>
            <a:off x="565481" y="2622387"/>
            <a:ext cx="805925" cy="766761"/>
          </a:xfrm>
          <a:prstGeom prst="rect">
            <a:avLst/>
          </a:prstGeom>
          <a:noFill/>
        </p:spPr>
        <p:txBody>
          <a:bodyPr wrap="square" lIns="69736" tIns="34868" rIns="69736" bIns="34868" rtlCol="0">
            <a:spAutoFit/>
          </a:bodyPr>
          <a:lstStyle/>
          <a:p>
            <a:pPr algn="r"/>
            <a:r>
              <a:rPr lang="nl-NL" sz="754" dirty="0">
                <a:latin typeface="Century Gothic" panose="020B0502020202020204" pitchFamily="34" charset="0"/>
              </a:rPr>
              <a:t>Metalen knoppen met blauwe verlichting</a:t>
            </a:r>
          </a:p>
          <a:p>
            <a:pPr algn="r"/>
            <a:r>
              <a:rPr lang="nl-NL" sz="754" dirty="0">
                <a:latin typeface="Century Gothic" panose="020B0502020202020204" pitchFamily="34" charset="0"/>
              </a:rPr>
              <a:t/>
            </a:r>
            <a:br>
              <a:rPr lang="nl-NL" sz="754" dirty="0">
                <a:latin typeface="Century Gothic" panose="020B0502020202020204" pitchFamily="34" charset="0"/>
              </a:rPr>
            </a:br>
            <a:endParaRPr lang="en-GB" sz="754" dirty="0">
              <a:latin typeface="Century Gothic" panose="020B0502020202020204" pitchFamily="34" charset="0"/>
            </a:endParaRPr>
          </a:p>
        </p:txBody>
      </p:sp>
      <p:sp>
        <p:nvSpPr>
          <p:cNvPr id="26" name="TextBox 25"/>
          <p:cNvSpPr txBox="1"/>
          <p:nvPr/>
        </p:nvSpPr>
        <p:spPr>
          <a:xfrm>
            <a:off x="565481" y="3100851"/>
            <a:ext cx="805925" cy="534647"/>
          </a:xfrm>
          <a:prstGeom prst="rect">
            <a:avLst/>
          </a:prstGeom>
          <a:noFill/>
        </p:spPr>
        <p:txBody>
          <a:bodyPr wrap="square" lIns="69736" tIns="34868" rIns="69736" bIns="34868" rtlCol="0">
            <a:spAutoFit/>
          </a:bodyPr>
          <a:lstStyle/>
          <a:p>
            <a:pPr algn="r"/>
            <a:r>
              <a:rPr lang="en-GB" sz="754" dirty="0">
                <a:latin typeface="Century Gothic" panose="020B0502020202020204" pitchFamily="34" charset="0"/>
              </a:rPr>
              <a:t>Geborsteld roestvrij staal</a:t>
            </a:r>
          </a:p>
          <a:p>
            <a:pPr algn="r"/>
            <a:r>
              <a:rPr lang="en-GB" sz="754" dirty="0">
                <a:latin typeface="Century Gothic" panose="020B0502020202020204" pitchFamily="34" charset="0"/>
              </a:rPr>
              <a:t/>
            </a:r>
            <a:br>
              <a:rPr lang="en-GB" sz="754" dirty="0">
                <a:latin typeface="Century Gothic" panose="020B0502020202020204" pitchFamily="34" charset="0"/>
              </a:rPr>
            </a:br>
            <a:endParaRPr lang="en-GB" sz="754" dirty="0">
              <a:latin typeface="Century Gothic" panose="020B0502020202020204" pitchFamily="34" charset="0"/>
            </a:endParaRPr>
          </a:p>
        </p:txBody>
      </p:sp>
      <p:cxnSp>
        <p:nvCxnSpPr>
          <p:cNvPr id="27" name="Elbow Connector 26"/>
          <p:cNvCxnSpPr/>
          <p:nvPr/>
        </p:nvCxnSpPr>
        <p:spPr>
          <a:xfrm flipV="1">
            <a:off x="1451822" y="3359035"/>
            <a:ext cx="668866" cy="314325"/>
          </a:xfrm>
          <a:prstGeom prst="bentConnector3">
            <a:avLst>
              <a:gd name="adj1" fmla="val 50000"/>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8" name="TextBox 27"/>
          <p:cNvSpPr txBox="1"/>
          <p:nvPr/>
        </p:nvSpPr>
        <p:spPr>
          <a:xfrm>
            <a:off x="645898" y="3522342"/>
            <a:ext cx="805925" cy="650704"/>
          </a:xfrm>
          <a:prstGeom prst="rect">
            <a:avLst/>
          </a:prstGeom>
          <a:noFill/>
        </p:spPr>
        <p:txBody>
          <a:bodyPr wrap="square" lIns="69736" tIns="34868" rIns="69736" bIns="34868" rtlCol="0">
            <a:spAutoFit/>
          </a:bodyPr>
          <a:lstStyle/>
          <a:p>
            <a:pPr algn="r"/>
            <a:r>
              <a:rPr lang="en-GB" sz="754" dirty="0">
                <a:latin typeface="Century Gothic" panose="020B0502020202020204" pitchFamily="34" charset="0"/>
              </a:rPr>
              <a:t>Gehard hoogglans acryl gezicht</a:t>
            </a:r>
          </a:p>
          <a:p>
            <a:pPr algn="r"/>
            <a:r>
              <a:rPr lang="en-GB" sz="754" dirty="0">
                <a:latin typeface="Century Gothic" panose="020B0502020202020204" pitchFamily="34" charset="0"/>
              </a:rPr>
              <a:t/>
            </a:r>
            <a:br>
              <a:rPr lang="en-GB" sz="754" dirty="0">
                <a:latin typeface="Century Gothic" panose="020B0502020202020204" pitchFamily="34" charset="0"/>
              </a:rPr>
            </a:br>
            <a:endParaRPr lang="en-GB" sz="754" dirty="0">
              <a:latin typeface="Century Gothic" panose="020B0502020202020204" pitchFamily="34" charset="0"/>
            </a:endParaRPr>
          </a:p>
        </p:txBody>
      </p:sp>
      <p:sp>
        <p:nvSpPr>
          <p:cNvPr id="29" name="TextBox 28"/>
          <p:cNvSpPr txBox="1"/>
          <p:nvPr/>
        </p:nvSpPr>
        <p:spPr>
          <a:xfrm>
            <a:off x="3529478" y="3132496"/>
            <a:ext cx="1681191" cy="346005"/>
          </a:xfrm>
          <a:prstGeom prst="rect">
            <a:avLst/>
          </a:prstGeom>
          <a:noFill/>
        </p:spPr>
        <p:txBody>
          <a:bodyPr wrap="square" lIns="69736" tIns="34868" rIns="69736" bIns="34868" rtlCol="0">
            <a:spAutoFit/>
          </a:bodyPr>
          <a:lstStyle/>
          <a:p>
            <a:pPr algn="ctr"/>
            <a:r>
              <a:rPr lang="en-GB" sz="891" spc="229" dirty="0"/>
              <a:t>Nacht verlichting</a:t>
            </a:r>
            <a:br>
              <a:rPr lang="en-GB" sz="891" spc="229" dirty="0"/>
            </a:br>
            <a:endParaRPr lang="en-GB" sz="891" spc="229" dirty="0"/>
          </a:p>
        </p:txBody>
      </p:sp>
      <p:grpSp>
        <p:nvGrpSpPr>
          <p:cNvPr id="32" name="Group 31">
            <a:extLst>
              <a:ext uri="{FF2B5EF4-FFF2-40B4-BE49-F238E27FC236}">
                <a16:creationId xmlns="" xmlns:a16="http://schemas.microsoft.com/office/drawing/2014/main" id="{387C0513-076F-4050-A711-F9BCA69D119D}"/>
              </a:ext>
            </a:extLst>
          </p:cNvPr>
          <p:cNvGrpSpPr/>
          <p:nvPr/>
        </p:nvGrpSpPr>
        <p:grpSpPr>
          <a:xfrm>
            <a:off x="433337" y="253544"/>
            <a:ext cx="4605812" cy="286342"/>
            <a:chOff x="433337" y="253544"/>
            <a:chExt cx="4605812" cy="286342"/>
          </a:xfrm>
        </p:grpSpPr>
        <p:pic>
          <p:nvPicPr>
            <p:cNvPr id="33" name="Picture 32">
              <a:extLst>
                <a:ext uri="{FF2B5EF4-FFF2-40B4-BE49-F238E27FC236}">
                  <a16:creationId xmlns="" xmlns:a16="http://schemas.microsoft.com/office/drawing/2014/main" id="{3DEE9357-ADAC-4D29-BD0C-D5CDECBE39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34" name="Straight Connector 33">
              <a:extLst>
                <a:ext uri="{FF2B5EF4-FFF2-40B4-BE49-F238E27FC236}">
                  <a16:creationId xmlns="" xmlns:a16="http://schemas.microsoft.com/office/drawing/2014/main" id="{3F55368A-EA29-40FB-8593-91A5F1074BBB}"/>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37" name="TextBox 36">
              <a:extLst>
                <a:ext uri="{FF2B5EF4-FFF2-40B4-BE49-F238E27FC236}">
                  <a16:creationId xmlns="" xmlns:a16="http://schemas.microsoft.com/office/drawing/2014/main" id="{CAEC9210-15F4-48EE-BF01-326596879CE7}"/>
                </a:ext>
              </a:extLst>
            </p:cNvPr>
            <p:cNvSpPr txBox="1"/>
            <p:nvPr/>
          </p:nvSpPr>
          <p:spPr>
            <a:xfrm>
              <a:off x="3672884" y="253544"/>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ARCHITECTURAL KEYPAD</a:t>
              </a:r>
            </a:p>
          </p:txBody>
        </p:sp>
      </p:grpSp>
      <p:graphicFrame>
        <p:nvGraphicFramePr>
          <p:cNvPr id="2" name="Table 1">
            <a:extLst>
              <a:ext uri="{FF2B5EF4-FFF2-40B4-BE49-F238E27FC236}">
                <a16:creationId xmlns="" xmlns:a16="http://schemas.microsoft.com/office/drawing/2014/main" id="{CB3B8691-0236-4CD3-B4AD-90A38528ECE5}"/>
              </a:ext>
            </a:extLst>
          </p:cNvPr>
          <p:cNvGraphicFramePr>
            <a:graphicFrameLocks noGrp="1"/>
          </p:cNvGraphicFramePr>
          <p:nvPr>
            <p:extLst>
              <p:ext uri="{D42A27DB-BD31-4B8C-83A1-F6EECF244321}">
                <p14:modId xmlns:p14="http://schemas.microsoft.com/office/powerpoint/2010/main" val="3062581658"/>
              </p:ext>
            </p:extLst>
          </p:nvPr>
        </p:nvGraphicFramePr>
        <p:xfrm>
          <a:off x="1127368" y="5599759"/>
          <a:ext cx="3094139" cy="1517470"/>
        </p:xfrm>
        <a:graphic>
          <a:graphicData uri="http://schemas.openxmlformats.org/drawingml/2006/table">
            <a:tbl>
              <a:tblPr firstRow="1" bandRow="1">
                <a:tableStyleId>{2D5ABB26-0587-4C30-8999-92F81FD0307C}</a:tableStyleId>
              </a:tblPr>
              <a:tblGrid>
                <a:gridCol w="992557">
                  <a:extLst>
                    <a:ext uri="{9D8B030D-6E8A-4147-A177-3AD203B41FA5}">
                      <a16:colId xmlns="" xmlns:a16="http://schemas.microsoft.com/office/drawing/2014/main" val="2105362109"/>
                    </a:ext>
                  </a:extLst>
                </a:gridCol>
                <a:gridCol w="2101582">
                  <a:extLst>
                    <a:ext uri="{9D8B030D-6E8A-4147-A177-3AD203B41FA5}">
                      <a16:colId xmlns="" xmlns:a16="http://schemas.microsoft.com/office/drawing/2014/main" val="999755266"/>
                    </a:ext>
                  </a:extLst>
                </a:gridCol>
              </a:tblGrid>
              <a:tr h="188582">
                <a:tc gridSpan="2">
                  <a:txBody>
                    <a:bodyPr/>
                    <a:lstStyle/>
                    <a:p>
                      <a:pPr algn="ctr"/>
                      <a:r>
                        <a:rPr lang="en-GB" sz="800" b="1" dirty="0">
                          <a:latin typeface="Century Gothic" panose="020B0502020202020204" pitchFamily="34" charset="0"/>
                        </a:rPr>
                        <a:t>Technische Details</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sz="800" b="1"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9265447"/>
                  </a:ext>
                </a:extLst>
              </a:tr>
              <a:tr h="202842">
                <a:tc>
                  <a:txBody>
                    <a:bodyPr/>
                    <a:lstStyle/>
                    <a:p>
                      <a:pPr algn="l"/>
                      <a:r>
                        <a:rPr lang="en-GB" sz="700" b="1" dirty="0">
                          <a:solidFill>
                            <a:schemeClr val="tx1"/>
                          </a:solidFill>
                          <a:latin typeface="Century Gothic" panose="020B0502020202020204" pitchFamily="34" charset="0"/>
                        </a:rPr>
                        <a:t>Macht</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700" b="0" dirty="0">
                          <a:solidFill>
                            <a:schemeClr val="tx1"/>
                          </a:solidFill>
                          <a:latin typeface="Century Gothic" panose="020B0502020202020204" pitchFamily="34" charset="0"/>
                        </a:rPr>
                        <a:t>12-24v</a:t>
                      </a:r>
                      <a:r>
                        <a:rPr lang="en-GB" sz="700" b="0" baseline="0" dirty="0">
                          <a:solidFill>
                            <a:schemeClr val="tx1"/>
                          </a:solidFill>
                          <a:latin typeface="Century Gothic" panose="020B0502020202020204" pitchFamily="34" charset="0"/>
                        </a:rPr>
                        <a:t> dc</a:t>
                      </a:r>
                      <a:endParaRPr lang="en-GB" sz="700" b="0" dirty="0">
                        <a:solidFill>
                          <a:schemeClr val="tx1"/>
                        </a:solidFill>
                        <a:latin typeface="Century Gothic" panose="020B0502020202020204" pitchFamily="34" charset="0"/>
                      </a:endParaRP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533916124"/>
                  </a:ext>
                </a:extLst>
              </a:tr>
              <a:tr h="312314">
                <a:tc>
                  <a:txBody>
                    <a:bodyPr/>
                    <a:lstStyle/>
                    <a:p>
                      <a:pPr algn="l"/>
                      <a:r>
                        <a:rPr lang="en-GB" sz="700" b="1" dirty="0">
                          <a:solidFill>
                            <a:schemeClr val="tx1"/>
                          </a:solidFill>
                          <a:latin typeface="Century Gothic" panose="020B0502020202020204" pitchFamily="34" charset="0"/>
                        </a:rPr>
                        <a:t>Huidige</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700" b="0" dirty="0">
                          <a:solidFill>
                            <a:schemeClr val="tx1"/>
                          </a:solidFill>
                          <a:latin typeface="Century Gothic" panose="020B0502020202020204" pitchFamily="34" charset="0"/>
                        </a:rPr>
                        <a:t>34mA stand-bymodus. 110mA vergrendeld estafette</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407698333"/>
                  </a:ext>
                </a:extLst>
              </a:tr>
              <a:tr h="202842">
                <a:tc>
                  <a:txBody>
                    <a:bodyPr/>
                    <a:lstStyle/>
                    <a:p>
                      <a:pPr algn="l"/>
                      <a:r>
                        <a:rPr lang="en-GB" sz="700" b="1" dirty="0">
                          <a:solidFill>
                            <a:schemeClr val="tx1"/>
                          </a:solidFill>
                          <a:latin typeface="Century Gothic" panose="020B0502020202020204" pitchFamily="34" charset="0"/>
                        </a:rPr>
                        <a:t>Weer rating</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700" b="0" dirty="0">
                          <a:solidFill>
                            <a:schemeClr val="tx1"/>
                          </a:solidFill>
                          <a:latin typeface="Century Gothic" panose="020B0502020202020204" pitchFamily="34" charset="0"/>
                        </a:rPr>
                        <a:t>IP55</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218614790"/>
                  </a:ext>
                </a:extLst>
              </a:tr>
              <a:tr h="202842">
                <a:tc>
                  <a:txBody>
                    <a:bodyPr/>
                    <a:lstStyle/>
                    <a:p>
                      <a:pPr algn="l"/>
                      <a:r>
                        <a:rPr lang="en-GB" sz="700" b="1" dirty="0">
                          <a:solidFill>
                            <a:schemeClr val="tx1"/>
                          </a:solidFill>
                          <a:latin typeface="Century Gothic" panose="020B0502020202020204" pitchFamily="34" charset="0"/>
                        </a:rPr>
                        <a:t>Wiegand uitgang</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700" b="0" dirty="0">
                          <a:solidFill>
                            <a:schemeClr val="tx1"/>
                          </a:solidFill>
                          <a:latin typeface="Century Gothic" panose="020B0502020202020204" pitchFamily="34" charset="0"/>
                        </a:rPr>
                        <a:t>26</a:t>
                      </a:r>
                      <a:r>
                        <a:rPr lang="en-GB" sz="700" b="0" baseline="0" dirty="0">
                          <a:solidFill>
                            <a:schemeClr val="tx1"/>
                          </a:solidFill>
                          <a:latin typeface="Century Gothic" panose="020B0502020202020204" pitchFamily="34" charset="0"/>
                        </a:rPr>
                        <a:t> and 34 bit</a:t>
                      </a:r>
                      <a:endParaRPr lang="en-GB" sz="700" b="0" dirty="0">
                        <a:solidFill>
                          <a:schemeClr val="tx1"/>
                        </a:solidFill>
                        <a:latin typeface="Century Gothic" panose="020B0502020202020204" pitchFamily="34" charset="0"/>
                      </a:endParaRP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650531179"/>
                  </a:ext>
                </a:extLst>
              </a:tr>
              <a:tr h="202842">
                <a:tc>
                  <a:txBody>
                    <a:bodyPr/>
                    <a:lstStyle/>
                    <a:p>
                      <a:pPr algn="l"/>
                      <a:r>
                        <a:rPr lang="en-GB" sz="700" b="1" dirty="0">
                          <a:solidFill>
                            <a:schemeClr val="tx1"/>
                          </a:solidFill>
                          <a:latin typeface="Century Gothic" panose="020B0502020202020204" pitchFamily="34" charset="0"/>
                        </a:rPr>
                        <a:t>Egress input</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700" b="0" dirty="0">
                          <a:solidFill>
                            <a:schemeClr val="tx1"/>
                          </a:solidFill>
                          <a:latin typeface="Century Gothic" panose="020B0502020202020204" pitchFamily="34" charset="0"/>
                        </a:rPr>
                        <a:t>Ja</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99900895"/>
                  </a:ext>
                </a:extLst>
              </a:tr>
              <a:tr h="202842">
                <a:tc>
                  <a:txBody>
                    <a:bodyPr/>
                    <a:lstStyle/>
                    <a:p>
                      <a:pPr algn="l"/>
                      <a:r>
                        <a:rPr lang="en-GB" sz="700" b="1" dirty="0">
                          <a:solidFill>
                            <a:schemeClr val="tx1"/>
                          </a:solidFill>
                          <a:latin typeface="Century Gothic" panose="020B0502020202020204" pitchFamily="34" charset="0"/>
                        </a:rPr>
                        <a:t>Relay-type</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700" b="0" dirty="0">
                          <a:solidFill>
                            <a:schemeClr val="tx1"/>
                          </a:solidFill>
                          <a:latin typeface="Century Gothic" panose="020B0502020202020204" pitchFamily="34" charset="0"/>
                        </a:rPr>
                        <a:t>N/C en N/O. arrêtering en kortstondige</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385029466"/>
                  </a:ext>
                </a:extLst>
              </a:tr>
            </a:tbl>
          </a:graphicData>
        </a:graphic>
      </p:graphicFrame>
      <p:grpSp>
        <p:nvGrpSpPr>
          <p:cNvPr id="30" name="Group 29">
            <a:extLst>
              <a:ext uri="{FF2B5EF4-FFF2-40B4-BE49-F238E27FC236}">
                <a16:creationId xmlns="" xmlns:a16="http://schemas.microsoft.com/office/drawing/2014/main" id="{42FA122C-17DA-47E7-8EF1-3ED2D46492F2}"/>
              </a:ext>
            </a:extLst>
          </p:cNvPr>
          <p:cNvGrpSpPr/>
          <p:nvPr/>
        </p:nvGrpSpPr>
        <p:grpSpPr>
          <a:xfrm>
            <a:off x="-146132" y="7209698"/>
            <a:ext cx="5041982" cy="233315"/>
            <a:chOff x="-146132" y="7235825"/>
            <a:chExt cx="5041982" cy="233315"/>
          </a:xfrm>
        </p:grpSpPr>
        <p:cxnSp>
          <p:nvCxnSpPr>
            <p:cNvPr id="31" name="Straight Connector 30">
              <a:extLst>
                <a:ext uri="{FF2B5EF4-FFF2-40B4-BE49-F238E27FC236}">
                  <a16:creationId xmlns="" xmlns:a16="http://schemas.microsoft.com/office/drawing/2014/main" id="{FC6DD77A-C66A-4B18-A3CA-780EA15F8C1E}"/>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35" name="TextBox 34">
              <a:extLst>
                <a:ext uri="{FF2B5EF4-FFF2-40B4-BE49-F238E27FC236}">
                  <a16:creationId xmlns="" xmlns:a16="http://schemas.microsoft.com/office/drawing/2014/main" id="{F8743E4B-42B8-4B3B-AB45-911585F36C00}"/>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56</a:t>
              </a:r>
            </a:p>
          </p:txBody>
        </p:sp>
      </p:grpSp>
      <p:cxnSp>
        <p:nvCxnSpPr>
          <p:cNvPr id="39" name="Straight Connector 38">
            <a:extLst>
              <a:ext uri="{FF2B5EF4-FFF2-40B4-BE49-F238E27FC236}">
                <a16:creationId xmlns="" xmlns:a16="http://schemas.microsoft.com/office/drawing/2014/main" id="{A0144AF7-C1BB-43BC-9381-2278DF28A52C}"/>
              </a:ext>
            </a:extLst>
          </p:cNvPr>
          <p:cNvCxnSpPr>
            <a:cxnSpLocks/>
          </p:cNvCxnSpPr>
          <p:nvPr/>
        </p:nvCxnSpPr>
        <p:spPr>
          <a:xfrm>
            <a:off x="1406151" y="2383546"/>
            <a:ext cx="83637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 xmlns:a16="http://schemas.microsoft.com/office/drawing/2014/main" id="{E0E55C31-9E2F-4E7F-B8B7-0E5FA1EFEB80}"/>
              </a:ext>
            </a:extLst>
          </p:cNvPr>
          <p:cNvCxnSpPr>
            <a:cxnSpLocks/>
          </p:cNvCxnSpPr>
          <p:nvPr/>
        </p:nvCxnSpPr>
        <p:spPr>
          <a:xfrm>
            <a:off x="1451822" y="2774379"/>
            <a:ext cx="7907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 xmlns:a16="http://schemas.microsoft.com/office/drawing/2014/main" id="{432D1685-E148-4C5E-97CD-2EDA48915D80}"/>
              </a:ext>
            </a:extLst>
          </p:cNvPr>
          <p:cNvCxnSpPr>
            <a:cxnSpLocks/>
          </p:cNvCxnSpPr>
          <p:nvPr/>
        </p:nvCxnSpPr>
        <p:spPr>
          <a:xfrm>
            <a:off x="1403322" y="3238952"/>
            <a:ext cx="41073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312970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 xmlns:a16="http://schemas.microsoft.com/office/drawing/2014/main" id="{540BBBD0-07AB-42A0-843B-E5C689A24B3B}"/>
              </a:ext>
            </a:extLst>
          </p:cNvPr>
          <p:cNvSpPr txBox="1">
            <a:spLocks noChangeArrowheads="1"/>
          </p:cNvSpPr>
          <p:nvPr/>
        </p:nvSpPr>
        <p:spPr bwMode="auto">
          <a:xfrm>
            <a:off x="459914" y="1041038"/>
            <a:ext cx="4543580" cy="1281005"/>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736" tIns="34868" rIns="69736" bIns="34868" numCol="1" anchor="t" anchorCtr="0" compatLnSpc="1">
            <a:prstTxWarp prst="textNoShape">
              <a:avLst/>
            </a:prstTxWarp>
            <a:spAutoFit/>
          </a:bodyPr>
          <a:lstStyle/>
          <a:p>
            <a:pPr algn="ctr" fontAlgn="base">
              <a:spcBef>
                <a:spcPct val="0"/>
              </a:spcBef>
              <a:spcAft>
                <a:spcPts val="763"/>
              </a:spcAft>
            </a:pPr>
            <a:r>
              <a:rPr lang="en-GB" sz="2400" spc="458" dirty="0">
                <a:latin typeface="Roboto"/>
              </a:rPr>
              <a:t>GSM toetsenblok</a:t>
            </a:r>
          </a:p>
          <a:p>
            <a:pPr algn="ctr" fontAlgn="base">
              <a:spcBef>
                <a:spcPct val="0"/>
              </a:spcBef>
              <a:spcAft>
                <a:spcPts val="763"/>
              </a:spcAft>
            </a:pPr>
            <a:r>
              <a:rPr lang="en-GB" sz="2400" spc="458" dirty="0">
                <a:latin typeface="Roboto"/>
              </a:rPr>
              <a:t/>
            </a:r>
            <a:br>
              <a:rPr lang="en-GB" sz="2400" spc="458" dirty="0">
                <a:latin typeface="Roboto"/>
              </a:rPr>
            </a:br>
            <a:endParaRPr lang="en-GB" sz="2400" spc="458" dirty="0">
              <a:latin typeface="Roboto"/>
            </a:endParaRPr>
          </a:p>
        </p:txBody>
      </p:sp>
      <p:grpSp>
        <p:nvGrpSpPr>
          <p:cNvPr id="16" name="Group 15">
            <a:extLst>
              <a:ext uri="{FF2B5EF4-FFF2-40B4-BE49-F238E27FC236}">
                <a16:creationId xmlns="" xmlns:a16="http://schemas.microsoft.com/office/drawing/2014/main" id="{38E08D75-F76D-485A-B9D3-662770529895}"/>
              </a:ext>
            </a:extLst>
          </p:cNvPr>
          <p:cNvGrpSpPr/>
          <p:nvPr/>
        </p:nvGrpSpPr>
        <p:grpSpPr>
          <a:xfrm>
            <a:off x="433337" y="253544"/>
            <a:ext cx="4605812" cy="286342"/>
            <a:chOff x="433337" y="253544"/>
            <a:chExt cx="4605812" cy="286342"/>
          </a:xfrm>
        </p:grpSpPr>
        <p:pic>
          <p:nvPicPr>
            <p:cNvPr id="17" name="Picture 16">
              <a:extLst>
                <a:ext uri="{FF2B5EF4-FFF2-40B4-BE49-F238E27FC236}">
                  <a16:creationId xmlns="" xmlns:a16="http://schemas.microsoft.com/office/drawing/2014/main" id="{EA383BC6-1B66-40BF-8A0A-47FC02E50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8" name="Straight Connector 17">
              <a:extLst>
                <a:ext uri="{FF2B5EF4-FFF2-40B4-BE49-F238E27FC236}">
                  <a16:creationId xmlns="" xmlns:a16="http://schemas.microsoft.com/office/drawing/2014/main" id="{72CF879B-E235-4008-A324-5D6F5DA098AA}"/>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 xmlns:a16="http://schemas.microsoft.com/office/drawing/2014/main" id="{048CCD3B-50FF-4D3B-AB5F-51E994F20170}"/>
                </a:ext>
              </a:extLst>
            </p:cNvPr>
            <p:cNvSpPr txBox="1"/>
            <p:nvPr/>
          </p:nvSpPr>
          <p:spPr>
            <a:xfrm>
              <a:off x="3672884" y="253544"/>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GSM KEYPAD</a:t>
              </a:r>
            </a:p>
          </p:txBody>
        </p:sp>
      </p:grpSp>
      <p:grpSp>
        <p:nvGrpSpPr>
          <p:cNvPr id="28" name="Group 27">
            <a:extLst>
              <a:ext uri="{FF2B5EF4-FFF2-40B4-BE49-F238E27FC236}">
                <a16:creationId xmlns="" xmlns:a16="http://schemas.microsoft.com/office/drawing/2014/main" id="{AA863560-F35D-498B-8733-1083545E4E59}"/>
              </a:ext>
            </a:extLst>
          </p:cNvPr>
          <p:cNvGrpSpPr/>
          <p:nvPr/>
        </p:nvGrpSpPr>
        <p:grpSpPr>
          <a:xfrm>
            <a:off x="433337" y="7209698"/>
            <a:ext cx="5045091" cy="233315"/>
            <a:chOff x="433337" y="7235825"/>
            <a:chExt cx="5045091" cy="233315"/>
          </a:xfrm>
        </p:grpSpPr>
        <p:cxnSp>
          <p:nvCxnSpPr>
            <p:cNvPr id="29" name="Straight Connector 28">
              <a:extLst>
                <a:ext uri="{FF2B5EF4-FFF2-40B4-BE49-F238E27FC236}">
                  <a16:creationId xmlns="" xmlns:a16="http://schemas.microsoft.com/office/drawing/2014/main" id="{C08C4FC2-DA8C-4CD2-85F5-FA2892D5AF74}"/>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 xmlns:a16="http://schemas.microsoft.com/office/drawing/2014/main" id="{F5BFBD57-50EE-4021-AE3B-F23BEFEFFDED}"/>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57</a:t>
              </a:r>
            </a:p>
          </p:txBody>
        </p:sp>
      </p:grpSp>
      <p:cxnSp>
        <p:nvCxnSpPr>
          <p:cNvPr id="12" name="Straight Connector 11">
            <a:extLst>
              <a:ext uri="{FF2B5EF4-FFF2-40B4-BE49-F238E27FC236}">
                <a16:creationId xmlns="" xmlns:a16="http://schemas.microsoft.com/office/drawing/2014/main" id="{A830C82C-929B-4FB3-9CA2-0DD77DEEEE01}"/>
              </a:ext>
            </a:extLst>
          </p:cNvPr>
          <p:cNvCxnSpPr/>
          <p:nvPr/>
        </p:nvCxnSpPr>
        <p:spPr>
          <a:xfrm>
            <a:off x="1310203" y="3361661"/>
            <a:ext cx="2667000" cy="0"/>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14" name="Picture 13">
            <a:extLst>
              <a:ext uri="{FF2B5EF4-FFF2-40B4-BE49-F238E27FC236}">
                <a16:creationId xmlns="" xmlns:a16="http://schemas.microsoft.com/office/drawing/2014/main" id="{1C57400C-BBE9-43FE-8DB1-C6431D0A4A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8079" y="1710739"/>
            <a:ext cx="1219198" cy="1602273"/>
          </a:xfrm>
          <a:prstGeom prst="rect">
            <a:avLst/>
          </a:prstGeom>
        </p:spPr>
      </p:pic>
      <p:pic>
        <p:nvPicPr>
          <p:cNvPr id="22" name="Picture 21">
            <a:extLst>
              <a:ext uri="{FF2B5EF4-FFF2-40B4-BE49-F238E27FC236}">
                <a16:creationId xmlns="" xmlns:a16="http://schemas.microsoft.com/office/drawing/2014/main" id="{CBF31B43-54DF-4B48-A551-B91C717A2D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3657" y="2508088"/>
            <a:ext cx="671315" cy="427404"/>
          </a:xfrm>
          <a:prstGeom prst="rect">
            <a:avLst/>
          </a:prstGeom>
        </p:spPr>
      </p:pic>
      <p:pic>
        <p:nvPicPr>
          <p:cNvPr id="20" name="Picture 19">
            <a:extLst>
              <a:ext uri="{FF2B5EF4-FFF2-40B4-BE49-F238E27FC236}">
                <a16:creationId xmlns="" xmlns:a16="http://schemas.microsoft.com/office/drawing/2014/main" id="{8DDD6C77-8D78-4817-9650-595A28A83F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10843">
            <a:off x="4128164" y="2853317"/>
            <a:ext cx="264451" cy="412544"/>
          </a:xfrm>
          <a:prstGeom prst="rect">
            <a:avLst/>
          </a:prstGeom>
        </p:spPr>
      </p:pic>
      <p:cxnSp>
        <p:nvCxnSpPr>
          <p:cNvPr id="21" name="Straight Connector 20">
            <a:extLst>
              <a:ext uri="{FF2B5EF4-FFF2-40B4-BE49-F238E27FC236}">
                <a16:creationId xmlns="" xmlns:a16="http://schemas.microsoft.com/office/drawing/2014/main" id="{629C1759-3861-4997-83AF-3D01C98E435D}"/>
              </a:ext>
            </a:extLst>
          </p:cNvPr>
          <p:cNvCxnSpPr>
            <a:cxnSpLocks/>
          </p:cNvCxnSpPr>
          <p:nvPr/>
        </p:nvCxnSpPr>
        <p:spPr>
          <a:xfrm>
            <a:off x="3977203" y="3144784"/>
            <a:ext cx="0" cy="212162"/>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 xmlns:a16="http://schemas.microsoft.com/office/drawing/2014/main" id="{2D9D3B1C-3FA3-45F3-9239-5E9ECAAFCF4C}"/>
              </a:ext>
            </a:extLst>
          </p:cNvPr>
          <p:cNvCxnSpPr/>
          <p:nvPr/>
        </p:nvCxnSpPr>
        <p:spPr>
          <a:xfrm>
            <a:off x="782689" y="3827720"/>
            <a:ext cx="435866"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 xmlns:a16="http://schemas.microsoft.com/office/drawing/2014/main" id="{9504A941-4A3C-4090-8ABB-23C494E2EC80}"/>
              </a:ext>
            </a:extLst>
          </p:cNvPr>
          <p:cNvCxnSpPr/>
          <p:nvPr/>
        </p:nvCxnSpPr>
        <p:spPr>
          <a:xfrm>
            <a:off x="782689" y="4671235"/>
            <a:ext cx="435866"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 xmlns:a16="http://schemas.microsoft.com/office/drawing/2014/main" id="{FF4CE81E-AB2D-4E44-AF61-0D831B7CDC19}"/>
              </a:ext>
            </a:extLst>
          </p:cNvPr>
          <p:cNvCxnSpPr/>
          <p:nvPr/>
        </p:nvCxnSpPr>
        <p:spPr>
          <a:xfrm>
            <a:off x="782689" y="5447413"/>
            <a:ext cx="435866" cy="0"/>
          </a:xfrm>
          <a:prstGeom prst="line">
            <a:avLst/>
          </a:prstGeom>
          <a:ln/>
        </p:spPr>
        <p:style>
          <a:lnRef idx="1">
            <a:schemeClr val="accent2"/>
          </a:lnRef>
          <a:fillRef idx="0">
            <a:schemeClr val="accent2"/>
          </a:fillRef>
          <a:effectRef idx="0">
            <a:schemeClr val="accent2"/>
          </a:effectRef>
          <a:fontRef idx="minor">
            <a:schemeClr val="tx1"/>
          </a:fontRef>
        </p:style>
      </p:cxnSp>
      <p:sp>
        <p:nvSpPr>
          <p:cNvPr id="42" name="TextBox 41">
            <a:extLst>
              <a:ext uri="{FF2B5EF4-FFF2-40B4-BE49-F238E27FC236}">
                <a16:creationId xmlns="" xmlns:a16="http://schemas.microsoft.com/office/drawing/2014/main" id="{96C35415-C0B9-4FFE-9A6F-5BF8800F8471}"/>
              </a:ext>
            </a:extLst>
          </p:cNvPr>
          <p:cNvSpPr txBox="1"/>
          <p:nvPr/>
        </p:nvSpPr>
        <p:spPr>
          <a:xfrm>
            <a:off x="895524" y="5911749"/>
            <a:ext cx="1138717" cy="338554"/>
          </a:xfrm>
          <a:prstGeom prst="rect">
            <a:avLst/>
          </a:prstGeom>
          <a:noFill/>
        </p:spPr>
        <p:txBody>
          <a:bodyPr wrap="square" rtlCol="0">
            <a:spAutoFit/>
          </a:bodyPr>
          <a:lstStyle/>
          <a:p>
            <a:r>
              <a:rPr lang="en-GB" sz="800" dirty="0">
                <a:latin typeface="Century Gothic" panose="020B0502020202020204" pitchFamily="34" charset="0"/>
              </a:rPr>
              <a:t>Tot 10 apparaten</a:t>
            </a:r>
            <a:br>
              <a:rPr lang="en-GB" sz="800" dirty="0">
                <a:latin typeface="Century Gothic" panose="020B0502020202020204" pitchFamily="34" charset="0"/>
              </a:rPr>
            </a:br>
            <a:endParaRPr lang="en-GB" sz="800" dirty="0">
              <a:latin typeface="Century Gothic" panose="020B0502020202020204" pitchFamily="34" charset="0"/>
            </a:endParaRPr>
          </a:p>
        </p:txBody>
      </p:sp>
      <p:cxnSp>
        <p:nvCxnSpPr>
          <p:cNvPr id="43" name="Straight Connector 42">
            <a:extLst>
              <a:ext uri="{FF2B5EF4-FFF2-40B4-BE49-F238E27FC236}">
                <a16:creationId xmlns="" xmlns:a16="http://schemas.microsoft.com/office/drawing/2014/main" id="{054EE5F9-6ABF-4ED6-8A11-4107645D6069}"/>
              </a:ext>
            </a:extLst>
          </p:cNvPr>
          <p:cNvCxnSpPr/>
          <p:nvPr/>
        </p:nvCxnSpPr>
        <p:spPr>
          <a:xfrm>
            <a:off x="782689" y="6009743"/>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graphicFrame>
        <p:nvGraphicFramePr>
          <p:cNvPr id="44" name="Table 43">
            <a:extLst>
              <a:ext uri="{FF2B5EF4-FFF2-40B4-BE49-F238E27FC236}">
                <a16:creationId xmlns="" xmlns:a16="http://schemas.microsoft.com/office/drawing/2014/main" id="{7ECA0435-2CBB-4D77-BD28-5E11407E7FF2}"/>
              </a:ext>
            </a:extLst>
          </p:cNvPr>
          <p:cNvGraphicFramePr>
            <a:graphicFrameLocks noGrp="1"/>
          </p:cNvGraphicFramePr>
          <p:nvPr>
            <p:extLst>
              <p:ext uri="{D42A27DB-BD31-4B8C-83A1-F6EECF244321}">
                <p14:modId xmlns:p14="http://schemas.microsoft.com/office/powerpoint/2010/main" val="4285321581"/>
              </p:ext>
            </p:extLst>
          </p:nvPr>
        </p:nvGraphicFramePr>
        <p:xfrm>
          <a:off x="2228757" y="4669772"/>
          <a:ext cx="2774737" cy="1842184"/>
        </p:xfrm>
        <a:graphic>
          <a:graphicData uri="http://schemas.openxmlformats.org/drawingml/2006/table">
            <a:tbl>
              <a:tblPr firstRow="1" bandRow="1">
                <a:tableStyleId>{2D5ABB26-0587-4C30-8999-92F81FD0307C}</a:tableStyleId>
              </a:tblPr>
              <a:tblGrid>
                <a:gridCol w="890098">
                  <a:extLst>
                    <a:ext uri="{9D8B030D-6E8A-4147-A177-3AD203B41FA5}">
                      <a16:colId xmlns="" xmlns:a16="http://schemas.microsoft.com/office/drawing/2014/main" val="2105362109"/>
                    </a:ext>
                  </a:extLst>
                </a:gridCol>
                <a:gridCol w="1884639">
                  <a:extLst>
                    <a:ext uri="{9D8B030D-6E8A-4147-A177-3AD203B41FA5}">
                      <a16:colId xmlns="" xmlns:a16="http://schemas.microsoft.com/office/drawing/2014/main" val="999755266"/>
                    </a:ext>
                  </a:extLst>
                </a:gridCol>
              </a:tblGrid>
              <a:tr h="188582">
                <a:tc gridSpan="2">
                  <a:txBody>
                    <a:bodyPr/>
                    <a:lstStyle/>
                    <a:p>
                      <a:pPr algn="ctr"/>
                      <a:r>
                        <a:rPr lang="en-GB" sz="800" b="1" dirty="0">
                          <a:solidFill>
                            <a:schemeClr val="tx1"/>
                          </a:solidFill>
                          <a:latin typeface="Century Gothic" panose="020B0502020202020204" pitchFamily="34" charset="0"/>
                        </a:rPr>
                        <a:t>Technische Details</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sz="800" b="1" dirty="0">
                        <a:latin typeface="Century Gothic" panose="020B0502020202020204" pitchFamily="34" charset="0"/>
                      </a:endParaRP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9265447"/>
                  </a:ext>
                </a:extLst>
              </a:tr>
              <a:tr h="202842">
                <a:tc>
                  <a:txBody>
                    <a:bodyPr/>
                    <a:lstStyle/>
                    <a:p>
                      <a:pPr algn="l"/>
                      <a:r>
                        <a:rPr lang="en-GB" sz="700" b="1" dirty="0">
                          <a:solidFill>
                            <a:schemeClr val="tx1"/>
                          </a:solidFill>
                          <a:latin typeface="Century Gothic" panose="020B0502020202020204" pitchFamily="34" charset="0"/>
                        </a:rPr>
                        <a:t>Macht</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700" b="0" dirty="0">
                          <a:solidFill>
                            <a:schemeClr val="tx1"/>
                          </a:solidFill>
                          <a:latin typeface="Century Gothic" panose="020B0502020202020204" pitchFamily="34" charset="0"/>
                        </a:rPr>
                        <a:t>24v d.c</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533916124"/>
                  </a:ext>
                </a:extLst>
              </a:tr>
              <a:tr h="195409">
                <a:tc>
                  <a:txBody>
                    <a:bodyPr/>
                    <a:lstStyle/>
                    <a:p>
                      <a:pPr algn="l"/>
                      <a:r>
                        <a:rPr lang="en-GB" sz="700" b="1" dirty="0">
                          <a:solidFill>
                            <a:schemeClr val="tx1"/>
                          </a:solidFill>
                          <a:latin typeface="Century Gothic" panose="020B0502020202020204" pitchFamily="34" charset="0"/>
                        </a:rPr>
                        <a:t>Huidige</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700" b="0" dirty="0">
                          <a:solidFill>
                            <a:schemeClr val="tx1"/>
                          </a:solidFill>
                          <a:latin typeface="Century Gothic" panose="020B0502020202020204" pitchFamily="34" charset="0"/>
                        </a:rPr>
                        <a:t>300mA/2A Peak</a:t>
                      </a:r>
                    </a:p>
                    <a:p>
                      <a:r>
                        <a:rPr lang="en-GB" sz="700" b="0" dirty="0">
                          <a:solidFill>
                            <a:schemeClr val="tx1"/>
                          </a:solidFill>
                          <a:latin typeface="Century Gothic" panose="020B0502020202020204" pitchFamily="34" charset="0"/>
                        </a:rPr>
                        <a:t>200mA Per Slave Device</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407698333"/>
                  </a:ext>
                </a:extLst>
              </a:tr>
              <a:tr h="202842">
                <a:tc>
                  <a:txBody>
                    <a:bodyPr/>
                    <a:lstStyle/>
                    <a:p>
                      <a:pPr algn="l"/>
                      <a:r>
                        <a:rPr lang="en-GB" sz="700" b="1" dirty="0">
                          <a:solidFill>
                            <a:schemeClr val="tx1"/>
                          </a:solidFill>
                          <a:latin typeface="Century Gothic" panose="020B0502020202020204" pitchFamily="34" charset="0"/>
                        </a:rPr>
                        <a:t>Weer rating</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700" b="0" dirty="0">
                          <a:solidFill>
                            <a:schemeClr val="tx1"/>
                          </a:solidFill>
                          <a:latin typeface="Century Gothic" panose="020B0502020202020204" pitchFamily="34" charset="0"/>
                        </a:rPr>
                        <a:t>IP55</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218614790"/>
                  </a:ext>
                </a:extLst>
              </a:tr>
              <a:tr h="202842">
                <a:tc>
                  <a:txBody>
                    <a:bodyPr/>
                    <a:lstStyle/>
                    <a:p>
                      <a:pPr algn="l"/>
                      <a:r>
                        <a:rPr lang="en-GB" sz="700" b="1" dirty="0">
                          <a:solidFill>
                            <a:schemeClr val="tx1"/>
                          </a:solidFill>
                          <a:latin typeface="Century Gothic" panose="020B0502020202020204" pitchFamily="34" charset="0"/>
                        </a:rPr>
                        <a:t>Relay-type</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700" b="0" dirty="0">
                          <a:solidFill>
                            <a:schemeClr val="tx1"/>
                          </a:solidFill>
                          <a:latin typeface="Century Gothic" panose="020B0502020202020204" pitchFamily="34" charset="0"/>
                        </a:rPr>
                        <a:t>2X N/C &amp; N/O Contacts</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385029466"/>
                  </a:ext>
                </a:extLst>
              </a:tr>
              <a:tr h="202842">
                <a:tc>
                  <a:txBody>
                    <a:bodyPr/>
                    <a:lstStyle/>
                    <a:p>
                      <a:pPr marR="0" indent="0" algn="l" rtl="0">
                        <a:lnSpc>
                          <a:spcPct val="100000"/>
                        </a:lnSpc>
                        <a:spcBef>
                          <a:spcPts val="0"/>
                        </a:spcBef>
                        <a:spcAft>
                          <a:spcPts val="0"/>
                        </a:spcAft>
                      </a:pPr>
                      <a:r>
                        <a:rPr lang="en-GB" sz="750" b="1" kern="1400" dirty="0">
                          <a:ln>
                            <a:noFill/>
                          </a:ln>
                          <a:solidFill>
                            <a:schemeClr val="tx1"/>
                          </a:solidFill>
                          <a:effectLst/>
                          <a:latin typeface="Century Gothic" panose="020B0502020202020204" pitchFamily="34" charset="0"/>
                        </a:rPr>
                        <a:t>Permanente Codes</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en-GB" sz="750" kern="1400" dirty="0">
                          <a:ln>
                            <a:noFill/>
                          </a:ln>
                          <a:solidFill>
                            <a:schemeClr val="tx1"/>
                          </a:solidFill>
                          <a:effectLst/>
                          <a:latin typeface="Century Gothic" panose="020B0502020202020204" pitchFamily="34" charset="0"/>
                        </a:rPr>
                        <a:t>200</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73379890"/>
                  </a:ext>
                </a:extLst>
              </a:tr>
              <a:tr h="202842">
                <a:tc>
                  <a:txBody>
                    <a:bodyPr/>
                    <a:lstStyle/>
                    <a:p>
                      <a:pPr marR="0" indent="0" algn="l" rtl="0">
                        <a:lnSpc>
                          <a:spcPct val="100000"/>
                        </a:lnSpc>
                        <a:spcBef>
                          <a:spcPts val="0"/>
                        </a:spcBef>
                        <a:spcAft>
                          <a:spcPts val="0"/>
                        </a:spcAft>
                      </a:pPr>
                      <a:r>
                        <a:rPr lang="en-GB" sz="750" b="1" kern="1400" dirty="0">
                          <a:ln>
                            <a:noFill/>
                          </a:ln>
                          <a:solidFill>
                            <a:schemeClr val="tx1"/>
                          </a:solidFill>
                          <a:effectLst/>
                          <a:latin typeface="Century Gothic" panose="020B0502020202020204" pitchFamily="34" charset="0"/>
                        </a:rPr>
                        <a:t>Tijd beperkt Codes</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en-GB" sz="750" kern="1400" dirty="0">
                          <a:ln>
                            <a:noFill/>
                          </a:ln>
                          <a:solidFill>
                            <a:schemeClr val="tx1"/>
                          </a:solidFill>
                          <a:effectLst/>
                          <a:latin typeface="Century Gothic" panose="020B0502020202020204" pitchFamily="34" charset="0"/>
                        </a:rPr>
                        <a:t>20</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700037331"/>
                  </a:ext>
                </a:extLst>
              </a:tr>
              <a:tr h="202842">
                <a:tc>
                  <a:txBody>
                    <a:bodyPr/>
                    <a:lstStyle/>
                    <a:p>
                      <a:pPr marR="0" indent="0" algn="l" rtl="0">
                        <a:lnSpc>
                          <a:spcPct val="100000"/>
                        </a:lnSpc>
                        <a:spcBef>
                          <a:spcPts val="0"/>
                        </a:spcBef>
                        <a:spcAft>
                          <a:spcPts val="0"/>
                        </a:spcAft>
                      </a:pPr>
                      <a:r>
                        <a:rPr lang="en-GB" sz="750" b="1" kern="1400" dirty="0">
                          <a:ln>
                            <a:noFill/>
                          </a:ln>
                          <a:solidFill>
                            <a:schemeClr val="tx1"/>
                          </a:solidFill>
                          <a:effectLst/>
                          <a:latin typeface="Century Gothic" panose="020B0502020202020204" pitchFamily="34" charset="0"/>
                        </a:rPr>
                        <a:t>Tijdelijke Codes</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l" rtl="0">
                        <a:lnSpc>
                          <a:spcPct val="100000"/>
                        </a:lnSpc>
                        <a:spcBef>
                          <a:spcPts val="0"/>
                        </a:spcBef>
                        <a:spcAft>
                          <a:spcPts val="0"/>
                        </a:spcAft>
                      </a:pPr>
                      <a:r>
                        <a:rPr lang="en-GB" sz="750" kern="1400" dirty="0">
                          <a:ln>
                            <a:noFill/>
                          </a:ln>
                          <a:solidFill>
                            <a:schemeClr val="tx1"/>
                          </a:solidFill>
                          <a:effectLst/>
                          <a:latin typeface="Century Gothic" panose="020B0502020202020204" pitchFamily="34" charset="0"/>
                        </a:rPr>
                        <a:t> 30</a:t>
                      </a:r>
                    </a:p>
                  </a:txBody>
                  <a:tcPr marL="25071" marR="25071" marT="25071" marB="250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167760597"/>
                  </a:ext>
                </a:extLst>
              </a:tr>
            </a:tbl>
          </a:graphicData>
        </a:graphic>
      </p:graphicFrame>
      <p:sp>
        <p:nvSpPr>
          <p:cNvPr id="45" name="TextBox 44">
            <a:extLst>
              <a:ext uri="{FF2B5EF4-FFF2-40B4-BE49-F238E27FC236}">
                <a16:creationId xmlns="" xmlns:a16="http://schemas.microsoft.com/office/drawing/2014/main" id="{9A428D0F-BBED-44B8-B672-6F90C89E397F}"/>
              </a:ext>
            </a:extLst>
          </p:cNvPr>
          <p:cNvSpPr txBox="1"/>
          <p:nvPr/>
        </p:nvSpPr>
        <p:spPr>
          <a:xfrm>
            <a:off x="2397452" y="3590973"/>
            <a:ext cx="2747246" cy="983167"/>
          </a:xfrm>
          <a:prstGeom prst="rect">
            <a:avLst/>
          </a:prstGeom>
          <a:noFill/>
        </p:spPr>
        <p:txBody>
          <a:bodyPr wrap="square" lIns="69736" tIns="34868" rIns="69736" bIns="34868" rtlCol="0">
            <a:spAutoFit/>
          </a:bodyPr>
          <a:lstStyle/>
          <a:p>
            <a:pPr marL="217938" indent="-217938">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Op afstand programable toetsenbord.</a:t>
            </a:r>
          </a:p>
          <a:p>
            <a:pPr marL="217938" indent="-217938">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Maximaal 10 apparaten toevoegen.</a:t>
            </a:r>
          </a:p>
          <a:p>
            <a:pPr marL="217938" indent="-217938">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Mix en Match Keypads.</a:t>
            </a:r>
          </a:p>
          <a:p>
            <a:pPr marL="217938" indent="-217938">
              <a:lnSpc>
                <a:spcPct val="150000"/>
              </a:lnSpc>
              <a:buClr>
                <a:srgbClr val="C00000"/>
              </a:buClr>
              <a:buSzPct val="140000"/>
              <a:buFont typeface="Century Gothic" panose="020B0502020202020204" pitchFamily="34" charset="0"/>
              <a:buChar char="―"/>
            </a:pPr>
            <a:r>
              <a:rPr lang="nl-NL" sz="800" dirty="0">
                <a:latin typeface="Century Gothic" panose="020B0502020202020204" pitchFamily="34" charset="0"/>
              </a:rPr>
              <a:t>Kaart/Tag lezers toevoegen.</a:t>
            </a:r>
          </a:p>
          <a:p>
            <a:pPr marL="217938" indent="-217938">
              <a:lnSpc>
                <a:spcPct val="150000"/>
              </a:lnSpc>
              <a:buClr>
                <a:srgbClr val="C00000"/>
              </a:buClr>
              <a:buSzPct val="140000"/>
            </a:pPr>
            <a:endParaRPr lang="en-GB" sz="754" dirty="0">
              <a:latin typeface="Century Gothic" panose="020B0502020202020204" pitchFamily="34" charset="0"/>
            </a:endParaRPr>
          </a:p>
        </p:txBody>
      </p:sp>
      <p:pic>
        <p:nvPicPr>
          <p:cNvPr id="3" name="Picture 2">
            <a:extLst>
              <a:ext uri="{FF2B5EF4-FFF2-40B4-BE49-F238E27FC236}">
                <a16:creationId xmlns="" xmlns:a16="http://schemas.microsoft.com/office/drawing/2014/main" id="{46645668-2273-4FF0-8F97-372706A989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54" t="15639" b="4630"/>
          <a:stretch/>
        </p:blipFill>
        <p:spPr>
          <a:xfrm>
            <a:off x="506546" y="1813002"/>
            <a:ext cx="988151" cy="1334679"/>
          </a:xfrm>
          <a:prstGeom prst="rect">
            <a:avLst/>
          </a:prstGeom>
        </p:spPr>
      </p:pic>
      <p:cxnSp>
        <p:nvCxnSpPr>
          <p:cNvPr id="9" name="Straight Connector 8">
            <a:extLst>
              <a:ext uri="{FF2B5EF4-FFF2-40B4-BE49-F238E27FC236}">
                <a16:creationId xmlns="" xmlns:a16="http://schemas.microsoft.com/office/drawing/2014/main" id="{DD707ACC-F00B-441C-A546-2C00395183A9}"/>
              </a:ext>
            </a:extLst>
          </p:cNvPr>
          <p:cNvCxnSpPr/>
          <p:nvPr/>
        </p:nvCxnSpPr>
        <p:spPr>
          <a:xfrm>
            <a:off x="1310203" y="3056861"/>
            <a:ext cx="0" cy="30480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 xmlns:a16="http://schemas.microsoft.com/office/drawing/2014/main" id="{FA3EBDE8-D57F-4E37-B69F-BF572E45F73B}"/>
              </a:ext>
            </a:extLst>
          </p:cNvPr>
          <p:cNvCxnSpPr>
            <a:cxnSpLocks/>
          </p:cNvCxnSpPr>
          <p:nvPr/>
        </p:nvCxnSpPr>
        <p:spPr>
          <a:xfrm>
            <a:off x="782689" y="2935492"/>
            <a:ext cx="0" cy="2511921"/>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32" name="Picture 31">
            <a:extLst>
              <a:ext uri="{FF2B5EF4-FFF2-40B4-BE49-F238E27FC236}">
                <a16:creationId xmlns="" xmlns:a16="http://schemas.microsoft.com/office/drawing/2014/main" id="{E2FFE715-A2D0-4BFD-82F2-4F0605D01D3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454" t="15639" b="4630"/>
          <a:stretch/>
        </p:blipFill>
        <p:spPr>
          <a:xfrm>
            <a:off x="1160616" y="3523599"/>
            <a:ext cx="525250" cy="709446"/>
          </a:xfrm>
          <a:prstGeom prst="rect">
            <a:avLst/>
          </a:prstGeom>
        </p:spPr>
      </p:pic>
      <p:pic>
        <p:nvPicPr>
          <p:cNvPr id="33" name="Picture 32">
            <a:extLst>
              <a:ext uri="{FF2B5EF4-FFF2-40B4-BE49-F238E27FC236}">
                <a16:creationId xmlns="" xmlns:a16="http://schemas.microsoft.com/office/drawing/2014/main" id="{0594B7F5-3897-4E6A-9BA7-504A6E26197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454" t="15639" b="4630"/>
          <a:stretch/>
        </p:blipFill>
        <p:spPr>
          <a:xfrm>
            <a:off x="1160195" y="4315049"/>
            <a:ext cx="525250" cy="709446"/>
          </a:xfrm>
          <a:prstGeom prst="rect">
            <a:avLst/>
          </a:prstGeom>
        </p:spPr>
      </p:pic>
      <p:pic>
        <p:nvPicPr>
          <p:cNvPr id="37" name="Picture 36">
            <a:extLst>
              <a:ext uri="{FF2B5EF4-FFF2-40B4-BE49-F238E27FC236}">
                <a16:creationId xmlns="" xmlns:a16="http://schemas.microsoft.com/office/drawing/2014/main" id="{AD29D4A8-63E7-41C1-AB51-B0C2FA3663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454" t="15639" b="4630"/>
          <a:stretch/>
        </p:blipFill>
        <p:spPr>
          <a:xfrm>
            <a:off x="1152248" y="5134207"/>
            <a:ext cx="525250" cy="709446"/>
          </a:xfrm>
          <a:prstGeom prst="rect">
            <a:avLst/>
          </a:prstGeom>
        </p:spPr>
      </p:pic>
    </p:spTree>
    <p:extLst>
      <p:ext uri="{BB962C8B-B14F-4D97-AF65-F5344CB8AC3E}">
        <p14:creationId xmlns:p14="http://schemas.microsoft.com/office/powerpoint/2010/main" val="36751261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2D15398-92FA-43DE-82A0-2CC0641BD2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326" t="28471" r="27520" b="21079"/>
          <a:stretch/>
        </p:blipFill>
        <p:spPr>
          <a:xfrm>
            <a:off x="0" y="1731962"/>
            <a:ext cx="5327650" cy="4095750"/>
          </a:xfrm>
          <a:prstGeom prst="rect">
            <a:avLst/>
          </a:prstGeom>
        </p:spPr>
      </p:pic>
      <p:grpSp>
        <p:nvGrpSpPr>
          <p:cNvPr id="10" name="Group 9">
            <a:extLst>
              <a:ext uri="{FF2B5EF4-FFF2-40B4-BE49-F238E27FC236}">
                <a16:creationId xmlns="" xmlns:a16="http://schemas.microsoft.com/office/drawing/2014/main" id="{71422F45-C610-4210-B189-34DE15C5E15C}"/>
              </a:ext>
            </a:extLst>
          </p:cNvPr>
          <p:cNvGrpSpPr/>
          <p:nvPr/>
        </p:nvGrpSpPr>
        <p:grpSpPr>
          <a:xfrm>
            <a:off x="0" y="1567951"/>
            <a:ext cx="5327649" cy="82006"/>
            <a:chOff x="0" y="1093605"/>
            <a:chExt cx="5327649" cy="82006"/>
          </a:xfrm>
        </p:grpSpPr>
        <p:cxnSp>
          <p:nvCxnSpPr>
            <p:cNvPr id="11" name="Straight Connector 10">
              <a:extLst>
                <a:ext uri="{FF2B5EF4-FFF2-40B4-BE49-F238E27FC236}">
                  <a16:creationId xmlns="" xmlns:a16="http://schemas.microsoft.com/office/drawing/2014/main" id="{939321EC-9CB4-4666-8C50-EE15DFB8D1D2}"/>
                </a:ext>
              </a:extLst>
            </p:cNvPr>
            <p:cNvCxnSpPr>
              <a:cxnSpLocks/>
            </p:cNvCxnSpPr>
            <p:nvPr/>
          </p:nvCxnSpPr>
          <p:spPr>
            <a:xfrm>
              <a:off x="0" y="1175611"/>
              <a:ext cx="4462513" cy="0"/>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 xmlns:a16="http://schemas.microsoft.com/office/drawing/2014/main" id="{36386F16-966D-4737-B9F4-2D47B8DF75A6}"/>
                </a:ext>
              </a:extLst>
            </p:cNvPr>
            <p:cNvCxnSpPr>
              <a:cxnSpLocks/>
            </p:cNvCxnSpPr>
            <p:nvPr/>
          </p:nvCxnSpPr>
          <p:spPr>
            <a:xfrm>
              <a:off x="4592751" y="1175611"/>
              <a:ext cx="734898" cy="0"/>
            </a:xfrm>
            <a:prstGeom prst="line">
              <a:avLst/>
            </a:prstGeom>
            <a:ln w="63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 xmlns:a16="http://schemas.microsoft.com/office/drawing/2014/main" id="{4C44CFF8-41A7-4919-B530-01F11845953F}"/>
                </a:ext>
              </a:extLst>
            </p:cNvPr>
            <p:cNvCxnSpPr>
              <a:cxnSpLocks/>
            </p:cNvCxnSpPr>
            <p:nvPr/>
          </p:nvCxnSpPr>
          <p:spPr>
            <a:xfrm>
              <a:off x="865136" y="1093605"/>
              <a:ext cx="4462513" cy="0"/>
            </a:xfrm>
            <a:prstGeom prst="line">
              <a:avLst/>
            </a:prstGeom>
            <a:ln w="952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 xmlns:a16="http://schemas.microsoft.com/office/drawing/2014/main" id="{F88AA67E-9424-404D-BB47-30EB17DED837}"/>
                </a:ext>
              </a:extLst>
            </p:cNvPr>
            <p:cNvCxnSpPr>
              <a:cxnSpLocks/>
            </p:cNvCxnSpPr>
            <p:nvPr/>
          </p:nvCxnSpPr>
          <p:spPr>
            <a:xfrm>
              <a:off x="0" y="1093605"/>
              <a:ext cx="734898" cy="0"/>
            </a:xfrm>
            <a:prstGeom prst="line">
              <a:avLst/>
            </a:prstGeom>
            <a:ln w="6350">
              <a:solidFill>
                <a:srgbClr val="A6A6A6"/>
              </a:solidFill>
            </a:ln>
          </p:spPr>
          <p:style>
            <a:lnRef idx="1">
              <a:schemeClr val="accent2"/>
            </a:lnRef>
            <a:fillRef idx="0">
              <a:schemeClr val="accent2"/>
            </a:fillRef>
            <a:effectRef idx="0">
              <a:schemeClr val="accent2"/>
            </a:effectRef>
            <a:fontRef idx="minor">
              <a:schemeClr val="tx1"/>
            </a:fontRef>
          </p:style>
        </p:cxnSp>
      </p:grpSp>
      <p:grpSp>
        <p:nvGrpSpPr>
          <p:cNvPr id="15" name="Group 14">
            <a:extLst>
              <a:ext uri="{FF2B5EF4-FFF2-40B4-BE49-F238E27FC236}">
                <a16:creationId xmlns="" xmlns:a16="http://schemas.microsoft.com/office/drawing/2014/main" id="{9E9FBDE2-55F0-485E-A4FD-70F01A1879E2}"/>
              </a:ext>
            </a:extLst>
          </p:cNvPr>
          <p:cNvGrpSpPr/>
          <p:nvPr/>
        </p:nvGrpSpPr>
        <p:grpSpPr>
          <a:xfrm rot="10800000">
            <a:off x="0" y="5909716"/>
            <a:ext cx="5327649" cy="82006"/>
            <a:chOff x="0" y="1093605"/>
            <a:chExt cx="5327649" cy="82006"/>
          </a:xfrm>
        </p:grpSpPr>
        <p:cxnSp>
          <p:nvCxnSpPr>
            <p:cNvPr id="16" name="Straight Connector 15">
              <a:extLst>
                <a:ext uri="{FF2B5EF4-FFF2-40B4-BE49-F238E27FC236}">
                  <a16:creationId xmlns="" xmlns:a16="http://schemas.microsoft.com/office/drawing/2014/main" id="{469CDEA9-F863-44ED-B5A6-6046E7D21C97}"/>
                </a:ext>
              </a:extLst>
            </p:cNvPr>
            <p:cNvCxnSpPr>
              <a:cxnSpLocks/>
            </p:cNvCxnSpPr>
            <p:nvPr/>
          </p:nvCxnSpPr>
          <p:spPr>
            <a:xfrm>
              <a:off x="0" y="1175611"/>
              <a:ext cx="4462513" cy="0"/>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 xmlns:a16="http://schemas.microsoft.com/office/drawing/2014/main" id="{9CC9E14E-9B4A-4502-9E4C-689161A20BD9}"/>
                </a:ext>
              </a:extLst>
            </p:cNvPr>
            <p:cNvCxnSpPr>
              <a:cxnSpLocks/>
            </p:cNvCxnSpPr>
            <p:nvPr/>
          </p:nvCxnSpPr>
          <p:spPr>
            <a:xfrm>
              <a:off x="4592751" y="1175611"/>
              <a:ext cx="734898" cy="0"/>
            </a:xfrm>
            <a:prstGeom prst="line">
              <a:avLst/>
            </a:prstGeom>
            <a:ln w="63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 xmlns:a16="http://schemas.microsoft.com/office/drawing/2014/main" id="{2E33EE2A-3F56-4A5A-A017-C13F16B7DAB5}"/>
                </a:ext>
              </a:extLst>
            </p:cNvPr>
            <p:cNvCxnSpPr>
              <a:cxnSpLocks/>
            </p:cNvCxnSpPr>
            <p:nvPr/>
          </p:nvCxnSpPr>
          <p:spPr>
            <a:xfrm>
              <a:off x="865136" y="1093605"/>
              <a:ext cx="4462513" cy="0"/>
            </a:xfrm>
            <a:prstGeom prst="line">
              <a:avLst/>
            </a:prstGeom>
            <a:ln w="952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 xmlns:a16="http://schemas.microsoft.com/office/drawing/2014/main" id="{B1B5D396-5924-458B-A797-EB5B66DE89A1}"/>
                </a:ext>
              </a:extLst>
            </p:cNvPr>
            <p:cNvCxnSpPr>
              <a:cxnSpLocks/>
            </p:cNvCxnSpPr>
            <p:nvPr/>
          </p:nvCxnSpPr>
          <p:spPr>
            <a:xfrm>
              <a:off x="0" y="1093605"/>
              <a:ext cx="734898" cy="0"/>
            </a:xfrm>
            <a:prstGeom prst="line">
              <a:avLst/>
            </a:prstGeom>
            <a:ln w="6350">
              <a:solidFill>
                <a:srgbClr val="A6A6A6"/>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452231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 xmlns:a16="http://schemas.microsoft.com/office/drawing/2014/main" id="{0265208D-EF85-4B8D-AD79-A78204E1191D}"/>
              </a:ext>
            </a:extLst>
          </p:cNvPr>
          <p:cNvPicPr>
            <a:picLocks noChangeAspect="1"/>
          </p:cNvPicPr>
          <p:nvPr/>
        </p:nvPicPr>
        <p:blipFill>
          <a:blip r:embed="rId2" cstate="print"/>
          <a:stretch>
            <a:fillRect/>
          </a:stretch>
        </p:blipFill>
        <p:spPr>
          <a:xfrm>
            <a:off x="738230" y="2321012"/>
            <a:ext cx="253862" cy="25745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36848">
            <a:off x="1267046" y="1706650"/>
            <a:ext cx="2164455" cy="1610792"/>
          </a:xfrm>
          <a:prstGeom prst="rect">
            <a:avLst/>
          </a:prstGeom>
        </p:spPr>
      </p:pic>
      <p:sp>
        <p:nvSpPr>
          <p:cNvPr id="36" name="TextBox 35"/>
          <p:cNvSpPr txBox="1"/>
          <p:nvPr/>
        </p:nvSpPr>
        <p:spPr>
          <a:xfrm>
            <a:off x="675729" y="4273028"/>
            <a:ext cx="4321676" cy="1811278"/>
          </a:xfrm>
          <a:prstGeom prst="rect">
            <a:avLst/>
          </a:prstGeom>
          <a:noFill/>
        </p:spPr>
        <p:txBody>
          <a:bodyPr wrap="square" lIns="69736" tIns="34868" rIns="69736" bIns="34868" rtlCol="0">
            <a:spAutoFit/>
          </a:bodyPr>
          <a:lstStyle/>
          <a:p>
            <a:pPr marL="217938" indent="-217938">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rPr>
              <a:t>GSM Gate opener met IOS &amp; Android apps.</a:t>
            </a:r>
          </a:p>
          <a:p>
            <a:pPr marL="217938" indent="-217938">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rPr>
              <a:t>Slaat maximaal 100 nummers voor beller-ID toegang (ring poorten te openen).</a:t>
            </a:r>
          </a:p>
          <a:p>
            <a:pPr marL="217938" indent="-217938">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rPr>
              <a:t>Activeren, klink en releasehandle poorten door smstekst of met de app.</a:t>
            </a:r>
          </a:p>
          <a:p>
            <a:pPr marL="217938" indent="-217938">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rPr>
              <a:t>2 x gratis kortstondige relaisuitgangen Volt.</a:t>
            </a:r>
          </a:p>
          <a:p>
            <a:pPr marL="217938" indent="-217938">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rPr>
              <a:t>Eenvoudige programmering door smstekst of app.</a:t>
            </a:r>
          </a:p>
          <a:p>
            <a:pPr marL="217938" indent="-217938">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rPr>
              <a:t>Controleer als de poorten zijn geopend of gesloten!</a:t>
            </a:r>
          </a:p>
          <a:p>
            <a:pPr marL="217938" indent="-217938">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rPr>
              <a:t>Kan ook 4 telefoons ring wanneer alarm of poorten worden geactiveerd.</a:t>
            </a:r>
          </a:p>
          <a:p>
            <a:pPr marL="217938" indent="-217938">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rPr>
              <a:t>Controleer opgeslagen nummers per SMS.</a:t>
            </a:r>
          </a:p>
          <a:p>
            <a:pPr marL="217938" indent="-217938">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rPr>
              <a:t>Oproep AutoEigenschap plannen van uitgaand gesprek (verhindert SIM-kaart wordt gedeactiveerd).</a:t>
            </a:r>
          </a:p>
        </p:txBody>
      </p:sp>
      <p:graphicFrame>
        <p:nvGraphicFramePr>
          <p:cNvPr id="27" name="Table 26"/>
          <p:cNvGraphicFramePr>
            <a:graphicFrameLocks noGrp="1"/>
          </p:cNvGraphicFramePr>
          <p:nvPr>
            <p:extLst>
              <p:ext uri="{D42A27DB-BD31-4B8C-83A1-F6EECF244321}">
                <p14:modId xmlns:p14="http://schemas.microsoft.com/office/powerpoint/2010/main" val="542882068"/>
              </p:ext>
            </p:extLst>
          </p:nvPr>
        </p:nvGraphicFramePr>
        <p:xfrm>
          <a:off x="1077539" y="3426517"/>
          <a:ext cx="3172572" cy="816455"/>
        </p:xfrm>
        <a:graphic>
          <a:graphicData uri="http://schemas.openxmlformats.org/drawingml/2006/table">
            <a:tbl>
              <a:tblPr firstRow="1" bandRow="1"/>
              <a:tblGrid>
                <a:gridCol w="823043">
                  <a:extLst>
                    <a:ext uri="{9D8B030D-6E8A-4147-A177-3AD203B41FA5}">
                      <a16:colId xmlns="" xmlns:a16="http://schemas.microsoft.com/office/drawing/2014/main" val="20000"/>
                    </a:ext>
                  </a:extLst>
                </a:gridCol>
                <a:gridCol w="2349529">
                  <a:extLst>
                    <a:ext uri="{9D8B030D-6E8A-4147-A177-3AD203B41FA5}">
                      <a16:colId xmlns="" xmlns:a16="http://schemas.microsoft.com/office/drawing/2014/main" val="20001"/>
                    </a:ext>
                  </a:extLst>
                </a:gridCol>
              </a:tblGrid>
              <a:tr h="163291">
                <a:tc>
                  <a:txBody>
                    <a:bodyPr/>
                    <a:lstStyle/>
                    <a:p>
                      <a:r>
                        <a:rPr lang="en-GB" sz="600" dirty="0">
                          <a:solidFill>
                            <a:schemeClr val="tx1"/>
                          </a:solidFill>
                          <a:latin typeface="Century Gothic" panose="020B0502020202020204" pitchFamily="34" charset="0"/>
                        </a:rPr>
                        <a:t>igate-PRIME</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600" dirty="0">
                          <a:solidFill>
                            <a:schemeClr val="tx1"/>
                          </a:solidFill>
                          <a:latin typeface="Century Gothic" panose="020B0502020202020204" pitchFamily="34" charset="0"/>
                        </a:rPr>
                        <a:t>Alleen 2G</a:t>
                      </a: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63291">
                <a:tc>
                  <a:txBody>
                    <a:bodyPr/>
                    <a:lstStyle/>
                    <a:p>
                      <a:r>
                        <a:rPr lang="en-GB" sz="600" dirty="0">
                          <a:solidFill>
                            <a:schemeClr val="tx1"/>
                          </a:solidFill>
                          <a:latin typeface="Century Gothic" panose="020B0502020202020204" pitchFamily="34" charset="0"/>
                        </a:rPr>
                        <a:t>igate-PRIME/3GE</a:t>
                      </a: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600" dirty="0">
                          <a:solidFill>
                            <a:schemeClr val="tx1"/>
                          </a:solidFill>
                          <a:latin typeface="Century Gothic" panose="020B0502020202020204" pitchFamily="34" charset="0"/>
                        </a:rPr>
                        <a:t>Dual 3G / 2G vermogen (Europe)</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63291">
                <a:tc>
                  <a:txBody>
                    <a:bodyPr/>
                    <a:lstStyle/>
                    <a:p>
                      <a:r>
                        <a:rPr lang="en-GB" sz="600" b="0" dirty="0">
                          <a:solidFill>
                            <a:schemeClr val="tx1"/>
                          </a:solidFill>
                          <a:latin typeface="Century Gothic" panose="020B0502020202020204" pitchFamily="34" charset="0"/>
                        </a:rPr>
                        <a:t>igate-PRIME/4GA</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600" baseline="0" dirty="0">
                          <a:solidFill>
                            <a:schemeClr val="tx1"/>
                          </a:solidFill>
                          <a:latin typeface="Century Gothic" panose="020B0502020202020204" pitchFamily="34" charset="0"/>
                        </a:rPr>
                        <a:t>4G capability  (USA)</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74055731"/>
                  </a:ext>
                </a:extLst>
              </a:tr>
              <a:tr h="163291">
                <a:tc>
                  <a:txBody>
                    <a:bodyPr/>
                    <a:lstStyle/>
                    <a:p>
                      <a:r>
                        <a:rPr lang="en-GB" sz="600" b="0" dirty="0">
                          <a:solidFill>
                            <a:schemeClr val="tx1"/>
                          </a:solidFill>
                          <a:latin typeface="Century Gothic" panose="020B0502020202020204" pitchFamily="34" charset="0"/>
                        </a:rPr>
                        <a:t>igate-PRIME/4GE</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600" baseline="0" dirty="0">
                          <a:solidFill>
                            <a:schemeClr val="tx1"/>
                          </a:solidFill>
                          <a:latin typeface="Century Gothic" panose="020B0502020202020204" pitchFamily="34" charset="0"/>
                        </a:rPr>
                        <a:t>4G capability (Europe)</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852654219"/>
                  </a:ext>
                </a:extLst>
              </a:tr>
              <a:tr h="163291">
                <a:tc>
                  <a:txBody>
                    <a:bodyPr/>
                    <a:lstStyle/>
                    <a:p>
                      <a:r>
                        <a:rPr lang="en-GB" sz="600" b="0" dirty="0">
                          <a:solidFill>
                            <a:schemeClr val="tx1"/>
                          </a:solidFill>
                          <a:latin typeface="Century Gothic" panose="020B0502020202020204" pitchFamily="34" charset="0"/>
                        </a:rPr>
                        <a:t>Igate-PRIME/4GSA</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600" baseline="0" dirty="0">
                          <a:solidFill>
                            <a:schemeClr val="tx1"/>
                          </a:solidFill>
                          <a:latin typeface="Century Gothic" panose="020B0502020202020204" pitchFamily="34" charset="0"/>
                        </a:rPr>
                        <a:t>4G capability (Australia/NZ)</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46705909"/>
                  </a:ext>
                </a:extLst>
              </a:tr>
            </a:tbl>
          </a:graphicData>
        </a:graphic>
      </p:graphicFrame>
      <p:grpSp>
        <p:nvGrpSpPr>
          <p:cNvPr id="19" name="Group 18">
            <a:extLst>
              <a:ext uri="{FF2B5EF4-FFF2-40B4-BE49-F238E27FC236}">
                <a16:creationId xmlns="" xmlns:a16="http://schemas.microsoft.com/office/drawing/2014/main" id="{1805EB2E-AD3A-460B-B5B1-68AF70D703C5}"/>
              </a:ext>
            </a:extLst>
          </p:cNvPr>
          <p:cNvGrpSpPr/>
          <p:nvPr/>
        </p:nvGrpSpPr>
        <p:grpSpPr>
          <a:xfrm>
            <a:off x="433337" y="254810"/>
            <a:ext cx="4864341" cy="299372"/>
            <a:chOff x="433337" y="254810"/>
            <a:chExt cx="4864341" cy="299372"/>
          </a:xfrm>
        </p:grpSpPr>
        <p:pic>
          <p:nvPicPr>
            <p:cNvPr id="20" name="Picture 19">
              <a:extLst>
                <a:ext uri="{FF2B5EF4-FFF2-40B4-BE49-F238E27FC236}">
                  <a16:creationId xmlns="" xmlns:a16="http://schemas.microsoft.com/office/drawing/2014/main" id="{BE337A83-91BC-4042-AEF7-852DB16519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21" name="Straight Connector 20">
              <a:extLst>
                <a:ext uri="{FF2B5EF4-FFF2-40B4-BE49-F238E27FC236}">
                  <a16:creationId xmlns="" xmlns:a16="http://schemas.microsoft.com/office/drawing/2014/main" id="{64173211-B25F-4816-820B-15BB70CEFBF1}"/>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 xmlns:a16="http://schemas.microsoft.com/office/drawing/2014/main" id="{450DFFAB-C9CD-490B-B833-9B5D77BF7768}"/>
                </a:ext>
              </a:extLst>
            </p:cNvPr>
            <p:cNvSpPr txBox="1"/>
            <p:nvPr/>
          </p:nvSpPr>
          <p:spPr>
            <a:xfrm>
              <a:off x="3931413" y="338738"/>
              <a:ext cx="1366265" cy="215444"/>
            </a:xfrm>
            <a:prstGeom prst="rect">
              <a:avLst/>
            </a:prstGeom>
            <a:noFill/>
          </p:spPr>
          <p:txBody>
            <a:bodyPr wrap="square" rtlCol="0">
              <a:spAutoFit/>
            </a:bodyPr>
            <a:lstStyle/>
            <a:p>
              <a:r>
                <a:rPr lang="en-GB" sz="800" dirty="0">
                  <a:latin typeface="Roboto Lt" pitchFamily="2" charset="0"/>
                  <a:ea typeface="Roboto Lt" pitchFamily="2" charset="0"/>
                </a:rPr>
                <a:t>      i-GATE PRIME</a:t>
              </a:r>
            </a:p>
          </p:txBody>
        </p:sp>
      </p:grpSp>
      <p:sp>
        <p:nvSpPr>
          <p:cNvPr id="32" name="Text Box 4">
            <a:extLst>
              <a:ext uri="{FF2B5EF4-FFF2-40B4-BE49-F238E27FC236}">
                <a16:creationId xmlns="" xmlns:a16="http://schemas.microsoft.com/office/drawing/2014/main" id="{A4BE6CBD-494B-4782-AA98-434DE31AF6F2}"/>
              </a:ext>
            </a:extLst>
          </p:cNvPr>
          <p:cNvSpPr txBox="1">
            <a:spLocks noChangeArrowheads="1"/>
          </p:cNvSpPr>
          <p:nvPr/>
        </p:nvSpPr>
        <p:spPr bwMode="auto">
          <a:xfrm>
            <a:off x="597154" y="978518"/>
            <a:ext cx="4326909" cy="439749"/>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736" tIns="34868" rIns="69736" bIns="34868" numCol="1" anchor="t" anchorCtr="0" compatLnSpc="1">
            <a:prstTxWarp prst="textNoShape">
              <a:avLst/>
            </a:prstTxWarp>
            <a:spAutoFit/>
          </a:bodyPr>
          <a:lstStyle/>
          <a:p>
            <a:pPr algn="ctr" fontAlgn="base">
              <a:spcBef>
                <a:spcPct val="0"/>
              </a:spcBef>
              <a:spcAft>
                <a:spcPts val="763"/>
              </a:spcAft>
            </a:pPr>
            <a:r>
              <a:rPr lang="en-GB" sz="2400" spc="458" dirty="0">
                <a:latin typeface="Roboto"/>
              </a:rPr>
              <a:t>i-GATE PRIME</a:t>
            </a:r>
          </a:p>
        </p:txBody>
      </p:sp>
      <p:sp>
        <p:nvSpPr>
          <p:cNvPr id="33" name="TextBox 32">
            <a:extLst>
              <a:ext uri="{FF2B5EF4-FFF2-40B4-BE49-F238E27FC236}">
                <a16:creationId xmlns="" xmlns:a16="http://schemas.microsoft.com/office/drawing/2014/main" id="{26CA3507-1C0D-4D0C-9CDF-194D86E906C3}"/>
              </a:ext>
            </a:extLst>
          </p:cNvPr>
          <p:cNvSpPr txBox="1"/>
          <p:nvPr/>
        </p:nvSpPr>
        <p:spPr>
          <a:xfrm>
            <a:off x="1165038" y="1416990"/>
            <a:ext cx="3204000" cy="685970"/>
          </a:xfrm>
          <a:prstGeom prst="rect">
            <a:avLst/>
          </a:prstGeom>
          <a:noFill/>
        </p:spPr>
        <p:txBody>
          <a:bodyPr wrap="square" lIns="69736" tIns="34868" rIns="69736" bIns="34868" rtlCol="0">
            <a:spAutoFit/>
          </a:bodyPr>
          <a:lstStyle/>
          <a:p>
            <a:pPr algn="ctr"/>
            <a:r>
              <a:rPr lang="en-GB" sz="1000" spc="458" dirty="0">
                <a:latin typeface="Roboto Lt"/>
              </a:rPr>
              <a:t>Geavanceerde GSM Gate Opener</a:t>
            </a:r>
          </a:p>
          <a:p>
            <a:pPr algn="ctr"/>
            <a:r>
              <a:rPr lang="en-GB" sz="1000" spc="458" dirty="0">
                <a:latin typeface="Roboto Lt"/>
              </a:rPr>
              <a:t/>
            </a:r>
            <a:br>
              <a:rPr lang="en-GB" sz="1000" spc="458" dirty="0">
                <a:latin typeface="Roboto Lt"/>
              </a:rPr>
            </a:br>
            <a:endParaRPr lang="en-GB" sz="1000" spc="458" dirty="0">
              <a:latin typeface="Roboto Lt"/>
            </a:endParaRPr>
          </a:p>
        </p:txBody>
      </p:sp>
      <p:cxnSp>
        <p:nvCxnSpPr>
          <p:cNvPr id="59" name="Straight Connector 58">
            <a:extLst>
              <a:ext uri="{FF2B5EF4-FFF2-40B4-BE49-F238E27FC236}">
                <a16:creationId xmlns="" xmlns:a16="http://schemas.microsoft.com/office/drawing/2014/main" id="{D438EC66-409D-4494-BDE6-F7A8C74ED49D}"/>
              </a:ext>
            </a:extLst>
          </p:cNvPr>
          <p:cNvCxnSpPr>
            <a:cxnSpLocks/>
          </p:cNvCxnSpPr>
          <p:nvPr/>
        </p:nvCxnSpPr>
        <p:spPr>
          <a:xfrm flipH="1">
            <a:off x="758840" y="3358074"/>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 xmlns:a16="http://schemas.microsoft.com/office/drawing/2014/main" id="{B73CC704-620F-416F-8B47-84DE8C03FE2B}"/>
              </a:ext>
            </a:extLst>
          </p:cNvPr>
          <p:cNvCxnSpPr>
            <a:cxnSpLocks/>
          </p:cNvCxnSpPr>
          <p:nvPr/>
        </p:nvCxnSpPr>
        <p:spPr>
          <a:xfrm flipH="1">
            <a:off x="785881" y="4311035"/>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62" name="Straight Connector 61">
            <a:extLst>
              <a:ext uri="{FF2B5EF4-FFF2-40B4-BE49-F238E27FC236}">
                <a16:creationId xmlns="" xmlns:a16="http://schemas.microsoft.com/office/drawing/2014/main" id="{BD623064-A679-4F99-AEDC-B5FDBBDCB910}"/>
              </a:ext>
            </a:extLst>
          </p:cNvPr>
          <p:cNvCxnSpPr>
            <a:cxnSpLocks/>
          </p:cNvCxnSpPr>
          <p:nvPr/>
        </p:nvCxnSpPr>
        <p:spPr>
          <a:xfrm>
            <a:off x="0" y="2219628"/>
            <a:ext cx="971104"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63" name="TextBox 62">
            <a:extLst>
              <a:ext uri="{FF2B5EF4-FFF2-40B4-BE49-F238E27FC236}">
                <a16:creationId xmlns="" xmlns:a16="http://schemas.microsoft.com/office/drawing/2014/main" id="{24603521-E8BB-4B8D-8BFD-E3AC8898FF6C}"/>
              </a:ext>
            </a:extLst>
          </p:cNvPr>
          <p:cNvSpPr txBox="1"/>
          <p:nvPr/>
        </p:nvSpPr>
        <p:spPr>
          <a:xfrm>
            <a:off x="-34890" y="2276357"/>
            <a:ext cx="1005994" cy="642933"/>
          </a:xfrm>
          <a:prstGeom prst="rect">
            <a:avLst/>
          </a:prstGeom>
          <a:noFill/>
        </p:spPr>
        <p:txBody>
          <a:bodyPr wrap="square" rtlCol="0">
            <a:spAutoFit/>
          </a:bodyPr>
          <a:lstStyle/>
          <a:p>
            <a:r>
              <a:rPr lang="en-GB" sz="800" b="1" dirty="0">
                <a:latin typeface="Century Gothic" panose="020B0502020202020204" pitchFamily="34" charset="0"/>
              </a:rPr>
              <a:t>Activiteit logboekfunctie toegevoegd</a:t>
            </a:r>
          </a:p>
          <a:p>
            <a:r>
              <a:rPr lang="en-GB" sz="800" b="1" dirty="0">
                <a:latin typeface="Century Gothic" panose="020B0502020202020204" pitchFamily="34" charset="0"/>
              </a:rPr>
              <a:t/>
            </a:r>
            <a:br>
              <a:rPr lang="en-GB" sz="800" b="1" dirty="0">
                <a:latin typeface="Century Gothic" panose="020B0502020202020204" pitchFamily="34" charset="0"/>
              </a:rPr>
            </a:br>
            <a:endParaRPr lang="en-GB" sz="378" dirty="0">
              <a:latin typeface="Century Gothic" panose="020B0502020202020204" pitchFamily="34" charset="0"/>
            </a:endParaRPr>
          </a:p>
        </p:txBody>
      </p:sp>
      <p:sp>
        <p:nvSpPr>
          <p:cNvPr id="64" name="TextBox 63">
            <a:extLst>
              <a:ext uri="{FF2B5EF4-FFF2-40B4-BE49-F238E27FC236}">
                <a16:creationId xmlns="" xmlns:a16="http://schemas.microsoft.com/office/drawing/2014/main" id="{942B21E2-0C4C-48E4-B85E-F565BACEE4E9}"/>
              </a:ext>
            </a:extLst>
          </p:cNvPr>
          <p:cNvSpPr txBox="1"/>
          <p:nvPr/>
        </p:nvSpPr>
        <p:spPr>
          <a:xfrm>
            <a:off x="1737" y="1738980"/>
            <a:ext cx="848032" cy="707886"/>
          </a:xfrm>
          <a:prstGeom prst="rect">
            <a:avLst/>
          </a:prstGeom>
          <a:noFill/>
        </p:spPr>
        <p:txBody>
          <a:bodyPr wrap="square" rtlCol="0">
            <a:spAutoFit/>
          </a:bodyPr>
          <a:lstStyle/>
          <a:p>
            <a:r>
              <a:rPr lang="en-GB" sz="800" b="1" dirty="0">
                <a:latin typeface="Century Gothic" panose="020B0502020202020204" pitchFamily="34" charset="0"/>
              </a:rPr>
              <a:t>Omvat nu 7 dagen timerklok</a:t>
            </a:r>
          </a:p>
          <a:p>
            <a:r>
              <a:rPr lang="en-GB" sz="800" b="1" dirty="0">
                <a:latin typeface="Century Gothic" panose="020B0502020202020204" pitchFamily="34" charset="0"/>
              </a:rPr>
              <a:t/>
            </a:r>
            <a:br>
              <a:rPr lang="en-GB" sz="800" b="1" dirty="0">
                <a:latin typeface="Century Gothic" panose="020B0502020202020204" pitchFamily="34" charset="0"/>
              </a:rPr>
            </a:br>
            <a:endParaRPr lang="en-GB" sz="800" b="1" dirty="0">
              <a:latin typeface="Century Gothic" panose="020B0502020202020204" pitchFamily="34" charset="0"/>
            </a:endParaRPr>
          </a:p>
        </p:txBody>
      </p:sp>
      <p:cxnSp>
        <p:nvCxnSpPr>
          <p:cNvPr id="65" name="Straight Connector 64">
            <a:extLst>
              <a:ext uri="{FF2B5EF4-FFF2-40B4-BE49-F238E27FC236}">
                <a16:creationId xmlns="" xmlns:a16="http://schemas.microsoft.com/office/drawing/2014/main" id="{3DFDEE02-0D17-414F-8D7E-FE2F2642633F}"/>
              </a:ext>
            </a:extLst>
          </p:cNvPr>
          <p:cNvCxnSpPr>
            <a:cxnSpLocks/>
          </p:cNvCxnSpPr>
          <p:nvPr/>
        </p:nvCxnSpPr>
        <p:spPr>
          <a:xfrm flipH="1">
            <a:off x="17278" y="1717469"/>
            <a:ext cx="953826"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graphicFrame>
        <p:nvGraphicFramePr>
          <p:cNvPr id="67" name="Table 66">
            <a:extLst>
              <a:ext uri="{FF2B5EF4-FFF2-40B4-BE49-F238E27FC236}">
                <a16:creationId xmlns="" xmlns:a16="http://schemas.microsoft.com/office/drawing/2014/main" id="{B29F5B33-94BD-4D3B-87A9-2689DDA60171}"/>
              </a:ext>
            </a:extLst>
          </p:cNvPr>
          <p:cNvGraphicFramePr>
            <a:graphicFrameLocks noGrp="1"/>
          </p:cNvGraphicFramePr>
          <p:nvPr>
            <p:extLst>
              <p:ext uri="{D42A27DB-BD31-4B8C-83A1-F6EECF244321}">
                <p14:modId xmlns:p14="http://schemas.microsoft.com/office/powerpoint/2010/main" val="3849946963"/>
              </p:ext>
            </p:extLst>
          </p:nvPr>
        </p:nvGraphicFramePr>
        <p:xfrm>
          <a:off x="1077539" y="6092809"/>
          <a:ext cx="3172572" cy="992161"/>
        </p:xfrm>
        <a:graphic>
          <a:graphicData uri="http://schemas.openxmlformats.org/drawingml/2006/table">
            <a:tbl>
              <a:tblPr firstRow="1" bandRow="1"/>
              <a:tblGrid>
                <a:gridCol w="823043">
                  <a:extLst>
                    <a:ext uri="{9D8B030D-6E8A-4147-A177-3AD203B41FA5}">
                      <a16:colId xmlns="" xmlns:a16="http://schemas.microsoft.com/office/drawing/2014/main" val="20000"/>
                    </a:ext>
                  </a:extLst>
                </a:gridCol>
                <a:gridCol w="2349529">
                  <a:extLst>
                    <a:ext uri="{9D8B030D-6E8A-4147-A177-3AD203B41FA5}">
                      <a16:colId xmlns="" xmlns:a16="http://schemas.microsoft.com/office/drawing/2014/main" val="20001"/>
                    </a:ext>
                  </a:extLst>
                </a:gridCol>
              </a:tblGrid>
              <a:tr h="163291">
                <a:tc gridSpan="2">
                  <a:txBody>
                    <a:bodyPr/>
                    <a:lstStyle/>
                    <a:p>
                      <a:pPr algn="ctr"/>
                      <a:r>
                        <a:rPr lang="en-GB" sz="700" dirty="0">
                          <a:solidFill>
                            <a:schemeClr val="tx1"/>
                          </a:solidFill>
                          <a:latin typeface="Century Gothic" panose="020B0502020202020204" pitchFamily="34" charset="0"/>
                        </a:rPr>
                        <a:t>Technische Details</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63291">
                <a:tc>
                  <a:txBody>
                    <a:bodyPr/>
                    <a:lstStyle/>
                    <a:p>
                      <a:pPr algn="l"/>
                      <a:r>
                        <a:rPr lang="en-GB" sz="600" b="1" dirty="0">
                          <a:solidFill>
                            <a:schemeClr val="tx1"/>
                          </a:solidFill>
                          <a:latin typeface="Century Gothic" panose="020B0502020202020204" pitchFamily="34" charset="0"/>
                        </a:rPr>
                        <a:t>Macht</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600" b="0" dirty="0">
                          <a:solidFill>
                            <a:schemeClr val="tx1"/>
                          </a:solidFill>
                          <a:latin typeface="Century Gothic" panose="020B0502020202020204" pitchFamily="34" charset="0"/>
                        </a:rPr>
                        <a:t>12-24v AC/DC</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63291">
                <a:tc>
                  <a:txBody>
                    <a:bodyPr/>
                    <a:lstStyle/>
                    <a:p>
                      <a:pPr algn="l"/>
                      <a:r>
                        <a:rPr lang="en-GB" sz="600" b="1" dirty="0">
                          <a:solidFill>
                            <a:schemeClr val="tx1"/>
                          </a:solidFill>
                          <a:latin typeface="Century Gothic" panose="020B0502020202020204" pitchFamily="34" charset="0"/>
                        </a:rPr>
                        <a:t>Huidige</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600" b="0" dirty="0">
                          <a:solidFill>
                            <a:schemeClr val="tx1"/>
                          </a:solidFill>
                          <a:latin typeface="Century Gothic" panose="020B0502020202020204" pitchFamily="34" charset="0"/>
                        </a:rPr>
                        <a:t>45mA stand-bymodus. 200mA wanneer aangeroepen</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63291">
                <a:tc>
                  <a:txBody>
                    <a:bodyPr/>
                    <a:lstStyle/>
                    <a:p>
                      <a:pPr algn="l"/>
                      <a:r>
                        <a:rPr lang="en-GB" sz="600" b="1" dirty="0">
                          <a:solidFill>
                            <a:schemeClr val="tx1"/>
                          </a:solidFill>
                          <a:latin typeface="Century Gothic" panose="020B0502020202020204" pitchFamily="34" charset="0"/>
                        </a:rPr>
                        <a:t>Weer rating</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600" b="0" dirty="0">
                          <a:solidFill>
                            <a:schemeClr val="tx1"/>
                          </a:solidFill>
                          <a:latin typeface="Century Gothic" panose="020B0502020202020204" pitchFamily="34" charset="0"/>
                        </a:rPr>
                        <a:t>IP67</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722155711"/>
                  </a:ext>
                </a:extLst>
              </a:tr>
              <a:tr h="163291">
                <a:tc>
                  <a:txBody>
                    <a:bodyPr/>
                    <a:lstStyle/>
                    <a:p>
                      <a:pPr algn="l"/>
                      <a:r>
                        <a:rPr lang="en-GB" sz="600" b="1" dirty="0">
                          <a:solidFill>
                            <a:schemeClr val="tx1"/>
                          </a:solidFill>
                          <a:latin typeface="Century Gothic" panose="020B0502020202020204" pitchFamily="34" charset="0"/>
                        </a:rPr>
                        <a:t>Relay belasting</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600" b="0" dirty="0">
                          <a:solidFill>
                            <a:schemeClr val="tx1"/>
                          </a:solidFill>
                          <a:latin typeface="Century Gothic" panose="020B0502020202020204" pitchFamily="34" charset="0"/>
                        </a:rPr>
                        <a:t>24V ac, 2 ampère max</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520603477"/>
                  </a:ext>
                </a:extLst>
              </a:tr>
              <a:tr h="163291">
                <a:tc>
                  <a:txBody>
                    <a:bodyPr/>
                    <a:lstStyle/>
                    <a:p>
                      <a:pPr algn="l"/>
                      <a:r>
                        <a:rPr lang="en-GB" sz="600" b="1" dirty="0">
                          <a:solidFill>
                            <a:schemeClr val="tx1"/>
                          </a:solidFill>
                          <a:latin typeface="Century Gothic" panose="020B0502020202020204" pitchFamily="34" charset="0"/>
                        </a:rPr>
                        <a:t>Relay type</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600" b="0" dirty="0">
                          <a:solidFill>
                            <a:schemeClr val="tx1"/>
                          </a:solidFill>
                          <a:latin typeface="Century Gothic" panose="020B0502020202020204" pitchFamily="34" charset="0"/>
                        </a:rPr>
                        <a:t>N/C en N/O. arrêtering &amp; kortstondige</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411785664"/>
                  </a:ext>
                </a:extLst>
              </a:tr>
            </a:tbl>
          </a:graphicData>
        </a:graphic>
      </p:graphicFrame>
      <p:grpSp>
        <p:nvGrpSpPr>
          <p:cNvPr id="24" name="Group 23">
            <a:extLst>
              <a:ext uri="{FF2B5EF4-FFF2-40B4-BE49-F238E27FC236}">
                <a16:creationId xmlns="" xmlns:a16="http://schemas.microsoft.com/office/drawing/2014/main" id="{CDE5243C-2BE2-445B-8861-7F6D3B498B89}"/>
              </a:ext>
            </a:extLst>
          </p:cNvPr>
          <p:cNvGrpSpPr/>
          <p:nvPr/>
        </p:nvGrpSpPr>
        <p:grpSpPr>
          <a:xfrm>
            <a:off x="433337" y="7209698"/>
            <a:ext cx="5045091" cy="233315"/>
            <a:chOff x="433337" y="7235825"/>
            <a:chExt cx="5045091" cy="233315"/>
          </a:xfrm>
        </p:grpSpPr>
        <p:cxnSp>
          <p:nvCxnSpPr>
            <p:cNvPr id="25" name="Straight Connector 24">
              <a:extLst>
                <a:ext uri="{FF2B5EF4-FFF2-40B4-BE49-F238E27FC236}">
                  <a16:creationId xmlns="" xmlns:a16="http://schemas.microsoft.com/office/drawing/2014/main" id="{428EEA1D-A3EE-40D3-9352-AAE174ED8BC4}"/>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26" name="TextBox 25">
              <a:extLst>
                <a:ext uri="{FF2B5EF4-FFF2-40B4-BE49-F238E27FC236}">
                  <a16:creationId xmlns="" xmlns:a16="http://schemas.microsoft.com/office/drawing/2014/main" id="{3A17C3FE-B800-46E4-A141-E67A8747F628}"/>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58</a:t>
              </a:r>
            </a:p>
          </p:txBody>
        </p:sp>
      </p:grpSp>
      <p:pic>
        <p:nvPicPr>
          <p:cNvPr id="29" name="Picture 8" descr="Image result for 7 day calendar icon">
            <a:extLst>
              <a:ext uri="{FF2B5EF4-FFF2-40B4-BE49-F238E27FC236}">
                <a16:creationId xmlns="" xmlns:a16="http://schemas.microsoft.com/office/drawing/2014/main" id="{94967925-A597-42E4-A01C-F32A770F3911}"/>
              </a:ext>
            </a:extLst>
          </p:cNvPr>
          <p:cNvPicPr>
            <a:picLocks noChangeAspect="1" noChangeArrowheads="1"/>
          </p:cNvPicPr>
          <p:nvPr/>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675729" y="1920730"/>
            <a:ext cx="220304" cy="220304"/>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 xmlns:a16="http://schemas.microsoft.com/office/drawing/2014/main" id="{E4D383A2-9E8B-416A-BB37-22E313F81F9E}"/>
              </a:ext>
            </a:extLst>
          </p:cNvPr>
          <p:cNvGrpSpPr/>
          <p:nvPr/>
        </p:nvGrpSpPr>
        <p:grpSpPr>
          <a:xfrm>
            <a:off x="820962" y="2042974"/>
            <a:ext cx="150142" cy="144102"/>
            <a:chOff x="-1623668" y="2171095"/>
            <a:chExt cx="199354" cy="199354"/>
          </a:xfrm>
        </p:grpSpPr>
        <p:sp>
          <p:nvSpPr>
            <p:cNvPr id="34" name="Oval 33">
              <a:extLst>
                <a:ext uri="{FF2B5EF4-FFF2-40B4-BE49-F238E27FC236}">
                  <a16:creationId xmlns="" xmlns:a16="http://schemas.microsoft.com/office/drawing/2014/main" id="{4D42F925-13D0-4247-AB1C-36FF8636B07D}"/>
                </a:ext>
              </a:extLst>
            </p:cNvPr>
            <p:cNvSpPr/>
            <p:nvPr/>
          </p:nvSpPr>
          <p:spPr>
            <a:xfrm>
              <a:off x="-1600729" y="2182650"/>
              <a:ext cx="153476" cy="14144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5" name="Picture 12" descr="Image result for time clock icon">
              <a:extLst>
                <a:ext uri="{FF2B5EF4-FFF2-40B4-BE49-F238E27FC236}">
                  <a16:creationId xmlns="" xmlns:a16="http://schemas.microsoft.com/office/drawing/2014/main" id="{1299C3D0-389D-4FE4-9723-826A2882145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3668" y="2171095"/>
              <a:ext cx="199354" cy="199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 xmlns:a16="http://schemas.microsoft.com/office/drawing/2014/main" id="{6409C7F1-D60D-4DC2-8A33-257052F788CA}"/>
              </a:ext>
            </a:extLst>
          </p:cNvPr>
          <p:cNvGrpSpPr/>
          <p:nvPr/>
        </p:nvGrpSpPr>
        <p:grpSpPr>
          <a:xfrm>
            <a:off x="3487951" y="1866855"/>
            <a:ext cx="721654" cy="1365204"/>
            <a:chOff x="-1772532" y="3066846"/>
            <a:chExt cx="1126607" cy="2131282"/>
          </a:xfrm>
        </p:grpSpPr>
        <p:pic>
          <p:nvPicPr>
            <p:cNvPr id="38" name="Picture 2" descr="Image result for iphone png image">
              <a:extLst>
                <a:ext uri="{FF2B5EF4-FFF2-40B4-BE49-F238E27FC236}">
                  <a16:creationId xmlns="" xmlns:a16="http://schemas.microsoft.com/office/drawing/2014/main" id="{E6237B98-1CC7-48F9-B1C6-072E29E49E9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72532" y="3066846"/>
              <a:ext cx="1126607" cy="213128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 xmlns:a16="http://schemas.microsoft.com/office/drawing/2014/main" id="{6CC16D32-D6E5-4123-954C-A6ECE7A412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8203" y="3367878"/>
              <a:ext cx="907300" cy="1554045"/>
            </a:xfrm>
            <a:prstGeom prst="rect">
              <a:avLst/>
            </a:prstGeom>
          </p:spPr>
        </p:pic>
      </p:grpSp>
    </p:spTree>
    <p:extLst>
      <p:ext uri="{BB962C8B-B14F-4D97-AF65-F5344CB8AC3E}">
        <p14:creationId xmlns:p14="http://schemas.microsoft.com/office/powerpoint/2010/main" val="2074656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B83C9846-5BF3-4CBE-AC53-29931C2E25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1428"/>
          <a:stretch/>
        </p:blipFill>
        <p:spPr>
          <a:xfrm>
            <a:off x="639269" y="3165511"/>
            <a:ext cx="680336" cy="1268453"/>
          </a:xfrm>
          <a:prstGeom prst="rect">
            <a:avLst/>
          </a:prstGeom>
        </p:spPr>
      </p:pic>
      <p:pic>
        <p:nvPicPr>
          <p:cNvPr id="50" name="Picture 49">
            <a:extLst>
              <a:ext uri="{FF2B5EF4-FFF2-40B4-BE49-F238E27FC236}">
                <a16:creationId xmlns="" xmlns:a16="http://schemas.microsoft.com/office/drawing/2014/main" id="{19F4F771-8BF2-46B7-9333-698A863B88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13" t="9095" r="54039" b="7787"/>
          <a:stretch/>
        </p:blipFill>
        <p:spPr>
          <a:xfrm>
            <a:off x="2770500" y="1054537"/>
            <a:ext cx="675154" cy="1057882"/>
          </a:xfrm>
          <a:prstGeom prst="rect">
            <a:avLst/>
          </a:prstGeom>
        </p:spPr>
      </p:pic>
      <p:pic>
        <p:nvPicPr>
          <p:cNvPr id="75" name="Picture 74">
            <a:extLst>
              <a:ext uri="{FF2B5EF4-FFF2-40B4-BE49-F238E27FC236}">
                <a16:creationId xmlns="" xmlns:a16="http://schemas.microsoft.com/office/drawing/2014/main" id="{4ACF4A8A-C481-4BB8-920A-0BBBEA7EB66E}"/>
              </a:ext>
            </a:extLst>
          </p:cNvPr>
          <p:cNvPicPr>
            <a:picLocks noChangeAspect="1"/>
          </p:cNvPicPr>
          <p:nvPr/>
        </p:nvPicPr>
        <p:blipFill>
          <a:blip r:embed="rId4"/>
          <a:stretch>
            <a:fillRect/>
          </a:stretch>
        </p:blipFill>
        <p:spPr>
          <a:xfrm>
            <a:off x="3540082" y="5434740"/>
            <a:ext cx="780713" cy="1026081"/>
          </a:xfrm>
          <a:prstGeom prst="rect">
            <a:avLst/>
          </a:prstGeom>
        </p:spPr>
      </p:pic>
      <p:pic>
        <p:nvPicPr>
          <p:cNvPr id="74" name="Picture 73">
            <a:extLst>
              <a:ext uri="{FF2B5EF4-FFF2-40B4-BE49-F238E27FC236}">
                <a16:creationId xmlns="" xmlns:a16="http://schemas.microsoft.com/office/drawing/2014/main" id="{56ECE72C-C862-4E12-9E71-5B6725D4B2B9}"/>
              </a:ext>
            </a:extLst>
          </p:cNvPr>
          <p:cNvPicPr>
            <a:picLocks noChangeAspect="1"/>
          </p:cNvPicPr>
          <p:nvPr/>
        </p:nvPicPr>
        <p:blipFill>
          <a:blip r:embed="rId4"/>
          <a:stretch>
            <a:fillRect/>
          </a:stretch>
        </p:blipFill>
        <p:spPr>
          <a:xfrm>
            <a:off x="1608373" y="5338880"/>
            <a:ext cx="780713" cy="1026081"/>
          </a:xfrm>
          <a:prstGeom prst="rect">
            <a:avLst/>
          </a:prstGeom>
        </p:spPr>
      </p:pic>
      <p:pic>
        <p:nvPicPr>
          <p:cNvPr id="73" name="Picture 72">
            <a:extLst>
              <a:ext uri="{FF2B5EF4-FFF2-40B4-BE49-F238E27FC236}">
                <a16:creationId xmlns="" xmlns:a16="http://schemas.microsoft.com/office/drawing/2014/main" id="{59104A49-5F48-4494-AED4-1730512DAA1A}"/>
              </a:ext>
            </a:extLst>
          </p:cNvPr>
          <p:cNvPicPr>
            <a:picLocks noChangeAspect="1"/>
          </p:cNvPicPr>
          <p:nvPr/>
        </p:nvPicPr>
        <p:blipFill>
          <a:blip r:embed="rId4"/>
          <a:stretch>
            <a:fillRect/>
          </a:stretch>
        </p:blipFill>
        <p:spPr>
          <a:xfrm>
            <a:off x="3328149" y="1088846"/>
            <a:ext cx="780713" cy="1026081"/>
          </a:xfrm>
          <a:prstGeom prst="rect">
            <a:avLst/>
          </a:prstGeom>
        </p:spPr>
      </p:pic>
      <p:pic>
        <p:nvPicPr>
          <p:cNvPr id="70" name="Picture 69">
            <a:extLst>
              <a:ext uri="{FF2B5EF4-FFF2-40B4-BE49-F238E27FC236}">
                <a16:creationId xmlns="" xmlns:a16="http://schemas.microsoft.com/office/drawing/2014/main" id="{93B21F4B-7CAC-4FA0-88BE-0EDDB34EDFA0}"/>
              </a:ext>
            </a:extLst>
          </p:cNvPr>
          <p:cNvPicPr>
            <a:picLocks noChangeAspect="1"/>
          </p:cNvPicPr>
          <p:nvPr/>
        </p:nvPicPr>
        <p:blipFill>
          <a:blip r:embed="rId4"/>
          <a:stretch>
            <a:fillRect/>
          </a:stretch>
        </p:blipFill>
        <p:spPr>
          <a:xfrm>
            <a:off x="3365266" y="3461735"/>
            <a:ext cx="780713" cy="1026081"/>
          </a:xfrm>
          <a:prstGeom prst="rect">
            <a:avLst/>
          </a:prstGeom>
        </p:spPr>
      </p:pic>
      <p:sp>
        <p:nvSpPr>
          <p:cNvPr id="2053" name="TextBox 2052">
            <a:extLst>
              <a:ext uri="{FF2B5EF4-FFF2-40B4-BE49-F238E27FC236}">
                <a16:creationId xmlns="" xmlns:a16="http://schemas.microsoft.com/office/drawing/2014/main" id="{080F0A8E-63F5-40BE-B7C0-2E940690083D}"/>
              </a:ext>
            </a:extLst>
          </p:cNvPr>
          <p:cNvSpPr txBox="1"/>
          <p:nvPr/>
        </p:nvSpPr>
        <p:spPr>
          <a:xfrm>
            <a:off x="810743" y="2260615"/>
            <a:ext cx="3715080" cy="584775"/>
          </a:xfrm>
          <a:prstGeom prst="rect">
            <a:avLst/>
          </a:prstGeom>
          <a:noFill/>
        </p:spPr>
        <p:txBody>
          <a:bodyPr wrap="square" rtlCol="0">
            <a:spAutoFit/>
          </a:bodyPr>
          <a:lstStyle/>
          <a:p>
            <a:r>
              <a:rPr lang="en-GB" sz="800" dirty="0">
                <a:latin typeface="Century Gothic" panose="020B0502020202020204" pitchFamily="34" charset="0"/>
              </a:rPr>
              <a:t>Slanke, zwarte vereisen aanwijst, opgebouwd uit mariene roestvast stalen, poeder gecoate aluminium kap, met glans zwart gehard acryl faceplate trim.</a:t>
            </a:r>
            <a:br>
              <a:rPr lang="en-GB" sz="800" dirty="0">
                <a:latin typeface="Century Gothic" panose="020B0502020202020204" pitchFamily="34" charset="0"/>
              </a:rPr>
            </a:br>
            <a:endParaRPr lang="en-GB" sz="800" dirty="0">
              <a:latin typeface="Century Gothic" panose="020B0502020202020204" pitchFamily="34" charset="0"/>
            </a:endParaRPr>
          </a:p>
        </p:txBody>
      </p:sp>
      <p:sp>
        <p:nvSpPr>
          <p:cNvPr id="30" name="TextBox 29">
            <a:extLst>
              <a:ext uri="{FF2B5EF4-FFF2-40B4-BE49-F238E27FC236}">
                <a16:creationId xmlns="" xmlns:a16="http://schemas.microsoft.com/office/drawing/2014/main" id="{71D53CF9-E52C-4DC8-8993-948D09EDC695}"/>
              </a:ext>
            </a:extLst>
          </p:cNvPr>
          <p:cNvSpPr txBox="1"/>
          <p:nvPr/>
        </p:nvSpPr>
        <p:spPr>
          <a:xfrm>
            <a:off x="810743" y="4561377"/>
            <a:ext cx="3706157" cy="707886"/>
          </a:xfrm>
          <a:prstGeom prst="rect">
            <a:avLst/>
          </a:prstGeom>
          <a:noFill/>
        </p:spPr>
        <p:txBody>
          <a:bodyPr wrap="square" rtlCol="0">
            <a:spAutoFit/>
          </a:bodyPr>
          <a:lstStyle/>
          <a:p>
            <a:r>
              <a:rPr lang="en-GB" sz="800" dirty="0">
                <a:latin typeface="Century Gothic" panose="020B0502020202020204" pitchFamily="34" charset="0"/>
              </a:rPr>
              <a:t>Slanke, zwarte vereisen punt met toetsenbord, opgebouwd uit mariene roestvast stalen, poeder gecoate aluminium kap, met glans zwart gehard acryl faceplate trim.</a:t>
            </a:r>
          </a:p>
          <a:p>
            <a:r>
              <a:rPr lang="en-GB" sz="800" dirty="0">
                <a:latin typeface="Century Gothic" panose="020B0502020202020204" pitchFamily="34" charset="0"/>
              </a:rPr>
              <a:t/>
            </a:r>
            <a:br>
              <a:rPr lang="en-GB" sz="800" dirty="0">
                <a:latin typeface="Century Gothic" panose="020B0502020202020204" pitchFamily="34" charset="0"/>
              </a:rPr>
            </a:br>
            <a:endParaRPr lang="en-GB" sz="800" dirty="0">
              <a:latin typeface="Century Gothic" panose="020B0502020202020204" pitchFamily="34" charset="0"/>
            </a:endParaRPr>
          </a:p>
        </p:txBody>
      </p:sp>
      <p:sp>
        <p:nvSpPr>
          <p:cNvPr id="44" name="TextBox 43">
            <a:extLst>
              <a:ext uri="{FF2B5EF4-FFF2-40B4-BE49-F238E27FC236}">
                <a16:creationId xmlns="" xmlns:a16="http://schemas.microsoft.com/office/drawing/2014/main" id="{12FC0103-D0B3-4170-A8A5-011C788DEBAF}"/>
              </a:ext>
            </a:extLst>
          </p:cNvPr>
          <p:cNvSpPr txBox="1"/>
          <p:nvPr/>
        </p:nvSpPr>
        <p:spPr>
          <a:xfrm>
            <a:off x="819794" y="6661353"/>
            <a:ext cx="3706029" cy="584775"/>
          </a:xfrm>
          <a:prstGeom prst="rect">
            <a:avLst/>
          </a:prstGeom>
          <a:noFill/>
        </p:spPr>
        <p:txBody>
          <a:bodyPr wrap="square" rtlCol="0">
            <a:spAutoFit/>
          </a:bodyPr>
          <a:lstStyle/>
          <a:p>
            <a:r>
              <a:rPr lang="en-GB" sz="800" dirty="0">
                <a:latin typeface="Century Gothic" panose="020B0502020202020204" pitchFamily="34" charset="0"/>
              </a:rPr>
              <a:t>Voetstuk "mountable", hoog volume oproep punt, opgebouwd uit mariene roestvast stalen, poeder gecoate aluminium kap, met glans zwart gehard acryl faceplate trim.</a:t>
            </a:r>
            <a:br>
              <a:rPr lang="en-GB" sz="800" dirty="0">
                <a:latin typeface="Century Gothic" panose="020B0502020202020204" pitchFamily="34" charset="0"/>
              </a:rPr>
            </a:br>
            <a:endParaRPr lang="en-GB" sz="800" dirty="0">
              <a:latin typeface="Century Gothic" panose="020B0502020202020204" pitchFamily="34" charset="0"/>
            </a:endParaRPr>
          </a:p>
        </p:txBody>
      </p:sp>
      <p:sp>
        <p:nvSpPr>
          <p:cNvPr id="4" name="TextBox 3">
            <a:extLst>
              <a:ext uri="{FF2B5EF4-FFF2-40B4-BE49-F238E27FC236}">
                <a16:creationId xmlns="" xmlns:a16="http://schemas.microsoft.com/office/drawing/2014/main" id="{256BAB96-7E6C-44D7-A587-4D3B29E93E61}"/>
              </a:ext>
            </a:extLst>
          </p:cNvPr>
          <p:cNvSpPr txBox="1"/>
          <p:nvPr/>
        </p:nvSpPr>
        <p:spPr>
          <a:xfrm>
            <a:off x="759764" y="668443"/>
            <a:ext cx="1031642" cy="230832"/>
          </a:xfrm>
          <a:prstGeom prst="rect">
            <a:avLst/>
          </a:prstGeom>
          <a:noFill/>
        </p:spPr>
        <p:txBody>
          <a:bodyPr wrap="square" rtlCol="0">
            <a:spAutoFit/>
          </a:bodyPr>
          <a:lstStyle/>
          <a:p>
            <a:pPr algn="ctr"/>
            <a:r>
              <a:rPr lang="en-GB" sz="900" b="1" dirty="0">
                <a:latin typeface="Century Gothic" panose="020B0502020202020204" pitchFamily="34" charset="0"/>
              </a:rPr>
              <a:t>603-IMP</a:t>
            </a:r>
          </a:p>
        </p:txBody>
      </p:sp>
      <p:sp>
        <p:nvSpPr>
          <p:cNvPr id="54" name="TextBox 53">
            <a:extLst>
              <a:ext uri="{FF2B5EF4-FFF2-40B4-BE49-F238E27FC236}">
                <a16:creationId xmlns="" xmlns:a16="http://schemas.microsoft.com/office/drawing/2014/main" id="{7064EEB3-94F7-42BD-8B62-7826B62AD4A8}"/>
              </a:ext>
            </a:extLst>
          </p:cNvPr>
          <p:cNvSpPr txBox="1"/>
          <p:nvPr/>
        </p:nvSpPr>
        <p:spPr>
          <a:xfrm>
            <a:off x="2754278" y="664774"/>
            <a:ext cx="1031642" cy="230832"/>
          </a:xfrm>
          <a:prstGeom prst="rect">
            <a:avLst/>
          </a:prstGeom>
          <a:noFill/>
        </p:spPr>
        <p:txBody>
          <a:bodyPr wrap="square" rtlCol="0">
            <a:spAutoFit/>
          </a:bodyPr>
          <a:lstStyle/>
          <a:p>
            <a:pPr algn="ctr"/>
            <a:r>
              <a:rPr lang="en-GB" sz="900" b="1" dirty="0">
                <a:latin typeface="Century Gothic" panose="020B0502020202020204" pitchFamily="34" charset="0"/>
              </a:rPr>
              <a:t>603HF-IMP</a:t>
            </a:r>
          </a:p>
        </p:txBody>
      </p:sp>
      <p:sp>
        <p:nvSpPr>
          <p:cNvPr id="66" name="TextBox 65">
            <a:extLst>
              <a:ext uri="{FF2B5EF4-FFF2-40B4-BE49-F238E27FC236}">
                <a16:creationId xmlns="" xmlns:a16="http://schemas.microsoft.com/office/drawing/2014/main" id="{1ACF23FC-EDD5-44E6-AA9B-10B4A47C0B4C}"/>
              </a:ext>
            </a:extLst>
          </p:cNvPr>
          <p:cNvSpPr txBox="1"/>
          <p:nvPr/>
        </p:nvSpPr>
        <p:spPr>
          <a:xfrm>
            <a:off x="979437" y="5132838"/>
            <a:ext cx="873260" cy="230832"/>
          </a:xfrm>
          <a:prstGeom prst="rect">
            <a:avLst/>
          </a:prstGeom>
          <a:noFill/>
        </p:spPr>
        <p:txBody>
          <a:bodyPr wrap="square" rtlCol="0">
            <a:spAutoFit/>
          </a:bodyPr>
          <a:lstStyle/>
          <a:p>
            <a:pPr algn="ctr"/>
            <a:r>
              <a:rPr lang="en-GB" sz="900" b="1" dirty="0">
                <a:latin typeface="Century Gothic" panose="020B0502020202020204" pitchFamily="34" charset="0"/>
              </a:rPr>
              <a:t>603-IMP-PED</a:t>
            </a:r>
          </a:p>
        </p:txBody>
      </p:sp>
      <p:sp>
        <p:nvSpPr>
          <p:cNvPr id="67" name="TextBox 66">
            <a:extLst>
              <a:ext uri="{FF2B5EF4-FFF2-40B4-BE49-F238E27FC236}">
                <a16:creationId xmlns="" xmlns:a16="http://schemas.microsoft.com/office/drawing/2014/main" id="{FD9A560B-F0D7-447A-BA73-3750D09BA99A}"/>
              </a:ext>
            </a:extLst>
          </p:cNvPr>
          <p:cNvSpPr txBox="1"/>
          <p:nvPr/>
        </p:nvSpPr>
        <p:spPr>
          <a:xfrm>
            <a:off x="2932510" y="5136252"/>
            <a:ext cx="1127416" cy="230832"/>
          </a:xfrm>
          <a:prstGeom prst="rect">
            <a:avLst/>
          </a:prstGeom>
          <a:noFill/>
        </p:spPr>
        <p:txBody>
          <a:bodyPr wrap="square" rtlCol="0">
            <a:spAutoFit/>
          </a:bodyPr>
          <a:lstStyle/>
          <a:p>
            <a:pPr algn="ctr"/>
            <a:r>
              <a:rPr lang="en-GB" sz="900" b="1" dirty="0">
                <a:latin typeface="Century Gothic" panose="020B0502020202020204" pitchFamily="34" charset="0"/>
              </a:rPr>
              <a:t>603HF-IMP-PED</a:t>
            </a:r>
          </a:p>
        </p:txBody>
      </p:sp>
      <p:pic>
        <p:nvPicPr>
          <p:cNvPr id="11" name="Picture 10">
            <a:extLst>
              <a:ext uri="{FF2B5EF4-FFF2-40B4-BE49-F238E27FC236}">
                <a16:creationId xmlns="" xmlns:a16="http://schemas.microsoft.com/office/drawing/2014/main" id="{5CF3C593-52EC-401A-9AE1-F5557FE6FE32}"/>
              </a:ext>
            </a:extLst>
          </p:cNvPr>
          <p:cNvPicPr>
            <a:picLocks noChangeAspect="1"/>
          </p:cNvPicPr>
          <p:nvPr/>
        </p:nvPicPr>
        <p:blipFill>
          <a:blip r:embed="rId4"/>
          <a:stretch>
            <a:fillRect/>
          </a:stretch>
        </p:blipFill>
        <p:spPr>
          <a:xfrm>
            <a:off x="1245823" y="3490602"/>
            <a:ext cx="780713" cy="1026081"/>
          </a:xfrm>
          <a:prstGeom prst="rect">
            <a:avLst/>
          </a:prstGeom>
        </p:spPr>
      </p:pic>
      <p:pic>
        <p:nvPicPr>
          <p:cNvPr id="2" name="Picture 1">
            <a:extLst>
              <a:ext uri="{FF2B5EF4-FFF2-40B4-BE49-F238E27FC236}">
                <a16:creationId xmlns="" xmlns:a16="http://schemas.microsoft.com/office/drawing/2014/main" id="{0651C3FE-7C8A-41B8-ADA8-A67170628FF8}"/>
              </a:ext>
            </a:extLst>
          </p:cNvPr>
          <p:cNvPicPr>
            <a:picLocks noChangeAspect="1"/>
          </p:cNvPicPr>
          <p:nvPr/>
        </p:nvPicPr>
        <p:blipFill>
          <a:blip r:embed="rId5"/>
          <a:stretch>
            <a:fillRect/>
          </a:stretch>
        </p:blipFill>
        <p:spPr>
          <a:xfrm>
            <a:off x="1869477" y="1281606"/>
            <a:ext cx="649183" cy="962424"/>
          </a:xfrm>
          <a:prstGeom prst="rect">
            <a:avLst/>
          </a:prstGeom>
        </p:spPr>
      </p:pic>
      <p:pic>
        <p:nvPicPr>
          <p:cNvPr id="7" name="Picture 6">
            <a:extLst>
              <a:ext uri="{FF2B5EF4-FFF2-40B4-BE49-F238E27FC236}">
                <a16:creationId xmlns="" xmlns:a16="http://schemas.microsoft.com/office/drawing/2014/main" id="{0C6E9536-3B1C-463F-A85C-C9758DA74C85}"/>
              </a:ext>
            </a:extLst>
          </p:cNvPr>
          <p:cNvPicPr>
            <a:picLocks noChangeAspect="1"/>
          </p:cNvPicPr>
          <p:nvPr/>
        </p:nvPicPr>
        <p:blipFill>
          <a:blip r:embed="rId6"/>
          <a:stretch>
            <a:fillRect/>
          </a:stretch>
        </p:blipFill>
        <p:spPr>
          <a:xfrm>
            <a:off x="1764178" y="3611123"/>
            <a:ext cx="625069" cy="928133"/>
          </a:xfrm>
          <a:prstGeom prst="rect">
            <a:avLst/>
          </a:prstGeom>
        </p:spPr>
      </p:pic>
      <p:grpSp>
        <p:nvGrpSpPr>
          <p:cNvPr id="31" name="Group 30">
            <a:extLst>
              <a:ext uri="{FF2B5EF4-FFF2-40B4-BE49-F238E27FC236}">
                <a16:creationId xmlns="" xmlns:a16="http://schemas.microsoft.com/office/drawing/2014/main" id="{944B1F5B-02AB-43D6-8C7D-264304F8EA29}"/>
              </a:ext>
            </a:extLst>
          </p:cNvPr>
          <p:cNvGrpSpPr/>
          <p:nvPr/>
        </p:nvGrpSpPr>
        <p:grpSpPr>
          <a:xfrm>
            <a:off x="433337" y="254810"/>
            <a:ext cx="4864341" cy="299372"/>
            <a:chOff x="433337" y="254810"/>
            <a:chExt cx="4864341" cy="299372"/>
          </a:xfrm>
        </p:grpSpPr>
        <p:pic>
          <p:nvPicPr>
            <p:cNvPr id="32" name="Picture 31">
              <a:extLst>
                <a:ext uri="{FF2B5EF4-FFF2-40B4-BE49-F238E27FC236}">
                  <a16:creationId xmlns="" xmlns:a16="http://schemas.microsoft.com/office/drawing/2014/main" id="{A75ED3E5-1587-4B2D-BB5F-C3A6D0D6CB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33" name="Straight Connector 32">
              <a:extLst>
                <a:ext uri="{FF2B5EF4-FFF2-40B4-BE49-F238E27FC236}">
                  <a16:creationId xmlns="" xmlns:a16="http://schemas.microsoft.com/office/drawing/2014/main" id="{076314F2-288C-40CA-ACBB-7B130B847274}"/>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 xmlns:a16="http://schemas.microsoft.com/office/drawing/2014/main" id="{48D954F7-C665-4739-82F6-C8122E4AF423}"/>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603 D.E.C.T</a:t>
              </a:r>
            </a:p>
          </p:txBody>
        </p:sp>
      </p:grpSp>
      <p:grpSp>
        <p:nvGrpSpPr>
          <p:cNvPr id="39" name="Group 38">
            <a:extLst>
              <a:ext uri="{FF2B5EF4-FFF2-40B4-BE49-F238E27FC236}">
                <a16:creationId xmlns="" xmlns:a16="http://schemas.microsoft.com/office/drawing/2014/main" id="{D5D9AA9D-6F24-4982-BEBD-ED3C6D77016E}"/>
              </a:ext>
            </a:extLst>
          </p:cNvPr>
          <p:cNvGrpSpPr/>
          <p:nvPr/>
        </p:nvGrpSpPr>
        <p:grpSpPr>
          <a:xfrm>
            <a:off x="433337" y="7209698"/>
            <a:ext cx="5045091" cy="233315"/>
            <a:chOff x="433337" y="7235825"/>
            <a:chExt cx="5045091" cy="233315"/>
          </a:xfrm>
        </p:grpSpPr>
        <p:cxnSp>
          <p:nvCxnSpPr>
            <p:cNvPr id="40" name="Straight Connector 39">
              <a:extLst>
                <a:ext uri="{FF2B5EF4-FFF2-40B4-BE49-F238E27FC236}">
                  <a16:creationId xmlns="" xmlns:a16="http://schemas.microsoft.com/office/drawing/2014/main" id="{C837CB19-1F85-4C8E-91DC-56663FF94731}"/>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41" name="TextBox 40">
              <a:extLst>
                <a:ext uri="{FF2B5EF4-FFF2-40B4-BE49-F238E27FC236}">
                  <a16:creationId xmlns="" xmlns:a16="http://schemas.microsoft.com/office/drawing/2014/main" id="{BF186570-A382-4D4C-919F-753413F7CC32}"/>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4</a:t>
              </a:r>
            </a:p>
          </p:txBody>
        </p:sp>
      </p:grpSp>
      <p:cxnSp>
        <p:nvCxnSpPr>
          <p:cNvPr id="37" name="Straight Connector 36">
            <a:extLst>
              <a:ext uri="{FF2B5EF4-FFF2-40B4-BE49-F238E27FC236}">
                <a16:creationId xmlns="" xmlns:a16="http://schemas.microsoft.com/office/drawing/2014/main" id="{8D92FCB6-24AA-4CFD-842D-64A5B2211312}"/>
              </a:ext>
            </a:extLst>
          </p:cNvPr>
          <p:cNvCxnSpPr>
            <a:cxnSpLocks/>
          </p:cNvCxnSpPr>
          <p:nvPr/>
        </p:nvCxnSpPr>
        <p:spPr>
          <a:xfrm flipH="1">
            <a:off x="810743" y="2721710"/>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 xmlns:a16="http://schemas.microsoft.com/office/drawing/2014/main" id="{2A95AC2E-F08B-4A8A-8122-2C3764D74428}"/>
              </a:ext>
            </a:extLst>
          </p:cNvPr>
          <p:cNvCxnSpPr>
            <a:cxnSpLocks/>
          </p:cNvCxnSpPr>
          <p:nvPr/>
        </p:nvCxnSpPr>
        <p:spPr>
          <a:xfrm>
            <a:off x="2663825" y="902679"/>
            <a:ext cx="0" cy="1305325"/>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 xmlns:a16="http://schemas.microsoft.com/office/drawing/2014/main" id="{52373BA8-8E43-4F2C-8241-B3A8DCE98811}"/>
              </a:ext>
            </a:extLst>
          </p:cNvPr>
          <p:cNvCxnSpPr>
            <a:cxnSpLocks/>
          </p:cNvCxnSpPr>
          <p:nvPr/>
        </p:nvCxnSpPr>
        <p:spPr>
          <a:xfrm flipH="1">
            <a:off x="810743" y="5028965"/>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 xmlns:a16="http://schemas.microsoft.com/office/drawing/2014/main" id="{C57AEDDC-60BC-4ECB-B4F2-A2ABA1D8618A}"/>
              </a:ext>
            </a:extLst>
          </p:cNvPr>
          <p:cNvCxnSpPr>
            <a:cxnSpLocks/>
          </p:cNvCxnSpPr>
          <p:nvPr/>
        </p:nvCxnSpPr>
        <p:spPr>
          <a:xfrm>
            <a:off x="2663825" y="3205579"/>
            <a:ext cx="0" cy="1305325"/>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 xmlns:a16="http://schemas.microsoft.com/office/drawing/2014/main" id="{FC3FBA3E-6D49-442F-B6D9-E8C9649C96A0}"/>
              </a:ext>
            </a:extLst>
          </p:cNvPr>
          <p:cNvCxnSpPr>
            <a:cxnSpLocks/>
          </p:cNvCxnSpPr>
          <p:nvPr/>
        </p:nvCxnSpPr>
        <p:spPr>
          <a:xfrm>
            <a:off x="2663825" y="5263448"/>
            <a:ext cx="0" cy="1305325"/>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 xmlns:a16="http://schemas.microsoft.com/office/drawing/2014/main" id="{AA20ABE4-75B6-4796-8C1C-8A8EB88C56EA}"/>
              </a:ext>
            </a:extLst>
          </p:cNvPr>
          <p:cNvCxnSpPr/>
          <p:nvPr/>
        </p:nvCxnSpPr>
        <p:spPr>
          <a:xfrm>
            <a:off x="878273" y="781581"/>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 xmlns:a16="http://schemas.microsoft.com/office/drawing/2014/main" id="{CB501695-E6C9-4CDC-B8F2-F839F622ABD2}"/>
              </a:ext>
            </a:extLst>
          </p:cNvPr>
          <p:cNvCxnSpPr/>
          <p:nvPr/>
        </p:nvCxnSpPr>
        <p:spPr>
          <a:xfrm>
            <a:off x="2808519" y="780190"/>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 xmlns:a16="http://schemas.microsoft.com/office/drawing/2014/main" id="{BB624CCB-8B18-4129-A9B3-C99F5BC38FE7}"/>
              </a:ext>
            </a:extLst>
          </p:cNvPr>
          <p:cNvCxnSpPr/>
          <p:nvPr/>
        </p:nvCxnSpPr>
        <p:spPr>
          <a:xfrm>
            <a:off x="819794" y="2948488"/>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pic>
        <p:nvPicPr>
          <p:cNvPr id="8" name="Picture 7">
            <a:extLst>
              <a:ext uri="{FF2B5EF4-FFF2-40B4-BE49-F238E27FC236}">
                <a16:creationId xmlns="" xmlns:a16="http://schemas.microsoft.com/office/drawing/2014/main" id="{FED26C7C-1BDA-49B3-BCA3-9D372AEB0A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13" t="9095" r="54039" b="7787"/>
          <a:stretch/>
        </p:blipFill>
        <p:spPr>
          <a:xfrm>
            <a:off x="785819" y="1027831"/>
            <a:ext cx="675154" cy="1057882"/>
          </a:xfrm>
          <a:prstGeom prst="rect">
            <a:avLst/>
          </a:prstGeom>
        </p:spPr>
      </p:pic>
      <p:cxnSp>
        <p:nvCxnSpPr>
          <p:cNvPr id="56" name="Straight Connector 55">
            <a:extLst>
              <a:ext uri="{FF2B5EF4-FFF2-40B4-BE49-F238E27FC236}">
                <a16:creationId xmlns="" xmlns:a16="http://schemas.microsoft.com/office/drawing/2014/main" id="{765F2E19-1CD1-4816-92EC-4D4173F7034A}"/>
              </a:ext>
            </a:extLst>
          </p:cNvPr>
          <p:cNvCxnSpPr/>
          <p:nvPr/>
        </p:nvCxnSpPr>
        <p:spPr>
          <a:xfrm>
            <a:off x="2750040" y="2947097"/>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sp>
        <p:nvSpPr>
          <p:cNvPr id="57" name="TextBox 56">
            <a:extLst>
              <a:ext uri="{FF2B5EF4-FFF2-40B4-BE49-F238E27FC236}">
                <a16:creationId xmlns="" xmlns:a16="http://schemas.microsoft.com/office/drawing/2014/main" id="{3751D49E-82B6-46BD-9A3B-5B571DB1D6C3}"/>
              </a:ext>
            </a:extLst>
          </p:cNvPr>
          <p:cNvSpPr txBox="1"/>
          <p:nvPr/>
        </p:nvSpPr>
        <p:spPr>
          <a:xfrm>
            <a:off x="759764" y="2814245"/>
            <a:ext cx="1031642" cy="230832"/>
          </a:xfrm>
          <a:prstGeom prst="rect">
            <a:avLst/>
          </a:prstGeom>
          <a:noFill/>
        </p:spPr>
        <p:txBody>
          <a:bodyPr wrap="square" rtlCol="0">
            <a:spAutoFit/>
          </a:bodyPr>
          <a:lstStyle/>
          <a:p>
            <a:pPr algn="ctr"/>
            <a:r>
              <a:rPr lang="en-GB" sz="900" b="1" dirty="0">
                <a:latin typeface="Century Gothic" panose="020B0502020202020204" pitchFamily="34" charset="0"/>
              </a:rPr>
              <a:t>603-IMPK</a:t>
            </a:r>
          </a:p>
        </p:txBody>
      </p:sp>
      <p:sp>
        <p:nvSpPr>
          <p:cNvPr id="59" name="TextBox 58">
            <a:extLst>
              <a:ext uri="{FF2B5EF4-FFF2-40B4-BE49-F238E27FC236}">
                <a16:creationId xmlns="" xmlns:a16="http://schemas.microsoft.com/office/drawing/2014/main" id="{34A667F3-7A19-45C3-9867-6138F08161BA}"/>
              </a:ext>
            </a:extLst>
          </p:cNvPr>
          <p:cNvSpPr txBox="1"/>
          <p:nvPr/>
        </p:nvSpPr>
        <p:spPr>
          <a:xfrm>
            <a:off x="2750040" y="2835487"/>
            <a:ext cx="1031642" cy="230832"/>
          </a:xfrm>
          <a:prstGeom prst="rect">
            <a:avLst/>
          </a:prstGeom>
          <a:noFill/>
        </p:spPr>
        <p:txBody>
          <a:bodyPr wrap="square" rtlCol="0">
            <a:spAutoFit/>
          </a:bodyPr>
          <a:lstStyle/>
          <a:p>
            <a:pPr algn="ctr"/>
            <a:r>
              <a:rPr lang="en-GB" sz="900" b="1" dirty="0">
                <a:latin typeface="Century Gothic" panose="020B0502020202020204" pitchFamily="34" charset="0"/>
              </a:rPr>
              <a:t>603HF-IMPK</a:t>
            </a:r>
          </a:p>
        </p:txBody>
      </p:sp>
      <p:pic>
        <p:nvPicPr>
          <p:cNvPr id="12" name="Picture 11">
            <a:extLst>
              <a:ext uri="{FF2B5EF4-FFF2-40B4-BE49-F238E27FC236}">
                <a16:creationId xmlns="" xmlns:a16="http://schemas.microsoft.com/office/drawing/2014/main" id="{16BDF1B0-5CB1-4373-A32A-20423705078B}"/>
              </a:ext>
            </a:extLst>
          </p:cNvPr>
          <p:cNvPicPr>
            <a:picLocks noChangeAspect="1"/>
          </p:cNvPicPr>
          <p:nvPr/>
        </p:nvPicPr>
        <p:blipFill>
          <a:blip r:embed="rId8"/>
          <a:stretch>
            <a:fillRect/>
          </a:stretch>
        </p:blipFill>
        <p:spPr>
          <a:xfrm>
            <a:off x="2009147" y="5682478"/>
            <a:ext cx="587111" cy="871771"/>
          </a:xfrm>
          <a:prstGeom prst="rect">
            <a:avLst/>
          </a:prstGeom>
        </p:spPr>
      </p:pic>
      <p:cxnSp>
        <p:nvCxnSpPr>
          <p:cNvPr id="64" name="Straight Connector 63">
            <a:extLst>
              <a:ext uri="{FF2B5EF4-FFF2-40B4-BE49-F238E27FC236}">
                <a16:creationId xmlns="" xmlns:a16="http://schemas.microsoft.com/office/drawing/2014/main" id="{31996A3E-E1CE-494E-8C0E-170FA9BCAA45}"/>
              </a:ext>
            </a:extLst>
          </p:cNvPr>
          <p:cNvCxnSpPr/>
          <p:nvPr/>
        </p:nvCxnSpPr>
        <p:spPr>
          <a:xfrm>
            <a:off x="921539" y="5245791"/>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68" name="Straight Connector 67">
            <a:extLst>
              <a:ext uri="{FF2B5EF4-FFF2-40B4-BE49-F238E27FC236}">
                <a16:creationId xmlns="" xmlns:a16="http://schemas.microsoft.com/office/drawing/2014/main" id="{ED39C321-85D4-41DF-BFAA-84702E751215}"/>
              </a:ext>
            </a:extLst>
          </p:cNvPr>
          <p:cNvCxnSpPr/>
          <p:nvPr/>
        </p:nvCxnSpPr>
        <p:spPr>
          <a:xfrm>
            <a:off x="2925477" y="5245791"/>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pic>
        <p:nvPicPr>
          <p:cNvPr id="72" name="Picture 71">
            <a:extLst>
              <a:ext uri="{FF2B5EF4-FFF2-40B4-BE49-F238E27FC236}">
                <a16:creationId xmlns="" xmlns:a16="http://schemas.microsoft.com/office/drawing/2014/main" id="{1F14572C-07B7-4171-ADF2-4AB8C53E0676}"/>
              </a:ext>
            </a:extLst>
          </p:cNvPr>
          <p:cNvPicPr>
            <a:picLocks noChangeAspect="1"/>
          </p:cNvPicPr>
          <p:nvPr/>
        </p:nvPicPr>
        <p:blipFill>
          <a:blip r:embed="rId4"/>
          <a:stretch>
            <a:fillRect/>
          </a:stretch>
        </p:blipFill>
        <p:spPr>
          <a:xfrm>
            <a:off x="1377104" y="1080158"/>
            <a:ext cx="780713" cy="1026081"/>
          </a:xfrm>
          <a:prstGeom prst="rect">
            <a:avLst/>
          </a:prstGeom>
        </p:spPr>
      </p:pic>
      <p:pic>
        <p:nvPicPr>
          <p:cNvPr id="5" name="Picture 4">
            <a:extLst>
              <a:ext uri="{FF2B5EF4-FFF2-40B4-BE49-F238E27FC236}">
                <a16:creationId xmlns="" xmlns:a16="http://schemas.microsoft.com/office/drawing/2014/main" id="{CAED68E4-EB93-4415-9479-B96D7AFD4AF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68920" y="1616956"/>
            <a:ext cx="1182012" cy="715511"/>
          </a:xfrm>
          <a:prstGeom prst="rect">
            <a:avLst/>
          </a:prstGeom>
        </p:spPr>
      </p:pic>
      <p:pic>
        <p:nvPicPr>
          <p:cNvPr id="78" name="Picture 77">
            <a:extLst>
              <a:ext uri="{FF2B5EF4-FFF2-40B4-BE49-F238E27FC236}">
                <a16:creationId xmlns="" xmlns:a16="http://schemas.microsoft.com/office/drawing/2014/main" id="{6EB10852-5110-4F43-9949-54ED1EDB8ED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90477" y="3981504"/>
            <a:ext cx="1182012" cy="715511"/>
          </a:xfrm>
          <a:prstGeom prst="rect">
            <a:avLst/>
          </a:prstGeom>
        </p:spPr>
      </p:pic>
      <p:pic>
        <p:nvPicPr>
          <p:cNvPr id="79" name="Picture 78">
            <a:extLst>
              <a:ext uri="{FF2B5EF4-FFF2-40B4-BE49-F238E27FC236}">
                <a16:creationId xmlns="" xmlns:a16="http://schemas.microsoft.com/office/drawing/2014/main" id="{AA535B18-9C8E-48D8-ADE3-1C1F474DA4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46041" y="5988296"/>
            <a:ext cx="1182012" cy="715511"/>
          </a:xfrm>
          <a:prstGeom prst="rect">
            <a:avLst/>
          </a:prstGeom>
        </p:spPr>
      </p:pic>
      <p:pic>
        <p:nvPicPr>
          <p:cNvPr id="53" name="Picture 52">
            <a:extLst>
              <a:ext uri="{FF2B5EF4-FFF2-40B4-BE49-F238E27FC236}">
                <a16:creationId xmlns="" xmlns:a16="http://schemas.microsoft.com/office/drawing/2014/main" id="{5CF70D9B-F292-4E2A-A4A9-0ACBE086C3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1428"/>
          <a:stretch/>
        </p:blipFill>
        <p:spPr>
          <a:xfrm>
            <a:off x="2732949" y="3228673"/>
            <a:ext cx="680336" cy="1268453"/>
          </a:xfrm>
          <a:prstGeom prst="rect">
            <a:avLst/>
          </a:prstGeom>
        </p:spPr>
      </p:pic>
      <p:pic>
        <p:nvPicPr>
          <p:cNvPr id="6" name="Picture 5">
            <a:extLst>
              <a:ext uri="{FF2B5EF4-FFF2-40B4-BE49-F238E27FC236}">
                <a16:creationId xmlns="" xmlns:a16="http://schemas.microsoft.com/office/drawing/2014/main" id="{0F652E33-A7AD-41CE-8664-81D4AEC5EB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188701">
            <a:off x="2630597" y="5557938"/>
            <a:ext cx="1550778" cy="1033852"/>
          </a:xfrm>
          <a:prstGeom prst="rect">
            <a:avLst/>
          </a:prstGeom>
        </p:spPr>
      </p:pic>
      <p:pic>
        <p:nvPicPr>
          <p:cNvPr id="58" name="Picture 57">
            <a:extLst>
              <a:ext uri="{FF2B5EF4-FFF2-40B4-BE49-F238E27FC236}">
                <a16:creationId xmlns="" xmlns:a16="http://schemas.microsoft.com/office/drawing/2014/main" id="{D219C690-0A44-47A4-9890-021AC627AC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188701">
            <a:off x="640678" y="5519801"/>
            <a:ext cx="1550778" cy="1033852"/>
          </a:xfrm>
          <a:prstGeom prst="rect">
            <a:avLst/>
          </a:prstGeom>
        </p:spPr>
      </p:pic>
    </p:spTree>
    <p:extLst>
      <p:ext uri="{BB962C8B-B14F-4D97-AF65-F5344CB8AC3E}">
        <p14:creationId xmlns:p14="http://schemas.microsoft.com/office/powerpoint/2010/main" val="15805219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B89343AF-F6A8-477B-A6F5-A48A56F288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367" t="16986" r="35061" b="33180"/>
          <a:stretch/>
        </p:blipFill>
        <p:spPr>
          <a:xfrm>
            <a:off x="0" y="1879599"/>
            <a:ext cx="5327650" cy="3800475"/>
          </a:xfrm>
          <a:prstGeom prst="rect">
            <a:avLst/>
          </a:prstGeom>
        </p:spPr>
      </p:pic>
      <p:grpSp>
        <p:nvGrpSpPr>
          <p:cNvPr id="4" name="Group 3">
            <a:extLst>
              <a:ext uri="{FF2B5EF4-FFF2-40B4-BE49-F238E27FC236}">
                <a16:creationId xmlns="" xmlns:a16="http://schemas.microsoft.com/office/drawing/2014/main" id="{9C1C21C9-6516-484A-8028-E0E28594F943}"/>
              </a:ext>
            </a:extLst>
          </p:cNvPr>
          <p:cNvGrpSpPr/>
          <p:nvPr/>
        </p:nvGrpSpPr>
        <p:grpSpPr>
          <a:xfrm>
            <a:off x="0" y="1713818"/>
            <a:ext cx="5327649" cy="82006"/>
            <a:chOff x="0" y="1093605"/>
            <a:chExt cx="5327649" cy="82006"/>
          </a:xfrm>
        </p:grpSpPr>
        <p:cxnSp>
          <p:nvCxnSpPr>
            <p:cNvPr id="5" name="Straight Connector 4">
              <a:extLst>
                <a:ext uri="{FF2B5EF4-FFF2-40B4-BE49-F238E27FC236}">
                  <a16:creationId xmlns="" xmlns:a16="http://schemas.microsoft.com/office/drawing/2014/main" id="{13C738BF-DB66-4178-96E7-185294D24B50}"/>
                </a:ext>
              </a:extLst>
            </p:cNvPr>
            <p:cNvCxnSpPr>
              <a:cxnSpLocks/>
            </p:cNvCxnSpPr>
            <p:nvPr/>
          </p:nvCxnSpPr>
          <p:spPr>
            <a:xfrm>
              <a:off x="0" y="1175611"/>
              <a:ext cx="4462513" cy="0"/>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 xmlns:a16="http://schemas.microsoft.com/office/drawing/2014/main" id="{7FA58913-8B12-4BF7-933A-07126261B406}"/>
                </a:ext>
              </a:extLst>
            </p:cNvPr>
            <p:cNvCxnSpPr>
              <a:cxnSpLocks/>
            </p:cNvCxnSpPr>
            <p:nvPr/>
          </p:nvCxnSpPr>
          <p:spPr>
            <a:xfrm>
              <a:off x="4592751" y="1175611"/>
              <a:ext cx="734898" cy="0"/>
            </a:xfrm>
            <a:prstGeom prst="line">
              <a:avLst/>
            </a:prstGeom>
            <a:ln w="63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 xmlns:a16="http://schemas.microsoft.com/office/drawing/2014/main" id="{2E2FBF38-C8C9-45A4-AD17-0631C8D0208B}"/>
                </a:ext>
              </a:extLst>
            </p:cNvPr>
            <p:cNvCxnSpPr>
              <a:cxnSpLocks/>
            </p:cNvCxnSpPr>
            <p:nvPr/>
          </p:nvCxnSpPr>
          <p:spPr>
            <a:xfrm>
              <a:off x="865136" y="1093605"/>
              <a:ext cx="4462513" cy="0"/>
            </a:xfrm>
            <a:prstGeom prst="line">
              <a:avLst/>
            </a:prstGeom>
            <a:ln w="952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 xmlns:a16="http://schemas.microsoft.com/office/drawing/2014/main" id="{E62575FB-B0B0-4B8F-8826-17A474D751B5}"/>
                </a:ext>
              </a:extLst>
            </p:cNvPr>
            <p:cNvCxnSpPr>
              <a:cxnSpLocks/>
            </p:cNvCxnSpPr>
            <p:nvPr/>
          </p:nvCxnSpPr>
          <p:spPr>
            <a:xfrm>
              <a:off x="0" y="1093605"/>
              <a:ext cx="734898" cy="0"/>
            </a:xfrm>
            <a:prstGeom prst="line">
              <a:avLst/>
            </a:prstGeom>
            <a:ln w="6350">
              <a:solidFill>
                <a:srgbClr val="A6A6A6"/>
              </a:solidFill>
            </a:ln>
          </p:spPr>
          <p:style>
            <a:lnRef idx="1">
              <a:schemeClr val="accent2"/>
            </a:lnRef>
            <a:fillRef idx="0">
              <a:schemeClr val="accent2"/>
            </a:fillRef>
            <a:effectRef idx="0">
              <a:schemeClr val="accent2"/>
            </a:effectRef>
            <a:fontRef idx="minor">
              <a:schemeClr val="tx1"/>
            </a:fontRef>
          </p:style>
        </p:cxnSp>
      </p:grpSp>
      <p:grpSp>
        <p:nvGrpSpPr>
          <p:cNvPr id="9" name="Group 8">
            <a:extLst>
              <a:ext uri="{FF2B5EF4-FFF2-40B4-BE49-F238E27FC236}">
                <a16:creationId xmlns="" xmlns:a16="http://schemas.microsoft.com/office/drawing/2014/main" id="{9D6B3D99-EFCB-425B-BC50-CC628EAF69A2}"/>
              </a:ext>
            </a:extLst>
          </p:cNvPr>
          <p:cNvGrpSpPr/>
          <p:nvPr/>
        </p:nvGrpSpPr>
        <p:grpSpPr>
          <a:xfrm rot="10800000">
            <a:off x="1" y="5763848"/>
            <a:ext cx="5327649" cy="82006"/>
            <a:chOff x="0" y="1093605"/>
            <a:chExt cx="5327649" cy="82006"/>
          </a:xfrm>
        </p:grpSpPr>
        <p:cxnSp>
          <p:nvCxnSpPr>
            <p:cNvPr id="10" name="Straight Connector 9">
              <a:extLst>
                <a:ext uri="{FF2B5EF4-FFF2-40B4-BE49-F238E27FC236}">
                  <a16:creationId xmlns="" xmlns:a16="http://schemas.microsoft.com/office/drawing/2014/main" id="{7368500D-752E-4281-8CAF-11EEAE34E000}"/>
                </a:ext>
              </a:extLst>
            </p:cNvPr>
            <p:cNvCxnSpPr>
              <a:cxnSpLocks/>
            </p:cNvCxnSpPr>
            <p:nvPr/>
          </p:nvCxnSpPr>
          <p:spPr>
            <a:xfrm>
              <a:off x="0" y="1175611"/>
              <a:ext cx="4462513" cy="0"/>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 xmlns:a16="http://schemas.microsoft.com/office/drawing/2014/main" id="{8FFA3BB3-CB68-44D0-9B0E-78857AC42EC9}"/>
                </a:ext>
              </a:extLst>
            </p:cNvPr>
            <p:cNvCxnSpPr>
              <a:cxnSpLocks/>
            </p:cNvCxnSpPr>
            <p:nvPr/>
          </p:nvCxnSpPr>
          <p:spPr>
            <a:xfrm>
              <a:off x="4592751" y="1175611"/>
              <a:ext cx="734898" cy="0"/>
            </a:xfrm>
            <a:prstGeom prst="line">
              <a:avLst/>
            </a:prstGeom>
            <a:ln w="63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 xmlns:a16="http://schemas.microsoft.com/office/drawing/2014/main" id="{76B6433E-4ABE-424F-BD32-C451662190BB}"/>
                </a:ext>
              </a:extLst>
            </p:cNvPr>
            <p:cNvCxnSpPr>
              <a:cxnSpLocks/>
            </p:cNvCxnSpPr>
            <p:nvPr/>
          </p:nvCxnSpPr>
          <p:spPr>
            <a:xfrm>
              <a:off x="865136" y="1093605"/>
              <a:ext cx="4462513" cy="0"/>
            </a:xfrm>
            <a:prstGeom prst="line">
              <a:avLst/>
            </a:prstGeom>
            <a:ln w="952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 xmlns:a16="http://schemas.microsoft.com/office/drawing/2014/main" id="{B28D38C8-5054-4827-93E8-46F300FCFCD2}"/>
                </a:ext>
              </a:extLst>
            </p:cNvPr>
            <p:cNvCxnSpPr>
              <a:cxnSpLocks/>
            </p:cNvCxnSpPr>
            <p:nvPr/>
          </p:nvCxnSpPr>
          <p:spPr>
            <a:xfrm>
              <a:off x="0" y="1093605"/>
              <a:ext cx="734898" cy="0"/>
            </a:xfrm>
            <a:prstGeom prst="line">
              <a:avLst/>
            </a:prstGeom>
            <a:ln w="6350">
              <a:solidFill>
                <a:srgbClr val="A6A6A6"/>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7240614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EA1C2D22-795D-4B60-9CE0-3196E040092F}"/>
              </a:ext>
            </a:extLst>
          </p:cNvPr>
          <p:cNvPicPr>
            <a:picLocks noChangeAspect="1"/>
          </p:cNvPicPr>
          <p:nvPr/>
        </p:nvPicPr>
        <p:blipFill>
          <a:blip r:embed="rId2"/>
          <a:stretch>
            <a:fillRect/>
          </a:stretch>
        </p:blipFill>
        <p:spPr>
          <a:xfrm>
            <a:off x="2483760" y="2662810"/>
            <a:ext cx="2546511" cy="1385752"/>
          </a:xfrm>
          <a:prstGeom prst="rect">
            <a:avLst/>
          </a:prstGeom>
        </p:spPr>
      </p:pic>
      <p:sp>
        <p:nvSpPr>
          <p:cNvPr id="22" name="Text Box 4"/>
          <p:cNvSpPr txBox="1">
            <a:spLocks noChangeArrowheads="1"/>
          </p:cNvSpPr>
          <p:nvPr/>
        </p:nvSpPr>
        <p:spPr bwMode="auto">
          <a:xfrm>
            <a:off x="1980691" y="1137789"/>
            <a:ext cx="1366265" cy="439749"/>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736" tIns="34868" rIns="69736" bIns="34868" numCol="1" anchor="t" anchorCtr="0" compatLnSpc="1">
            <a:prstTxWarp prst="textNoShape">
              <a:avLst/>
            </a:prstTxWarp>
            <a:spAutoFit/>
          </a:bodyPr>
          <a:lstStyle/>
          <a:p>
            <a:pPr algn="ctr" fontAlgn="base">
              <a:spcBef>
                <a:spcPct val="0"/>
              </a:spcBef>
              <a:spcAft>
                <a:spcPts val="763"/>
              </a:spcAft>
            </a:pPr>
            <a:r>
              <a:rPr lang="en-GB" sz="2400" spc="458" dirty="0">
                <a:latin typeface="Roboto"/>
              </a:rPr>
              <a:t>SLIM</a:t>
            </a:r>
          </a:p>
        </p:txBody>
      </p:sp>
      <p:sp>
        <p:nvSpPr>
          <p:cNvPr id="23" name="TextBox 22"/>
          <p:cNvSpPr txBox="1"/>
          <p:nvPr/>
        </p:nvSpPr>
        <p:spPr>
          <a:xfrm>
            <a:off x="759408" y="1615330"/>
            <a:ext cx="3808833" cy="378194"/>
          </a:xfrm>
          <a:prstGeom prst="rect">
            <a:avLst/>
          </a:prstGeom>
          <a:noFill/>
        </p:spPr>
        <p:txBody>
          <a:bodyPr wrap="square" lIns="69736" tIns="34868" rIns="69736" bIns="34868" rtlCol="0">
            <a:spAutoFit/>
          </a:bodyPr>
          <a:lstStyle/>
          <a:p>
            <a:pPr algn="ctr"/>
            <a:r>
              <a:rPr lang="en-GB" sz="1000" spc="458" dirty="0">
                <a:latin typeface="Roboto Lt"/>
              </a:rPr>
              <a:t>Draadloze intercomsysteem</a:t>
            </a:r>
            <a:br>
              <a:rPr lang="en-GB" sz="1000" spc="458" dirty="0">
                <a:latin typeface="Roboto Lt"/>
              </a:rPr>
            </a:br>
            <a:endParaRPr lang="en-GB" sz="1000" spc="458" dirty="0">
              <a:latin typeface="Roboto Lt"/>
            </a:endParaRPr>
          </a:p>
        </p:txBody>
      </p:sp>
      <p:sp>
        <p:nvSpPr>
          <p:cNvPr id="36" name="TextBox 35"/>
          <p:cNvSpPr txBox="1"/>
          <p:nvPr/>
        </p:nvSpPr>
        <p:spPr>
          <a:xfrm>
            <a:off x="881350" y="4527017"/>
            <a:ext cx="4069238" cy="1463106"/>
          </a:xfrm>
          <a:prstGeom prst="rect">
            <a:avLst/>
          </a:prstGeom>
          <a:noFill/>
        </p:spPr>
        <p:txBody>
          <a:bodyPr wrap="square" lIns="69736" tIns="34868" rIns="69736" bIns="34868" rtlCol="0">
            <a:spAutoFit/>
          </a:bodyPr>
          <a:lstStyle/>
          <a:p>
            <a:pPr marL="217938" indent="-217938">
              <a:lnSpc>
                <a:spcPct val="150000"/>
              </a:lnSpc>
              <a:buClr>
                <a:srgbClr val="C00000"/>
              </a:buClr>
              <a:buSzPct val="140000"/>
              <a:buFont typeface="Century Gothic" panose="020B0502020202020204" pitchFamily="34" charset="0"/>
              <a:buChar char="―"/>
            </a:pPr>
            <a:r>
              <a:rPr lang="en-GB" sz="754" dirty="0">
                <a:latin typeface="Century Gothic" panose="020B0502020202020204" pitchFamily="34" charset="0"/>
              </a:rPr>
              <a:t>Bedrade audio intercomsysteem.</a:t>
            </a:r>
          </a:p>
          <a:p>
            <a:pPr marL="217938" indent="-217938">
              <a:lnSpc>
                <a:spcPct val="150000"/>
              </a:lnSpc>
              <a:buClr>
                <a:srgbClr val="C00000"/>
              </a:buClr>
              <a:buSzPct val="140000"/>
              <a:buFont typeface="Century Gothic" panose="020B0502020202020204" pitchFamily="34" charset="0"/>
              <a:buChar char="―"/>
            </a:pPr>
            <a:r>
              <a:rPr lang="en-GB" sz="754" dirty="0">
                <a:latin typeface="Century Gothic" panose="020B0502020202020204" pitchFamily="34" charset="0"/>
              </a:rPr>
              <a:t>Eenvoudige installatie - 2 draden voor communicatie, 2 voor gate/deur loslaat, 2 voor macht.</a:t>
            </a:r>
          </a:p>
          <a:p>
            <a:pPr marL="217938" indent="-217938">
              <a:lnSpc>
                <a:spcPct val="150000"/>
              </a:lnSpc>
              <a:buClr>
                <a:srgbClr val="C00000"/>
              </a:buClr>
              <a:buSzPct val="140000"/>
              <a:buFont typeface="Century Gothic" panose="020B0502020202020204" pitchFamily="34" charset="0"/>
              <a:buChar char="―"/>
            </a:pPr>
            <a:r>
              <a:rPr lang="en-GB" sz="754" dirty="0">
                <a:latin typeface="Century Gothic" panose="020B0502020202020204" pitchFamily="34" charset="0"/>
              </a:rPr>
              <a:t>Tot 4 handsets per systeem.</a:t>
            </a:r>
          </a:p>
          <a:p>
            <a:pPr marL="217938" indent="-217938">
              <a:lnSpc>
                <a:spcPct val="150000"/>
              </a:lnSpc>
              <a:buClr>
                <a:srgbClr val="C00000"/>
              </a:buClr>
              <a:buSzPct val="140000"/>
              <a:buFont typeface="Century Gothic" panose="020B0502020202020204" pitchFamily="34" charset="0"/>
              <a:buChar char="―"/>
            </a:pPr>
            <a:r>
              <a:rPr lang="en-GB" sz="754" dirty="0">
                <a:latin typeface="Century Gothic" panose="020B0502020202020204" pitchFamily="34" charset="0"/>
              </a:rPr>
              <a:t>Gebogen profiel stijlvolle handset.</a:t>
            </a:r>
          </a:p>
          <a:p>
            <a:pPr marL="217938" indent="-217938">
              <a:lnSpc>
                <a:spcPct val="150000"/>
              </a:lnSpc>
              <a:buClr>
                <a:srgbClr val="C00000"/>
              </a:buClr>
              <a:buSzPct val="140000"/>
              <a:buFont typeface="Century Gothic" panose="020B0502020202020204" pitchFamily="34" charset="0"/>
              <a:buChar char="―"/>
            </a:pPr>
            <a:r>
              <a:rPr lang="en-GB" sz="754" dirty="0">
                <a:latin typeface="Century Gothic" panose="020B0502020202020204" pitchFamily="34" charset="0"/>
              </a:rPr>
              <a:t>150m typische gekabelde bereik met behulp van de twisted pair kabels.</a:t>
            </a:r>
          </a:p>
          <a:p>
            <a:pPr marL="217938" indent="-217938">
              <a:lnSpc>
                <a:spcPct val="150000"/>
              </a:lnSpc>
              <a:buClr>
                <a:srgbClr val="C00000"/>
              </a:buClr>
              <a:buSzPct val="140000"/>
              <a:buFont typeface="Century Gothic" panose="020B0502020202020204" pitchFamily="34" charset="0"/>
              <a:buChar char="―"/>
            </a:pPr>
            <a:r>
              <a:rPr lang="en-GB" sz="754" dirty="0">
                <a:latin typeface="Century Gothic" panose="020B0502020202020204" pitchFamily="34" charset="0"/>
              </a:rPr>
              <a:t>Standaard 12v dc aangedreven systeem.</a:t>
            </a:r>
          </a:p>
          <a:p>
            <a:pPr marL="217938" indent="-217938">
              <a:lnSpc>
                <a:spcPct val="150000"/>
              </a:lnSpc>
              <a:buClr>
                <a:srgbClr val="C00000"/>
              </a:buClr>
              <a:buSzPct val="140000"/>
            </a:pPr>
            <a:endParaRPr lang="en-GB" sz="754" dirty="0">
              <a:latin typeface="Century Gothic" panose="020B0502020202020204" pitchFamily="34" charset="0"/>
            </a:endParaRPr>
          </a:p>
        </p:txBody>
      </p:sp>
      <p:pic>
        <p:nvPicPr>
          <p:cNvPr id="4" name="Picture 3">
            <a:extLst>
              <a:ext uri="{FF2B5EF4-FFF2-40B4-BE49-F238E27FC236}">
                <a16:creationId xmlns="" xmlns:a16="http://schemas.microsoft.com/office/drawing/2014/main" id="{7A63B62A-359B-41C1-BCB3-D7B09B3783A4}"/>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759408" y="1978567"/>
            <a:ext cx="1809712" cy="2095638"/>
          </a:xfrm>
          <a:prstGeom prst="rect">
            <a:avLst/>
          </a:prstGeom>
        </p:spPr>
      </p:pic>
      <p:grpSp>
        <p:nvGrpSpPr>
          <p:cNvPr id="11" name="Group 10">
            <a:extLst>
              <a:ext uri="{FF2B5EF4-FFF2-40B4-BE49-F238E27FC236}">
                <a16:creationId xmlns="" xmlns:a16="http://schemas.microsoft.com/office/drawing/2014/main" id="{D8129FE5-D7E3-4D90-AE65-421D4E422AC8}"/>
              </a:ext>
            </a:extLst>
          </p:cNvPr>
          <p:cNvGrpSpPr/>
          <p:nvPr/>
        </p:nvGrpSpPr>
        <p:grpSpPr>
          <a:xfrm>
            <a:off x="433337" y="254810"/>
            <a:ext cx="4864341" cy="299372"/>
            <a:chOff x="433337" y="254810"/>
            <a:chExt cx="4864341" cy="299372"/>
          </a:xfrm>
        </p:grpSpPr>
        <p:pic>
          <p:nvPicPr>
            <p:cNvPr id="12" name="Picture 11">
              <a:extLst>
                <a:ext uri="{FF2B5EF4-FFF2-40B4-BE49-F238E27FC236}">
                  <a16:creationId xmlns="" xmlns:a16="http://schemas.microsoft.com/office/drawing/2014/main" id="{4A422A85-EBC3-4F8D-8827-953993AB24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4" name="Straight Connector 13">
              <a:extLst>
                <a:ext uri="{FF2B5EF4-FFF2-40B4-BE49-F238E27FC236}">
                  <a16:creationId xmlns="" xmlns:a16="http://schemas.microsoft.com/office/drawing/2014/main" id="{0253AE8E-7311-4E30-8530-6643C0197FED}"/>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 xmlns:a16="http://schemas.microsoft.com/office/drawing/2014/main" id="{CE698578-0BF5-4837-8FC8-23EAA9B1CECB}"/>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SLIM</a:t>
              </a:r>
            </a:p>
          </p:txBody>
        </p:sp>
      </p:grpSp>
      <p:grpSp>
        <p:nvGrpSpPr>
          <p:cNvPr id="17" name="Group 16">
            <a:extLst>
              <a:ext uri="{FF2B5EF4-FFF2-40B4-BE49-F238E27FC236}">
                <a16:creationId xmlns="" xmlns:a16="http://schemas.microsoft.com/office/drawing/2014/main" id="{309B0460-DD6B-49F1-B569-DC2C758DF148}"/>
              </a:ext>
            </a:extLst>
          </p:cNvPr>
          <p:cNvGrpSpPr/>
          <p:nvPr/>
        </p:nvGrpSpPr>
        <p:grpSpPr>
          <a:xfrm>
            <a:off x="433337" y="7209698"/>
            <a:ext cx="5045091" cy="233315"/>
            <a:chOff x="433337" y="7235825"/>
            <a:chExt cx="5045091" cy="233315"/>
          </a:xfrm>
        </p:grpSpPr>
        <p:cxnSp>
          <p:nvCxnSpPr>
            <p:cNvPr id="18" name="Straight Connector 17">
              <a:extLst>
                <a:ext uri="{FF2B5EF4-FFF2-40B4-BE49-F238E27FC236}">
                  <a16:creationId xmlns="" xmlns:a16="http://schemas.microsoft.com/office/drawing/2014/main" id="{5C480E56-E2B0-43D9-A55F-D591521E4402}"/>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 xmlns:a16="http://schemas.microsoft.com/office/drawing/2014/main" id="{00F4737C-80C2-4FAB-A405-FE529ACAB411}"/>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59</a:t>
              </a:r>
            </a:p>
          </p:txBody>
        </p:sp>
      </p:grpSp>
      <p:grpSp>
        <p:nvGrpSpPr>
          <p:cNvPr id="20" name="Group 19">
            <a:extLst>
              <a:ext uri="{FF2B5EF4-FFF2-40B4-BE49-F238E27FC236}">
                <a16:creationId xmlns="" xmlns:a16="http://schemas.microsoft.com/office/drawing/2014/main" id="{D3B2D7B8-3C36-44A9-ABCD-9886255A5C69}"/>
              </a:ext>
            </a:extLst>
          </p:cNvPr>
          <p:cNvGrpSpPr/>
          <p:nvPr/>
        </p:nvGrpSpPr>
        <p:grpSpPr>
          <a:xfrm>
            <a:off x="231443" y="771813"/>
            <a:ext cx="969320" cy="877098"/>
            <a:chOff x="317886" y="699820"/>
            <a:chExt cx="969320" cy="877098"/>
          </a:xfrm>
        </p:grpSpPr>
        <p:pic>
          <p:nvPicPr>
            <p:cNvPr id="21" name="Picture 20">
              <a:extLst>
                <a:ext uri="{FF2B5EF4-FFF2-40B4-BE49-F238E27FC236}">
                  <a16:creationId xmlns="" xmlns:a16="http://schemas.microsoft.com/office/drawing/2014/main" id="{B18B5159-ECF1-4375-A877-E7345AD4E3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317" y="699820"/>
              <a:ext cx="877098" cy="877098"/>
            </a:xfrm>
            <a:prstGeom prst="rect">
              <a:avLst/>
            </a:prstGeom>
          </p:spPr>
        </p:pic>
        <p:sp>
          <p:nvSpPr>
            <p:cNvPr id="24" name="Oval 23">
              <a:extLst>
                <a:ext uri="{FF2B5EF4-FFF2-40B4-BE49-F238E27FC236}">
                  <a16:creationId xmlns="" xmlns:a16="http://schemas.microsoft.com/office/drawing/2014/main" id="{63D51179-43F4-4064-9346-E25EEDE046DD}"/>
                </a:ext>
              </a:extLst>
            </p:cNvPr>
            <p:cNvSpPr/>
            <p:nvPr/>
          </p:nvSpPr>
          <p:spPr>
            <a:xfrm>
              <a:off x="484481" y="809928"/>
              <a:ext cx="644770" cy="644400"/>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 xmlns:a16="http://schemas.microsoft.com/office/drawing/2014/main" id="{A1DB0999-1EA2-4E7F-8A21-7A2CEB044EDD}"/>
                </a:ext>
              </a:extLst>
            </p:cNvPr>
            <p:cNvSpPr/>
            <p:nvPr/>
          </p:nvSpPr>
          <p:spPr>
            <a:xfrm rot="20615917">
              <a:off x="317886" y="967771"/>
              <a:ext cx="969320" cy="338554"/>
            </a:xfrm>
            <a:prstGeom prst="rect">
              <a:avLst/>
            </a:prstGeom>
          </p:spPr>
          <p:txBody>
            <a:bodyPr wrap="square">
              <a:spAutoFit/>
            </a:bodyPr>
            <a:lstStyle/>
            <a:p>
              <a:pPr algn="ctr"/>
              <a:r>
                <a:rPr lang="en-GB" sz="800" b="1" dirty="0">
                  <a:solidFill>
                    <a:schemeClr val="bg1"/>
                  </a:solidFill>
                  <a:effectLst>
                    <a:outerShdw blurRad="38100" dist="38100" dir="2700000" algn="tl">
                      <a:srgbClr val="000000">
                        <a:alpha val="43137"/>
                      </a:srgbClr>
                    </a:outerShdw>
                  </a:effectLst>
                  <a:latin typeface="Century Gothic" panose="020B0502020202020204" pitchFamily="34" charset="0"/>
                </a:rPr>
                <a:t>beschikbaar binnenkort</a:t>
              </a:r>
              <a:endParaRPr lang="en-GB" sz="14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7027117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4"/>
          <p:cNvSpPr txBox="1">
            <a:spLocks noChangeArrowheads="1"/>
          </p:cNvSpPr>
          <p:nvPr/>
        </p:nvSpPr>
        <p:spPr bwMode="auto">
          <a:xfrm>
            <a:off x="1071515" y="1174322"/>
            <a:ext cx="3184610" cy="439749"/>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736" tIns="34868" rIns="69736" bIns="34868" numCol="1" anchor="t" anchorCtr="0" compatLnSpc="1">
            <a:prstTxWarp prst="textNoShape">
              <a:avLst/>
            </a:prstTxWarp>
            <a:spAutoFit/>
          </a:bodyPr>
          <a:lstStyle/>
          <a:p>
            <a:pPr algn="ctr" fontAlgn="base">
              <a:spcBef>
                <a:spcPct val="0"/>
              </a:spcBef>
              <a:spcAft>
                <a:spcPts val="763"/>
              </a:spcAft>
            </a:pPr>
            <a:r>
              <a:rPr lang="en-GB" sz="2400" spc="458" dirty="0">
                <a:latin typeface="Roboto"/>
              </a:rPr>
              <a:t>SLIM</a:t>
            </a:r>
          </a:p>
        </p:txBody>
      </p:sp>
      <p:sp>
        <p:nvSpPr>
          <p:cNvPr id="23" name="TextBox 22"/>
          <p:cNvSpPr txBox="1"/>
          <p:nvPr/>
        </p:nvSpPr>
        <p:spPr>
          <a:xfrm>
            <a:off x="762616" y="1588115"/>
            <a:ext cx="3808833" cy="532082"/>
          </a:xfrm>
          <a:prstGeom prst="rect">
            <a:avLst/>
          </a:prstGeom>
          <a:noFill/>
        </p:spPr>
        <p:txBody>
          <a:bodyPr wrap="square" lIns="69736" tIns="34868" rIns="69736" bIns="34868" rtlCol="0">
            <a:spAutoFit/>
          </a:bodyPr>
          <a:lstStyle/>
          <a:p>
            <a:pPr algn="ctr"/>
            <a:r>
              <a:rPr lang="en-GB" sz="1000" spc="458" dirty="0">
                <a:latin typeface="Roboto Lt"/>
              </a:rPr>
              <a:t>Draadloze intercomsysteem</a:t>
            </a:r>
          </a:p>
          <a:p>
            <a:pPr algn="ctr"/>
            <a:r>
              <a:rPr lang="en-GB" sz="1000" spc="458" dirty="0">
                <a:latin typeface="Roboto Lt"/>
              </a:rPr>
              <a:t/>
            </a:r>
            <a:br>
              <a:rPr lang="en-GB" sz="1000" spc="458" dirty="0">
                <a:latin typeface="Roboto Lt"/>
              </a:rPr>
            </a:br>
            <a:endParaRPr lang="en-GB" sz="1000" spc="458" dirty="0">
              <a:latin typeface="Roboto Lt"/>
            </a:endParaRPr>
          </a:p>
        </p:txBody>
      </p:sp>
      <p:pic>
        <p:nvPicPr>
          <p:cNvPr id="2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611" y="2555744"/>
            <a:ext cx="3344580" cy="891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2291750" y="2892898"/>
            <a:ext cx="1254218" cy="228115"/>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9736" tIns="34868" rIns="69736" bIns="34868" rtlCol="0" anchor="ctr"/>
          <a:lstStyle/>
          <a:p>
            <a:pPr algn="ctr"/>
            <a:endParaRPr lang="en-GB" sz="946" dirty="0"/>
          </a:p>
        </p:txBody>
      </p:sp>
      <p:sp>
        <p:nvSpPr>
          <p:cNvPr id="27" name="Rectangle 26"/>
          <p:cNvSpPr/>
          <p:nvPr/>
        </p:nvSpPr>
        <p:spPr>
          <a:xfrm>
            <a:off x="1242693" y="2449604"/>
            <a:ext cx="939738" cy="418589"/>
          </a:xfrm>
          <a:prstGeom prst="rect">
            <a:avLst/>
          </a:prstGeom>
        </p:spPr>
        <p:txBody>
          <a:bodyPr wrap="square" lIns="69736" tIns="34868" rIns="69736" bIns="34868">
            <a:spAutoFit/>
          </a:bodyPr>
          <a:lstStyle/>
          <a:p>
            <a:r>
              <a:rPr lang="en-GB" sz="754" dirty="0">
                <a:latin typeface="Century Gothic" pitchFamily="34" charset="0"/>
                <a:cs typeface="Times New Roman" pitchFamily="18" charset="0"/>
              </a:rPr>
              <a:t>Audio x 2 draden</a:t>
            </a:r>
          </a:p>
          <a:p>
            <a:r>
              <a:rPr lang="en-GB" sz="754" dirty="0">
                <a:latin typeface="Century Gothic" pitchFamily="34" charset="0"/>
                <a:cs typeface="Times New Roman" pitchFamily="18" charset="0"/>
              </a:rPr>
              <a:t/>
            </a:r>
            <a:br>
              <a:rPr lang="en-GB" sz="754" dirty="0">
                <a:latin typeface="Century Gothic" pitchFamily="34" charset="0"/>
                <a:cs typeface="Times New Roman" pitchFamily="18" charset="0"/>
              </a:rPr>
            </a:br>
            <a:endParaRPr lang="en-GB" sz="754" dirty="0"/>
          </a:p>
        </p:txBody>
      </p:sp>
      <p:sp>
        <p:nvSpPr>
          <p:cNvPr id="28" name="Rectangle 27"/>
          <p:cNvSpPr/>
          <p:nvPr/>
        </p:nvSpPr>
        <p:spPr>
          <a:xfrm>
            <a:off x="1290711" y="2896338"/>
            <a:ext cx="939738" cy="432696"/>
          </a:xfrm>
          <a:prstGeom prst="rect">
            <a:avLst/>
          </a:prstGeom>
        </p:spPr>
        <p:txBody>
          <a:bodyPr wrap="square" lIns="69736" tIns="34868" rIns="69736" bIns="34868">
            <a:spAutoFit/>
          </a:bodyPr>
          <a:lstStyle/>
          <a:p>
            <a:r>
              <a:rPr lang="nl-NL" sz="800" dirty="0"/>
              <a:t>Power x 2 draden</a:t>
            </a:r>
          </a:p>
          <a:p>
            <a:r>
              <a:rPr lang="nl-NL" sz="800" dirty="0"/>
              <a:t/>
            </a:r>
            <a:br>
              <a:rPr lang="nl-NL" sz="800" dirty="0"/>
            </a:br>
            <a:endParaRPr lang="en-GB" sz="754" dirty="0"/>
          </a:p>
        </p:txBody>
      </p:sp>
      <p:sp>
        <p:nvSpPr>
          <p:cNvPr id="29" name="Rectangle 28"/>
          <p:cNvSpPr/>
          <p:nvPr/>
        </p:nvSpPr>
        <p:spPr>
          <a:xfrm>
            <a:off x="1226982" y="3445505"/>
            <a:ext cx="939738" cy="650704"/>
          </a:xfrm>
          <a:prstGeom prst="rect">
            <a:avLst/>
          </a:prstGeom>
        </p:spPr>
        <p:txBody>
          <a:bodyPr wrap="square" lIns="69736" tIns="34868" rIns="69736" bIns="34868">
            <a:spAutoFit/>
          </a:bodyPr>
          <a:lstStyle/>
          <a:p>
            <a:pPr algn="ctr"/>
            <a:r>
              <a:rPr lang="en-US" sz="754" dirty="0">
                <a:latin typeface="Century Gothic" pitchFamily="34" charset="0"/>
                <a:cs typeface="Times New Roman" pitchFamily="18" charset="0"/>
              </a:rPr>
              <a:t>LOCK of poort release x 2 draden</a:t>
            </a:r>
          </a:p>
          <a:p>
            <a:pPr algn="ctr"/>
            <a:r>
              <a:rPr lang="en-US" sz="754" dirty="0">
                <a:latin typeface="Century Gothic" pitchFamily="34" charset="0"/>
                <a:cs typeface="Times New Roman" pitchFamily="18" charset="0"/>
              </a:rPr>
              <a:t/>
            </a:r>
            <a:br>
              <a:rPr lang="en-US" sz="754" dirty="0">
                <a:latin typeface="Century Gothic" pitchFamily="34" charset="0"/>
                <a:cs typeface="Times New Roman" pitchFamily="18" charset="0"/>
              </a:rPr>
            </a:br>
            <a:endParaRPr lang="en-GB" sz="754" dirty="0"/>
          </a:p>
        </p:txBody>
      </p:sp>
      <p:sp>
        <p:nvSpPr>
          <p:cNvPr id="31" name="Rectangle 30"/>
          <p:cNvSpPr/>
          <p:nvPr/>
        </p:nvSpPr>
        <p:spPr>
          <a:xfrm>
            <a:off x="319195" y="4050721"/>
            <a:ext cx="939738" cy="418589"/>
          </a:xfrm>
          <a:prstGeom prst="rect">
            <a:avLst/>
          </a:prstGeom>
        </p:spPr>
        <p:txBody>
          <a:bodyPr wrap="square" lIns="69736" tIns="34868" rIns="69736" bIns="34868">
            <a:spAutoFit/>
          </a:bodyPr>
          <a:lstStyle/>
          <a:p>
            <a:pPr algn="ctr"/>
            <a:r>
              <a:rPr lang="en-GB" sz="754" dirty="0">
                <a:latin typeface="Century Gothic" pitchFamily="34" charset="0"/>
                <a:cs typeface="Times New Roman" pitchFamily="18" charset="0"/>
              </a:rPr>
              <a:t>+ 12v DC PSU</a:t>
            </a:r>
          </a:p>
          <a:p>
            <a:pPr algn="ctr"/>
            <a:r>
              <a:rPr lang="en-GB" sz="754" dirty="0">
                <a:latin typeface="Century Gothic" pitchFamily="34" charset="0"/>
                <a:cs typeface="Times New Roman" pitchFamily="18" charset="0"/>
              </a:rPr>
              <a:t/>
            </a:r>
            <a:br>
              <a:rPr lang="en-GB" sz="754" dirty="0">
                <a:latin typeface="Century Gothic" pitchFamily="34" charset="0"/>
                <a:cs typeface="Times New Roman" pitchFamily="18" charset="0"/>
              </a:rPr>
            </a:br>
            <a:endParaRPr lang="en-GB" sz="754" dirty="0"/>
          </a:p>
        </p:txBody>
      </p:sp>
      <p:pic>
        <p:nvPicPr>
          <p:cNvPr id="3" name="Picture 2">
            <a:extLst>
              <a:ext uri="{FF2B5EF4-FFF2-40B4-BE49-F238E27FC236}">
                <a16:creationId xmlns="" xmlns:a16="http://schemas.microsoft.com/office/drawing/2014/main" id="{7319BD6C-ECFB-4B98-8D29-76CFE4F81CD8}"/>
              </a:ext>
            </a:extLst>
          </p:cNvPr>
          <p:cNvPicPr>
            <a:picLocks noChangeAspect="1"/>
          </p:cNvPicPr>
          <p:nvPr/>
        </p:nvPicPr>
        <p:blipFill>
          <a:blip r:embed="rId3"/>
          <a:stretch>
            <a:fillRect/>
          </a:stretch>
        </p:blipFill>
        <p:spPr>
          <a:xfrm>
            <a:off x="4728736" y="2469868"/>
            <a:ext cx="315688" cy="1872505"/>
          </a:xfrm>
          <a:prstGeom prst="rect">
            <a:avLst/>
          </a:prstGeom>
        </p:spPr>
      </p:pic>
      <p:pic>
        <p:nvPicPr>
          <p:cNvPr id="5" name="Picture 4">
            <a:extLst>
              <a:ext uri="{FF2B5EF4-FFF2-40B4-BE49-F238E27FC236}">
                <a16:creationId xmlns="" xmlns:a16="http://schemas.microsoft.com/office/drawing/2014/main" id="{FC7C8191-5B92-4BAA-84DB-7E2781FCAF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09970" y="3332238"/>
            <a:ext cx="1054259" cy="342553"/>
          </a:xfrm>
          <a:prstGeom prst="rect">
            <a:avLst/>
          </a:prstGeom>
        </p:spPr>
      </p:pic>
      <p:pic>
        <p:nvPicPr>
          <p:cNvPr id="7" name="Picture 6">
            <a:extLst>
              <a:ext uri="{FF2B5EF4-FFF2-40B4-BE49-F238E27FC236}">
                <a16:creationId xmlns="" xmlns:a16="http://schemas.microsoft.com/office/drawing/2014/main" id="{AC2EA732-05DA-4278-9BDB-B065B8587DE6}"/>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278802" y="1981152"/>
            <a:ext cx="866259" cy="1003124"/>
          </a:xfrm>
          <a:prstGeom prst="rect">
            <a:avLst/>
          </a:prstGeom>
        </p:spPr>
      </p:pic>
      <p:grpSp>
        <p:nvGrpSpPr>
          <p:cNvPr id="16" name="Group 15">
            <a:extLst>
              <a:ext uri="{FF2B5EF4-FFF2-40B4-BE49-F238E27FC236}">
                <a16:creationId xmlns="" xmlns:a16="http://schemas.microsoft.com/office/drawing/2014/main" id="{F531DAC0-7559-4597-BA03-7A3369575E5F}"/>
              </a:ext>
            </a:extLst>
          </p:cNvPr>
          <p:cNvGrpSpPr/>
          <p:nvPr/>
        </p:nvGrpSpPr>
        <p:grpSpPr>
          <a:xfrm>
            <a:off x="433337" y="254810"/>
            <a:ext cx="4864341" cy="299372"/>
            <a:chOff x="433337" y="254810"/>
            <a:chExt cx="4864341" cy="299372"/>
          </a:xfrm>
        </p:grpSpPr>
        <p:pic>
          <p:nvPicPr>
            <p:cNvPr id="17" name="Picture 16">
              <a:extLst>
                <a:ext uri="{FF2B5EF4-FFF2-40B4-BE49-F238E27FC236}">
                  <a16:creationId xmlns="" xmlns:a16="http://schemas.microsoft.com/office/drawing/2014/main" id="{670C7EB5-16B7-4BC9-969E-2A6BD9DC53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8" name="Straight Connector 17">
              <a:extLst>
                <a:ext uri="{FF2B5EF4-FFF2-40B4-BE49-F238E27FC236}">
                  <a16:creationId xmlns="" xmlns:a16="http://schemas.microsoft.com/office/drawing/2014/main" id="{96410668-4F2D-4341-AFF2-7DEC66EBE77A}"/>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 xmlns:a16="http://schemas.microsoft.com/office/drawing/2014/main" id="{B94E28C1-766A-406F-AAE5-C613757DDAF9}"/>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SLIM</a:t>
              </a:r>
            </a:p>
          </p:txBody>
        </p:sp>
      </p:grpSp>
      <p:graphicFrame>
        <p:nvGraphicFramePr>
          <p:cNvPr id="32" name="Table 31">
            <a:extLst>
              <a:ext uri="{FF2B5EF4-FFF2-40B4-BE49-F238E27FC236}">
                <a16:creationId xmlns="" xmlns:a16="http://schemas.microsoft.com/office/drawing/2014/main" id="{6302EBD5-6D0B-47A1-8133-8042AD84F531}"/>
              </a:ext>
            </a:extLst>
          </p:cNvPr>
          <p:cNvGraphicFramePr>
            <a:graphicFrameLocks noGrp="1"/>
          </p:cNvGraphicFramePr>
          <p:nvPr>
            <p:extLst>
              <p:ext uri="{D42A27DB-BD31-4B8C-83A1-F6EECF244321}">
                <p14:modId xmlns:p14="http://schemas.microsoft.com/office/powerpoint/2010/main" val="2893361974"/>
              </p:ext>
            </p:extLst>
          </p:nvPr>
        </p:nvGraphicFramePr>
        <p:xfrm>
          <a:off x="995231" y="4780126"/>
          <a:ext cx="3351316" cy="1754207"/>
        </p:xfrm>
        <a:graphic>
          <a:graphicData uri="http://schemas.openxmlformats.org/drawingml/2006/table">
            <a:tbl>
              <a:tblPr firstRow="1" bandRow="1">
                <a:tableStyleId>{2D5ABB26-0587-4C30-8999-92F81FD0307C}</a:tableStyleId>
              </a:tblPr>
              <a:tblGrid>
                <a:gridCol w="1439549">
                  <a:extLst>
                    <a:ext uri="{9D8B030D-6E8A-4147-A177-3AD203B41FA5}">
                      <a16:colId xmlns="" xmlns:a16="http://schemas.microsoft.com/office/drawing/2014/main" val="1344154923"/>
                    </a:ext>
                  </a:extLst>
                </a:gridCol>
                <a:gridCol w="1911767">
                  <a:extLst>
                    <a:ext uri="{9D8B030D-6E8A-4147-A177-3AD203B41FA5}">
                      <a16:colId xmlns="" xmlns:a16="http://schemas.microsoft.com/office/drawing/2014/main" val="3131166828"/>
                    </a:ext>
                  </a:extLst>
                </a:gridCol>
              </a:tblGrid>
              <a:tr h="173491">
                <a:tc gridSpan="2">
                  <a:txBody>
                    <a:bodyPr/>
                    <a:lstStyle/>
                    <a:p>
                      <a:pPr algn="ctr"/>
                      <a:r>
                        <a:rPr lang="en-GB" sz="800" dirty="0">
                          <a:latin typeface="Century Gothic" panose="020B0502020202020204" pitchFamily="34" charset="0"/>
                        </a:rPr>
                        <a:t>Technische Details</a:t>
                      </a:r>
                    </a:p>
                  </a:txBody>
                  <a:tcPr marL="69026" marR="69026"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sz="800" b="0" dirty="0">
                        <a:latin typeface="Century Gothic" panose="020B0502020202020204" pitchFamily="34" charset="0"/>
                      </a:endParaRPr>
                    </a:p>
                  </a:txBody>
                  <a:tcPr/>
                </a:tc>
                <a:extLst>
                  <a:ext uri="{0D108BD9-81ED-4DB2-BD59-A6C34878D82A}">
                    <a16:rowId xmlns="" xmlns:a16="http://schemas.microsoft.com/office/drawing/2014/main" val="3625408695"/>
                  </a:ext>
                </a:extLst>
              </a:tr>
              <a:tr h="277954">
                <a:tc>
                  <a:txBody>
                    <a:bodyPr/>
                    <a:lstStyle/>
                    <a:p>
                      <a:pPr algn="l"/>
                      <a:r>
                        <a:rPr lang="en-GB" sz="600" b="0" dirty="0">
                          <a:solidFill>
                            <a:schemeClr val="tx1"/>
                          </a:solidFill>
                          <a:latin typeface="Century Gothic" panose="020B0502020202020204" pitchFamily="34" charset="0"/>
                        </a:rPr>
                        <a:t>Macht</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600" b="0" dirty="0">
                          <a:solidFill>
                            <a:schemeClr val="tx1"/>
                          </a:solidFill>
                          <a:latin typeface="Century Gothic" panose="020B0502020202020204" pitchFamily="34" charset="0"/>
                        </a:rPr>
                        <a:t>24</a:t>
                      </a:r>
                      <a:r>
                        <a:rPr lang="en-GB" sz="600" b="0" baseline="0" dirty="0">
                          <a:solidFill>
                            <a:schemeClr val="tx1"/>
                          </a:solidFill>
                          <a:latin typeface="Century Gothic" panose="020B0502020202020204" pitchFamily="34" charset="0"/>
                        </a:rPr>
                        <a:t>v dc</a:t>
                      </a: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93756219"/>
                  </a:ext>
                </a:extLst>
              </a:tr>
              <a:tr h="277954">
                <a:tc>
                  <a:txBody>
                    <a:bodyPr/>
                    <a:lstStyle/>
                    <a:p>
                      <a:pPr algn="l"/>
                      <a:r>
                        <a:rPr lang="en-GB" sz="600" b="0" dirty="0">
                          <a:solidFill>
                            <a:schemeClr val="tx1"/>
                          </a:solidFill>
                          <a:latin typeface="Century Gothic" panose="020B0502020202020204" pitchFamily="34" charset="0"/>
                        </a:rPr>
                        <a:t>Werkende afstand</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600" b="0" dirty="0">
                          <a:solidFill>
                            <a:schemeClr val="tx1"/>
                          </a:solidFill>
                          <a:latin typeface="Century Gothic" panose="020B0502020202020204" pitchFamily="34" charset="0"/>
                        </a:rPr>
                        <a:t>150m op 24AWG Cat5-kabel</a:t>
                      </a:r>
                    </a:p>
                    <a:p>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74713091"/>
                  </a:ext>
                </a:extLst>
              </a:tr>
              <a:tr h="277954">
                <a:tc>
                  <a:txBody>
                    <a:bodyPr/>
                    <a:lstStyle/>
                    <a:p>
                      <a:pPr algn="l"/>
                      <a:r>
                        <a:rPr lang="en-GB" sz="600" b="0" dirty="0">
                          <a:solidFill>
                            <a:schemeClr val="tx1"/>
                          </a:solidFill>
                          <a:latin typeface="Century Gothic" panose="020B0502020202020204" pitchFamily="34" charset="0"/>
                        </a:rPr>
                        <a:t>Weer rating</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600" b="0" dirty="0">
                          <a:solidFill>
                            <a:schemeClr val="tx1"/>
                          </a:solidFill>
                          <a:latin typeface="Century Gothic" panose="020B0502020202020204" pitchFamily="34" charset="0"/>
                        </a:rPr>
                        <a:t>IP55</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545533544"/>
                  </a:ext>
                </a:extLst>
              </a:tr>
              <a:tr h="173491">
                <a:tc>
                  <a:txBody>
                    <a:bodyPr/>
                    <a:lstStyle/>
                    <a:p>
                      <a:pPr algn="l"/>
                      <a:r>
                        <a:rPr lang="en-GB" sz="600" b="0" dirty="0">
                          <a:solidFill>
                            <a:schemeClr val="tx1"/>
                          </a:solidFill>
                          <a:latin typeface="Century Gothic" panose="020B0502020202020204" pitchFamily="34" charset="0"/>
                        </a:rPr>
                        <a:t>Bedrading</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600" b="0" dirty="0">
                          <a:solidFill>
                            <a:schemeClr val="tx1"/>
                          </a:solidFill>
                          <a:latin typeface="Century Gothic" panose="020B0502020202020204" pitchFamily="34" charset="0"/>
                        </a:rPr>
                        <a:t>2 x audio, 2 x macht, 2 x deur release</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1327420"/>
                  </a:ext>
                </a:extLst>
              </a:tr>
              <a:tr h="277954">
                <a:tc>
                  <a:txBody>
                    <a:bodyPr/>
                    <a:lstStyle/>
                    <a:p>
                      <a:pPr algn="l"/>
                      <a:r>
                        <a:rPr lang="en-GB" sz="600" b="0" dirty="0">
                          <a:solidFill>
                            <a:schemeClr val="tx1"/>
                          </a:solidFill>
                          <a:latin typeface="Century Gothic" panose="020B0502020202020204" pitchFamily="34" charset="0"/>
                        </a:rPr>
                        <a:t>Max handsets</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600" b="0" dirty="0">
                          <a:solidFill>
                            <a:schemeClr val="tx1"/>
                          </a:solidFill>
                          <a:latin typeface="Century Gothic" panose="020B0502020202020204" pitchFamily="34" charset="0"/>
                        </a:rPr>
                        <a:t>4</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635644317"/>
                  </a:ext>
                </a:extLst>
              </a:tr>
              <a:tr h="277954">
                <a:tc>
                  <a:txBody>
                    <a:bodyPr/>
                    <a:lstStyle/>
                    <a:p>
                      <a:pPr algn="l"/>
                      <a:r>
                        <a:rPr lang="en-GB" sz="600" b="0" dirty="0">
                          <a:solidFill>
                            <a:schemeClr val="tx1"/>
                          </a:solidFill>
                          <a:latin typeface="Century Gothic" panose="020B0502020202020204" pitchFamily="34" charset="0"/>
                        </a:rPr>
                        <a:t>Relay-type</a:t>
                      </a: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sz="600" b="0" dirty="0">
                          <a:solidFill>
                            <a:schemeClr val="tx1"/>
                          </a:solidFill>
                          <a:latin typeface="Century Gothic" panose="020B0502020202020204" pitchFamily="34" charset="0"/>
                        </a:rPr>
                        <a:t>N/O kortstondige 4 seconden pulse</a:t>
                      </a:r>
                      <a:endParaRPr lang="en-GB" sz="600" b="0" dirty="0">
                        <a:solidFill>
                          <a:schemeClr val="tx1"/>
                        </a:solidFill>
                        <a:latin typeface="Century Gothic" panose="020B0502020202020204" pitchFamily="34" charset="0"/>
                      </a:endParaRPr>
                    </a:p>
                  </a:txBody>
                  <a:tcPr marL="71035" marR="71035" marT="34513" marB="345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03879636"/>
                  </a:ext>
                </a:extLst>
              </a:tr>
            </a:tbl>
          </a:graphicData>
        </a:graphic>
      </p:graphicFrame>
      <p:cxnSp>
        <p:nvCxnSpPr>
          <p:cNvPr id="33" name="Straight Connector 32">
            <a:extLst>
              <a:ext uri="{FF2B5EF4-FFF2-40B4-BE49-F238E27FC236}">
                <a16:creationId xmlns="" xmlns:a16="http://schemas.microsoft.com/office/drawing/2014/main" id="{6B7B326E-E792-4E69-B7AD-EDFB97D145C9}"/>
              </a:ext>
            </a:extLst>
          </p:cNvPr>
          <p:cNvCxnSpPr>
            <a:cxnSpLocks/>
          </p:cNvCxnSpPr>
          <p:nvPr/>
        </p:nvCxnSpPr>
        <p:spPr>
          <a:xfrm flipH="1">
            <a:off x="758841" y="4484687"/>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grpSp>
        <p:nvGrpSpPr>
          <p:cNvPr id="30" name="Group 29">
            <a:extLst>
              <a:ext uri="{FF2B5EF4-FFF2-40B4-BE49-F238E27FC236}">
                <a16:creationId xmlns="" xmlns:a16="http://schemas.microsoft.com/office/drawing/2014/main" id="{7691CA0A-5EFF-446F-85AE-ACD3A40C7FB2}"/>
              </a:ext>
            </a:extLst>
          </p:cNvPr>
          <p:cNvGrpSpPr/>
          <p:nvPr/>
        </p:nvGrpSpPr>
        <p:grpSpPr>
          <a:xfrm>
            <a:off x="-146132" y="7209698"/>
            <a:ext cx="5041982" cy="233315"/>
            <a:chOff x="-146132" y="7235825"/>
            <a:chExt cx="5041982" cy="233315"/>
          </a:xfrm>
        </p:grpSpPr>
        <p:cxnSp>
          <p:nvCxnSpPr>
            <p:cNvPr id="38" name="Straight Connector 37">
              <a:extLst>
                <a:ext uri="{FF2B5EF4-FFF2-40B4-BE49-F238E27FC236}">
                  <a16:creationId xmlns="" xmlns:a16="http://schemas.microsoft.com/office/drawing/2014/main" id="{20AA6436-70D4-483E-A13C-B283728DC343}"/>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39" name="TextBox 38">
              <a:extLst>
                <a:ext uri="{FF2B5EF4-FFF2-40B4-BE49-F238E27FC236}">
                  <a16:creationId xmlns="" xmlns:a16="http://schemas.microsoft.com/office/drawing/2014/main" id="{2A6B5178-273D-4C4E-87E0-E7239E3B030C}"/>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60</a:t>
              </a:r>
            </a:p>
          </p:txBody>
        </p:sp>
      </p:grpSp>
      <p:grpSp>
        <p:nvGrpSpPr>
          <p:cNvPr id="34" name="Group 33">
            <a:extLst>
              <a:ext uri="{FF2B5EF4-FFF2-40B4-BE49-F238E27FC236}">
                <a16:creationId xmlns="" xmlns:a16="http://schemas.microsoft.com/office/drawing/2014/main" id="{5FAE2D28-FE8C-490C-9453-5574A7535220}"/>
              </a:ext>
            </a:extLst>
          </p:cNvPr>
          <p:cNvGrpSpPr/>
          <p:nvPr/>
        </p:nvGrpSpPr>
        <p:grpSpPr>
          <a:xfrm>
            <a:off x="231443" y="771813"/>
            <a:ext cx="969320" cy="877098"/>
            <a:chOff x="317886" y="699820"/>
            <a:chExt cx="969320" cy="877098"/>
          </a:xfrm>
        </p:grpSpPr>
        <p:pic>
          <p:nvPicPr>
            <p:cNvPr id="35" name="Picture 34">
              <a:extLst>
                <a:ext uri="{FF2B5EF4-FFF2-40B4-BE49-F238E27FC236}">
                  <a16:creationId xmlns="" xmlns:a16="http://schemas.microsoft.com/office/drawing/2014/main" id="{56AF426C-8B2B-4837-B177-95D6AED185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8317" y="699820"/>
              <a:ext cx="877098" cy="877098"/>
            </a:xfrm>
            <a:prstGeom prst="rect">
              <a:avLst/>
            </a:prstGeom>
          </p:spPr>
        </p:pic>
        <p:sp>
          <p:nvSpPr>
            <p:cNvPr id="36" name="Oval 35">
              <a:extLst>
                <a:ext uri="{FF2B5EF4-FFF2-40B4-BE49-F238E27FC236}">
                  <a16:creationId xmlns="" xmlns:a16="http://schemas.microsoft.com/office/drawing/2014/main" id="{9C106AAD-D29E-47A0-8714-FF690252A8DD}"/>
                </a:ext>
              </a:extLst>
            </p:cNvPr>
            <p:cNvSpPr/>
            <p:nvPr/>
          </p:nvSpPr>
          <p:spPr>
            <a:xfrm>
              <a:off x="484481" y="809928"/>
              <a:ext cx="644770" cy="644400"/>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 xmlns:a16="http://schemas.microsoft.com/office/drawing/2014/main" id="{D91B8103-3B33-42BD-BFD5-075A8FCA6938}"/>
                </a:ext>
              </a:extLst>
            </p:cNvPr>
            <p:cNvSpPr/>
            <p:nvPr/>
          </p:nvSpPr>
          <p:spPr>
            <a:xfrm rot="20615917">
              <a:off x="317886" y="967771"/>
              <a:ext cx="969320" cy="338554"/>
            </a:xfrm>
            <a:prstGeom prst="rect">
              <a:avLst/>
            </a:prstGeom>
          </p:spPr>
          <p:txBody>
            <a:bodyPr wrap="square">
              <a:spAutoFit/>
            </a:bodyPr>
            <a:lstStyle/>
            <a:p>
              <a:pPr algn="ctr"/>
              <a:r>
                <a:rPr lang="en-GB" sz="800" b="1" dirty="0">
                  <a:solidFill>
                    <a:schemeClr val="bg1"/>
                  </a:solidFill>
                  <a:effectLst>
                    <a:outerShdw blurRad="38100" dist="38100" dir="2700000" algn="tl">
                      <a:srgbClr val="000000">
                        <a:alpha val="43137"/>
                      </a:srgbClr>
                    </a:outerShdw>
                  </a:effectLst>
                  <a:latin typeface="Century Gothic" panose="020B0502020202020204" pitchFamily="34" charset="0"/>
                </a:rPr>
                <a:t>beschikbaar binnenkort</a:t>
              </a:r>
              <a:endParaRPr lang="en-GB" sz="14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453075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 Box 4"/>
          <p:cNvSpPr txBox="1">
            <a:spLocks noChangeArrowheads="1"/>
          </p:cNvSpPr>
          <p:nvPr/>
        </p:nvSpPr>
        <p:spPr bwMode="auto">
          <a:xfrm>
            <a:off x="1009208" y="911831"/>
            <a:ext cx="3358342" cy="439749"/>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736" tIns="34868" rIns="69736" bIns="34868" numCol="1" anchor="t" anchorCtr="0" compatLnSpc="1">
            <a:prstTxWarp prst="textNoShape">
              <a:avLst/>
            </a:prstTxWarp>
            <a:spAutoFit/>
          </a:bodyPr>
          <a:lstStyle/>
          <a:p>
            <a:pPr algn="ctr" fontAlgn="base">
              <a:spcBef>
                <a:spcPct val="0"/>
              </a:spcBef>
              <a:spcAft>
                <a:spcPts val="763"/>
              </a:spcAft>
            </a:pPr>
            <a:r>
              <a:rPr lang="en-GB" sz="2400" spc="458" dirty="0">
                <a:latin typeface="Roboto"/>
              </a:rPr>
              <a:t>SLIM</a:t>
            </a:r>
          </a:p>
        </p:txBody>
      </p:sp>
      <p:sp>
        <p:nvSpPr>
          <p:cNvPr id="65" name="TextBox 64"/>
          <p:cNvSpPr txBox="1"/>
          <p:nvPr/>
        </p:nvSpPr>
        <p:spPr>
          <a:xfrm>
            <a:off x="898156" y="1233744"/>
            <a:ext cx="3506853" cy="830112"/>
          </a:xfrm>
          <a:prstGeom prst="rect">
            <a:avLst/>
          </a:prstGeom>
          <a:noFill/>
        </p:spPr>
        <p:txBody>
          <a:bodyPr wrap="square" lIns="69736" tIns="34868" rIns="69736" bIns="34868" rtlCol="0">
            <a:spAutoFit/>
          </a:bodyPr>
          <a:lstStyle/>
          <a:p>
            <a:pPr algn="ctr"/>
            <a:r>
              <a:rPr lang="en-GB" sz="1234" spc="458" dirty="0">
                <a:latin typeface="Roboto Lt"/>
              </a:rPr>
              <a:t>Mozaïekpakketten &amp; onderdeelnummers</a:t>
            </a:r>
          </a:p>
          <a:p>
            <a:pPr algn="ctr"/>
            <a:r>
              <a:rPr lang="en-GB" sz="1234" spc="458" dirty="0">
                <a:latin typeface="Roboto Lt"/>
              </a:rPr>
              <a:t/>
            </a:r>
            <a:br>
              <a:rPr lang="en-GB" sz="1234" spc="458" dirty="0">
                <a:latin typeface="Roboto Lt"/>
              </a:rPr>
            </a:br>
            <a:endParaRPr lang="en-GB" sz="1234" spc="458" dirty="0">
              <a:latin typeface="Roboto Lt"/>
            </a:endParaRPr>
          </a:p>
        </p:txBody>
      </p:sp>
      <p:pic>
        <p:nvPicPr>
          <p:cNvPr id="30" name="Picture 29">
            <a:extLst>
              <a:ext uri="{FF2B5EF4-FFF2-40B4-BE49-F238E27FC236}">
                <a16:creationId xmlns="" xmlns:a16="http://schemas.microsoft.com/office/drawing/2014/main" id="{36EECFDD-71B7-4565-A8ED-9366BB6C47CB}"/>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1000274" y="2168252"/>
            <a:ext cx="866259" cy="1003124"/>
          </a:xfrm>
          <a:prstGeom prst="rect">
            <a:avLst/>
          </a:prstGeom>
        </p:spPr>
      </p:pic>
      <p:pic>
        <p:nvPicPr>
          <p:cNvPr id="3" name="Picture 2">
            <a:extLst>
              <a:ext uri="{FF2B5EF4-FFF2-40B4-BE49-F238E27FC236}">
                <a16:creationId xmlns="" xmlns:a16="http://schemas.microsoft.com/office/drawing/2014/main" id="{86643D96-F7F2-4163-9299-D23A4F682684}"/>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048301" y="4482306"/>
            <a:ext cx="670785" cy="1240623"/>
          </a:xfrm>
          <a:prstGeom prst="rect">
            <a:avLst/>
          </a:prstGeom>
        </p:spPr>
      </p:pic>
      <p:pic>
        <p:nvPicPr>
          <p:cNvPr id="4" name="Picture 3">
            <a:extLst>
              <a:ext uri="{FF2B5EF4-FFF2-40B4-BE49-F238E27FC236}">
                <a16:creationId xmlns="" xmlns:a16="http://schemas.microsoft.com/office/drawing/2014/main" id="{C0B0A8C5-E815-4DE0-99D2-19DB5BADFF43}"/>
              </a:ext>
            </a:extLst>
          </p:cNvPr>
          <p:cNvPicPr>
            <a:picLocks noChangeAspect="1"/>
          </p:cNvPicPr>
          <p:nvPr/>
        </p:nvPicPr>
        <p:blipFill>
          <a:blip r:embed="rId6" cstate="print"/>
          <a:stretch>
            <a:fillRect/>
          </a:stretch>
        </p:blipFill>
        <p:spPr>
          <a:xfrm>
            <a:off x="1915922" y="2230037"/>
            <a:ext cx="197412" cy="1188346"/>
          </a:xfrm>
          <a:prstGeom prst="rect">
            <a:avLst/>
          </a:prstGeom>
        </p:spPr>
      </p:pic>
      <p:pic>
        <p:nvPicPr>
          <p:cNvPr id="34" name="Picture 33">
            <a:extLst>
              <a:ext uri="{FF2B5EF4-FFF2-40B4-BE49-F238E27FC236}">
                <a16:creationId xmlns="" xmlns:a16="http://schemas.microsoft.com/office/drawing/2014/main" id="{B2CF53BA-2DE1-4F5B-97C2-8338E93028AA}"/>
              </a:ext>
            </a:extLst>
          </p:cNvPr>
          <p:cNvPicPr>
            <a:picLocks noChangeAspect="1"/>
          </p:cNvPicPr>
          <p:nvPr/>
        </p:nvPicPr>
        <p:blipFill>
          <a:blip r:embed="rId6" cstate="print"/>
          <a:stretch>
            <a:fillRect/>
          </a:stretch>
        </p:blipFill>
        <p:spPr>
          <a:xfrm>
            <a:off x="1857848" y="4630476"/>
            <a:ext cx="197412" cy="1188346"/>
          </a:xfrm>
          <a:prstGeom prst="rect">
            <a:avLst/>
          </a:prstGeom>
        </p:spPr>
      </p:pic>
      <p:grpSp>
        <p:nvGrpSpPr>
          <p:cNvPr id="13" name="Group 12">
            <a:extLst>
              <a:ext uri="{FF2B5EF4-FFF2-40B4-BE49-F238E27FC236}">
                <a16:creationId xmlns="" xmlns:a16="http://schemas.microsoft.com/office/drawing/2014/main" id="{45EFE760-EED6-4A18-891F-160FD253ABB4}"/>
              </a:ext>
            </a:extLst>
          </p:cNvPr>
          <p:cNvGrpSpPr/>
          <p:nvPr/>
        </p:nvGrpSpPr>
        <p:grpSpPr>
          <a:xfrm>
            <a:off x="433337" y="254810"/>
            <a:ext cx="4864341" cy="299372"/>
            <a:chOff x="433337" y="254810"/>
            <a:chExt cx="4864341" cy="299372"/>
          </a:xfrm>
        </p:grpSpPr>
        <p:pic>
          <p:nvPicPr>
            <p:cNvPr id="14" name="Picture 13">
              <a:extLst>
                <a:ext uri="{FF2B5EF4-FFF2-40B4-BE49-F238E27FC236}">
                  <a16:creationId xmlns="" xmlns:a16="http://schemas.microsoft.com/office/drawing/2014/main" id="{A0224B33-16D9-486B-A0C4-9F03EA9500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5" name="Straight Connector 14">
              <a:extLst>
                <a:ext uri="{FF2B5EF4-FFF2-40B4-BE49-F238E27FC236}">
                  <a16:creationId xmlns="" xmlns:a16="http://schemas.microsoft.com/office/drawing/2014/main" id="{2EF9E926-5006-46C8-A788-3E20A98CB43F}"/>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 xmlns:a16="http://schemas.microsoft.com/office/drawing/2014/main" id="{F3533A5D-59D2-478D-ACF0-1ED2B662A1F3}"/>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SLIM</a:t>
              </a:r>
            </a:p>
          </p:txBody>
        </p:sp>
      </p:grpSp>
      <p:sp>
        <p:nvSpPr>
          <p:cNvPr id="32" name="TextBox 31">
            <a:extLst>
              <a:ext uri="{FF2B5EF4-FFF2-40B4-BE49-F238E27FC236}">
                <a16:creationId xmlns="" xmlns:a16="http://schemas.microsoft.com/office/drawing/2014/main" id="{EE4D0189-B939-49C2-B746-8E49C0A06F99}"/>
              </a:ext>
            </a:extLst>
          </p:cNvPr>
          <p:cNvSpPr txBox="1"/>
          <p:nvPr/>
        </p:nvSpPr>
        <p:spPr>
          <a:xfrm>
            <a:off x="821123" y="3458304"/>
            <a:ext cx="4889874" cy="501304"/>
          </a:xfrm>
          <a:prstGeom prst="rect">
            <a:avLst/>
          </a:prstGeom>
          <a:noFill/>
        </p:spPr>
        <p:txBody>
          <a:bodyPr wrap="square" lIns="69736" tIns="34868" rIns="69736" bIns="34868" rtlCol="0">
            <a:spAutoFit/>
          </a:bodyPr>
          <a:lstStyle/>
          <a:p>
            <a:pPr marL="17145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Stijlvolle gebogen architectonisch model.</a:t>
            </a:r>
          </a:p>
          <a:p>
            <a:pPr marL="17145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Moderne blauwe terug verlichting effect.</a:t>
            </a:r>
          </a:p>
          <a:p>
            <a:pPr marL="17145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BS316 marine grade, geborsteld roestvrij staalbouw met hoogglans acryl trim.</a:t>
            </a:r>
          </a:p>
          <a:p>
            <a:pPr marL="17145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Kit bevat toespraak paneel, handset, voeding en handleiding.</a:t>
            </a:r>
          </a:p>
        </p:txBody>
      </p:sp>
      <p:sp>
        <p:nvSpPr>
          <p:cNvPr id="35" name="TextBox 34">
            <a:extLst>
              <a:ext uri="{FF2B5EF4-FFF2-40B4-BE49-F238E27FC236}">
                <a16:creationId xmlns="" xmlns:a16="http://schemas.microsoft.com/office/drawing/2014/main" id="{FF02A4C6-B870-4825-BBA4-792CF7066C55}"/>
              </a:ext>
            </a:extLst>
          </p:cNvPr>
          <p:cNvSpPr txBox="1"/>
          <p:nvPr/>
        </p:nvSpPr>
        <p:spPr>
          <a:xfrm>
            <a:off x="821123" y="5866959"/>
            <a:ext cx="4690323" cy="716748"/>
          </a:xfrm>
          <a:prstGeom prst="rect">
            <a:avLst/>
          </a:prstGeom>
          <a:noFill/>
        </p:spPr>
        <p:txBody>
          <a:bodyPr wrap="square" lIns="69736" tIns="34868" rIns="69736" bIns="34868" rtlCol="0">
            <a:spAutoFit/>
          </a:bodyPr>
          <a:lstStyle/>
          <a:p>
            <a:pPr marL="171450" lvl="0" indent="-171450">
              <a:buClr>
                <a:srgbClr val="C00000"/>
              </a:buClr>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Stijlvolle gebogen architectonisch model.</a:t>
            </a:r>
          </a:p>
          <a:p>
            <a:pPr marL="171450" lvl="0" indent="-171450">
              <a:buClr>
                <a:srgbClr val="C00000"/>
              </a:buClr>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Ingebouwd, verlichte code-lock toetsen voor toegangsbeheer.</a:t>
            </a:r>
          </a:p>
          <a:p>
            <a:pPr marL="171450" lvl="0" indent="-171450">
              <a:buClr>
                <a:srgbClr val="C00000"/>
              </a:buClr>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Toetsenbord bevat 3 Relais, met latching en kortstondige operatie en nog veel meer functies.</a:t>
            </a:r>
          </a:p>
          <a:p>
            <a:pPr marL="171450" lvl="0" indent="-171450">
              <a:buClr>
                <a:srgbClr val="C00000"/>
              </a:buClr>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Moderne blauwe terug verlichting effect.</a:t>
            </a:r>
          </a:p>
          <a:p>
            <a:pPr marL="171450" lvl="0" indent="-171450">
              <a:buClr>
                <a:srgbClr val="C00000"/>
              </a:buClr>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BS316 marine grade, geborsteld roestvrij staalbouw met hoogglans acryl trim.</a:t>
            </a:r>
          </a:p>
          <a:p>
            <a:pPr marL="171450" lvl="0" indent="-171450">
              <a:buClr>
                <a:srgbClr val="C00000"/>
              </a:buClr>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Kit bevat toespraak paneel, handset, voeding en .</a:t>
            </a:r>
          </a:p>
        </p:txBody>
      </p:sp>
      <p:cxnSp>
        <p:nvCxnSpPr>
          <p:cNvPr id="36" name="Straight Connector 35">
            <a:extLst>
              <a:ext uri="{FF2B5EF4-FFF2-40B4-BE49-F238E27FC236}">
                <a16:creationId xmlns="" xmlns:a16="http://schemas.microsoft.com/office/drawing/2014/main" id="{092D2FF4-5A8B-4A4B-A4E9-6BD8C72ACD36}"/>
              </a:ext>
            </a:extLst>
          </p:cNvPr>
          <p:cNvCxnSpPr>
            <a:cxnSpLocks/>
          </p:cNvCxnSpPr>
          <p:nvPr/>
        </p:nvCxnSpPr>
        <p:spPr>
          <a:xfrm flipH="1">
            <a:off x="736252" y="3996765"/>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 xmlns:a16="http://schemas.microsoft.com/office/drawing/2014/main" id="{1959D169-07D1-4475-932C-11A35C4280D0}"/>
              </a:ext>
            </a:extLst>
          </p:cNvPr>
          <p:cNvCxnSpPr>
            <a:cxnSpLocks/>
          </p:cNvCxnSpPr>
          <p:nvPr/>
        </p:nvCxnSpPr>
        <p:spPr>
          <a:xfrm>
            <a:off x="2633926" y="1967878"/>
            <a:ext cx="0" cy="146133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 xmlns:a16="http://schemas.microsoft.com/office/drawing/2014/main" id="{E170D509-F3DD-415A-BB6E-4BF43AC686A1}"/>
              </a:ext>
            </a:extLst>
          </p:cNvPr>
          <p:cNvCxnSpPr/>
          <p:nvPr/>
        </p:nvCxnSpPr>
        <p:spPr>
          <a:xfrm>
            <a:off x="821123" y="1901259"/>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40" name="Rectangle 39">
            <a:extLst>
              <a:ext uri="{FF2B5EF4-FFF2-40B4-BE49-F238E27FC236}">
                <a16:creationId xmlns="" xmlns:a16="http://schemas.microsoft.com/office/drawing/2014/main" id="{E515211F-A4B0-471D-8A19-DBE583ABC1EC}"/>
              </a:ext>
            </a:extLst>
          </p:cNvPr>
          <p:cNvSpPr/>
          <p:nvPr/>
        </p:nvSpPr>
        <p:spPr>
          <a:xfrm>
            <a:off x="942688" y="1778042"/>
            <a:ext cx="1936355" cy="630942"/>
          </a:xfrm>
          <a:prstGeom prst="rect">
            <a:avLst/>
          </a:prstGeom>
        </p:spPr>
        <p:txBody>
          <a:bodyPr wrap="square">
            <a:spAutoFit/>
          </a:bodyPr>
          <a:lstStyle/>
          <a:p>
            <a:pPr lvl="0"/>
            <a:r>
              <a:rPr lang="en-GB" sz="900" b="1" dirty="0">
                <a:latin typeface="Century Gothic" panose="020B0502020202020204" pitchFamily="34" charset="0"/>
                <a:cs typeface="Arial" panose="020B0604020202020204" pitchFamily="34" charset="0"/>
              </a:rPr>
              <a:t>SLIM-CL-AB (architectonisch Model)</a:t>
            </a:r>
          </a:p>
          <a:p>
            <a:pPr lvl="0"/>
            <a:r>
              <a:rPr lang="en-GB" sz="900" b="1" dirty="0">
                <a:latin typeface="Century Gothic" panose="020B0502020202020204" pitchFamily="34" charset="0"/>
                <a:cs typeface="Arial" panose="020B0604020202020204" pitchFamily="34" charset="0"/>
              </a:rPr>
              <a:t/>
            </a:r>
            <a:br>
              <a:rPr lang="en-GB" sz="900" b="1" dirty="0">
                <a:latin typeface="Century Gothic" panose="020B0502020202020204" pitchFamily="34" charset="0"/>
                <a:cs typeface="Arial" panose="020B0604020202020204" pitchFamily="34" charset="0"/>
              </a:rPr>
            </a:br>
            <a:endParaRPr lang="en-GB" sz="800" b="1" dirty="0">
              <a:latin typeface="Century Gothic" panose="020B0502020202020204" pitchFamily="34" charset="0"/>
              <a:cs typeface="Arial" panose="020B0604020202020204" pitchFamily="34" charset="0"/>
            </a:endParaRPr>
          </a:p>
        </p:txBody>
      </p:sp>
      <p:cxnSp>
        <p:nvCxnSpPr>
          <p:cNvPr id="42" name="Straight Connector 41">
            <a:extLst>
              <a:ext uri="{FF2B5EF4-FFF2-40B4-BE49-F238E27FC236}">
                <a16:creationId xmlns="" xmlns:a16="http://schemas.microsoft.com/office/drawing/2014/main" id="{8F4FF9F4-58B2-4FC4-BC0D-2D9BBB331BF0}"/>
              </a:ext>
            </a:extLst>
          </p:cNvPr>
          <p:cNvCxnSpPr/>
          <p:nvPr/>
        </p:nvCxnSpPr>
        <p:spPr>
          <a:xfrm>
            <a:off x="821123" y="4120265"/>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43" name="Rectangle 42">
            <a:extLst>
              <a:ext uri="{FF2B5EF4-FFF2-40B4-BE49-F238E27FC236}">
                <a16:creationId xmlns="" xmlns:a16="http://schemas.microsoft.com/office/drawing/2014/main" id="{DC53EE27-1384-461E-A80E-A28777B6DF17}"/>
              </a:ext>
            </a:extLst>
          </p:cNvPr>
          <p:cNvSpPr/>
          <p:nvPr/>
        </p:nvSpPr>
        <p:spPr>
          <a:xfrm>
            <a:off x="942689" y="4006284"/>
            <a:ext cx="1666851" cy="646331"/>
          </a:xfrm>
          <a:prstGeom prst="rect">
            <a:avLst/>
          </a:prstGeom>
        </p:spPr>
        <p:txBody>
          <a:bodyPr wrap="square">
            <a:spAutoFit/>
          </a:bodyPr>
          <a:lstStyle/>
          <a:p>
            <a:pPr lvl="0"/>
            <a:r>
              <a:rPr lang="en-GB" sz="900" b="1" dirty="0">
                <a:latin typeface="Century Gothic" panose="020B0502020202020204" pitchFamily="34" charset="0"/>
                <a:cs typeface="Arial" panose="020B0604020202020204" pitchFamily="34" charset="0"/>
              </a:rPr>
              <a:t>SLIM-CL-AB (architectonisch Model)</a:t>
            </a:r>
          </a:p>
          <a:p>
            <a:pPr lvl="0"/>
            <a:r>
              <a:rPr lang="en-GB" sz="900" b="1" dirty="0">
                <a:latin typeface="Century Gothic" panose="020B0502020202020204" pitchFamily="34" charset="0"/>
                <a:cs typeface="Arial" panose="020B0604020202020204" pitchFamily="34" charset="0"/>
              </a:rPr>
              <a:t/>
            </a:r>
            <a:br>
              <a:rPr lang="en-GB" sz="900" b="1" dirty="0">
                <a:latin typeface="Century Gothic" panose="020B0502020202020204" pitchFamily="34" charset="0"/>
                <a:cs typeface="Arial" panose="020B0604020202020204" pitchFamily="34" charset="0"/>
              </a:rPr>
            </a:br>
            <a:endParaRPr lang="en-GB" sz="900" b="1" dirty="0">
              <a:latin typeface="Century Gothic" panose="020B0502020202020204" pitchFamily="34" charset="0"/>
              <a:cs typeface="Arial" panose="020B0604020202020204" pitchFamily="34" charset="0"/>
            </a:endParaRPr>
          </a:p>
        </p:txBody>
      </p:sp>
      <p:pic>
        <p:nvPicPr>
          <p:cNvPr id="57" name="Picture 56">
            <a:extLst>
              <a:ext uri="{FF2B5EF4-FFF2-40B4-BE49-F238E27FC236}">
                <a16:creationId xmlns="" xmlns:a16="http://schemas.microsoft.com/office/drawing/2014/main" id="{529B5420-71B1-415F-8742-04EB7A027CF9}"/>
              </a:ext>
            </a:extLst>
          </p:cNvPr>
          <p:cNvPicPr>
            <a:picLocks noChangeAspect="1"/>
          </p:cNvPicPr>
          <p:nvPr/>
        </p:nvPicPr>
        <p:blipFill>
          <a:blip r:embed="rId8"/>
          <a:stretch>
            <a:fillRect/>
          </a:stretch>
        </p:blipFill>
        <p:spPr>
          <a:xfrm>
            <a:off x="2657728" y="4177524"/>
            <a:ext cx="12193" cy="1469263"/>
          </a:xfrm>
          <a:prstGeom prst="rect">
            <a:avLst/>
          </a:prstGeom>
        </p:spPr>
      </p:pic>
      <p:grpSp>
        <p:nvGrpSpPr>
          <p:cNvPr id="39" name="Group 38">
            <a:extLst>
              <a:ext uri="{FF2B5EF4-FFF2-40B4-BE49-F238E27FC236}">
                <a16:creationId xmlns="" xmlns:a16="http://schemas.microsoft.com/office/drawing/2014/main" id="{C4FDD092-C17C-43D2-9F6C-0B9FCC5AC920}"/>
              </a:ext>
            </a:extLst>
          </p:cNvPr>
          <p:cNvGrpSpPr/>
          <p:nvPr/>
        </p:nvGrpSpPr>
        <p:grpSpPr>
          <a:xfrm>
            <a:off x="433337" y="7209698"/>
            <a:ext cx="5045091" cy="233315"/>
            <a:chOff x="433337" y="7235825"/>
            <a:chExt cx="5045091" cy="233315"/>
          </a:xfrm>
        </p:grpSpPr>
        <p:cxnSp>
          <p:nvCxnSpPr>
            <p:cNvPr id="41" name="Straight Connector 40">
              <a:extLst>
                <a:ext uri="{FF2B5EF4-FFF2-40B4-BE49-F238E27FC236}">
                  <a16:creationId xmlns="" xmlns:a16="http://schemas.microsoft.com/office/drawing/2014/main" id="{9407DECC-A714-4820-A57E-29925AA20403}"/>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44" name="TextBox 43">
              <a:extLst>
                <a:ext uri="{FF2B5EF4-FFF2-40B4-BE49-F238E27FC236}">
                  <a16:creationId xmlns="" xmlns:a16="http://schemas.microsoft.com/office/drawing/2014/main" id="{70767D73-3BE0-40C7-BCB1-CF678BF27B32}"/>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61</a:t>
              </a:r>
            </a:p>
          </p:txBody>
        </p:sp>
      </p:grpSp>
      <p:cxnSp>
        <p:nvCxnSpPr>
          <p:cNvPr id="28" name="Straight Connector 27">
            <a:extLst>
              <a:ext uri="{FF2B5EF4-FFF2-40B4-BE49-F238E27FC236}">
                <a16:creationId xmlns="" xmlns:a16="http://schemas.microsoft.com/office/drawing/2014/main" id="{8886F930-73A1-4727-95E1-991183CC0CEC}"/>
              </a:ext>
            </a:extLst>
          </p:cNvPr>
          <p:cNvCxnSpPr/>
          <p:nvPr/>
        </p:nvCxnSpPr>
        <p:spPr>
          <a:xfrm>
            <a:off x="3022420" y="1896273"/>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29" name="Rectangle 28">
            <a:extLst>
              <a:ext uri="{FF2B5EF4-FFF2-40B4-BE49-F238E27FC236}">
                <a16:creationId xmlns="" xmlns:a16="http://schemas.microsoft.com/office/drawing/2014/main" id="{F986A345-8212-43EF-B53C-6CE0F38AF232}"/>
              </a:ext>
            </a:extLst>
          </p:cNvPr>
          <p:cNvSpPr/>
          <p:nvPr/>
        </p:nvSpPr>
        <p:spPr>
          <a:xfrm>
            <a:off x="3143985" y="1773056"/>
            <a:ext cx="1936355" cy="492443"/>
          </a:xfrm>
          <a:prstGeom prst="rect">
            <a:avLst/>
          </a:prstGeom>
        </p:spPr>
        <p:txBody>
          <a:bodyPr wrap="square">
            <a:spAutoFit/>
          </a:bodyPr>
          <a:lstStyle/>
          <a:p>
            <a:pPr lvl="0"/>
            <a:r>
              <a:rPr lang="en-GB" sz="900" b="1" dirty="0">
                <a:latin typeface="Century Gothic" panose="020B0502020202020204" pitchFamily="34" charset="0"/>
                <a:cs typeface="Arial" panose="020B0604020202020204" pitchFamily="34" charset="0"/>
              </a:rPr>
              <a:t>SLIM-HF-AB (architectonisch Model)</a:t>
            </a:r>
            <a:br>
              <a:rPr lang="en-GB" sz="900" b="1" dirty="0">
                <a:latin typeface="Century Gothic" panose="020B0502020202020204" pitchFamily="34" charset="0"/>
                <a:cs typeface="Arial" panose="020B0604020202020204" pitchFamily="34" charset="0"/>
              </a:rPr>
            </a:br>
            <a:endParaRPr lang="en-GB" sz="800" b="1" dirty="0">
              <a:latin typeface="Century Gothic" panose="020B0502020202020204" pitchFamily="34" charset="0"/>
              <a:cs typeface="Arial" panose="020B0604020202020204" pitchFamily="34" charset="0"/>
            </a:endParaRPr>
          </a:p>
        </p:txBody>
      </p:sp>
      <p:cxnSp>
        <p:nvCxnSpPr>
          <p:cNvPr id="31" name="Straight Connector 30">
            <a:extLst>
              <a:ext uri="{FF2B5EF4-FFF2-40B4-BE49-F238E27FC236}">
                <a16:creationId xmlns="" xmlns:a16="http://schemas.microsoft.com/office/drawing/2014/main" id="{71836920-F861-4CCB-84AD-23A895ED3DBE}"/>
              </a:ext>
            </a:extLst>
          </p:cNvPr>
          <p:cNvCxnSpPr/>
          <p:nvPr/>
        </p:nvCxnSpPr>
        <p:spPr>
          <a:xfrm>
            <a:off x="3017812" y="4120265"/>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46" name="Rectangle 45">
            <a:extLst>
              <a:ext uri="{FF2B5EF4-FFF2-40B4-BE49-F238E27FC236}">
                <a16:creationId xmlns="" xmlns:a16="http://schemas.microsoft.com/office/drawing/2014/main" id="{F38A33A7-D839-4687-AAC0-26DD6BF29117}"/>
              </a:ext>
            </a:extLst>
          </p:cNvPr>
          <p:cNvSpPr/>
          <p:nvPr/>
        </p:nvSpPr>
        <p:spPr>
          <a:xfrm>
            <a:off x="3139378" y="4006284"/>
            <a:ext cx="1666851" cy="646331"/>
          </a:xfrm>
          <a:prstGeom prst="rect">
            <a:avLst/>
          </a:prstGeom>
        </p:spPr>
        <p:txBody>
          <a:bodyPr wrap="square">
            <a:spAutoFit/>
          </a:bodyPr>
          <a:lstStyle/>
          <a:p>
            <a:pPr lvl="0"/>
            <a:r>
              <a:rPr lang="en-GB" sz="900" b="1" dirty="0">
                <a:latin typeface="Century Gothic" panose="020B0502020202020204" pitchFamily="34" charset="0"/>
                <a:cs typeface="Arial" panose="020B0604020202020204" pitchFamily="34" charset="0"/>
              </a:rPr>
              <a:t>SLIM-HF-ABK (architectonische toetsenblok Model)</a:t>
            </a:r>
            <a:br>
              <a:rPr lang="en-GB" sz="900" b="1" dirty="0">
                <a:latin typeface="Century Gothic" panose="020B0502020202020204" pitchFamily="34" charset="0"/>
                <a:cs typeface="Arial" panose="020B0604020202020204" pitchFamily="34" charset="0"/>
              </a:rPr>
            </a:br>
            <a:endParaRPr lang="en-GB" sz="900" b="1" dirty="0">
              <a:latin typeface="Century Gothic" panose="020B0502020202020204" pitchFamily="34" charset="0"/>
              <a:cs typeface="Arial" panose="020B0604020202020204" pitchFamily="34" charset="0"/>
            </a:endParaRPr>
          </a:p>
        </p:txBody>
      </p:sp>
      <p:pic>
        <p:nvPicPr>
          <p:cNvPr id="47" name="Picture 46">
            <a:extLst>
              <a:ext uri="{FF2B5EF4-FFF2-40B4-BE49-F238E27FC236}">
                <a16:creationId xmlns="" xmlns:a16="http://schemas.microsoft.com/office/drawing/2014/main" id="{CCCB8E7F-D59D-4419-8CF0-4028F3C1677A}"/>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3212008" y="2168252"/>
            <a:ext cx="866259" cy="1003124"/>
          </a:xfrm>
          <a:prstGeom prst="rect">
            <a:avLst/>
          </a:prstGeom>
        </p:spPr>
      </p:pic>
      <p:pic>
        <p:nvPicPr>
          <p:cNvPr id="48" name="Picture 47">
            <a:extLst>
              <a:ext uri="{FF2B5EF4-FFF2-40B4-BE49-F238E27FC236}">
                <a16:creationId xmlns="" xmlns:a16="http://schemas.microsoft.com/office/drawing/2014/main" id="{B750F21D-5381-49BE-9598-25EB64F7C3CF}"/>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3260035" y="4482306"/>
            <a:ext cx="670785" cy="1240623"/>
          </a:xfrm>
          <a:prstGeom prst="rect">
            <a:avLst/>
          </a:prstGeom>
        </p:spPr>
      </p:pic>
      <p:pic>
        <p:nvPicPr>
          <p:cNvPr id="5" name="Picture 4">
            <a:extLst>
              <a:ext uri="{FF2B5EF4-FFF2-40B4-BE49-F238E27FC236}">
                <a16:creationId xmlns="" xmlns:a16="http://schemas.microsoft.com/office/drawing/2014/main" id="{192A5B72-44BC-4259-8F4C-0B4BCB4827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97993" y="2304971"/>
            <a:ext cx="323430" cy="770793"/>
          </a:xfrm>
          <a:prstGeom prst="rect">
            <a:avLst/>
          </a:prstGeom>
        </p:spPr>
      </p:pic>
      <p:pic>
        <p:nvPicPr>
          <p:cNvPr id="49" name="Picture 48">
            <a:extLst>
              <a:ext uri="{FF2B5EF4-FFF2-40B4-BE49-F238E27FC236}">
                <a16:creationId xmlns="" xmlns:a16="http://schemas.microsoft.com/office/drawing/2014/main" id="{D6A0462C-3513-45A0-AB27-0E62D160F6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81579" y="4666334"/>
            <a:ext cx="323430" cy="770793"/>
          </a:xfrm>
          <a:prstGeom prst="rect">
            <a:avLst/>
          </a:prstGeom>
        </p:spPr>
      </p:pic>
      <p:grpSp>
        <p:nvGrpSpPr>
          <p:cNvPr id="50" name="Group 49">
            <a:extLst>
              <a:ext uri="{FF2B5EF4-FFF2-40B4-BE49-F238E27FC236}">
                <a16:creationId xmlns="" xmlns:a16="http://schemas.microsoft.com/office/drawing/2014/main" id="{CC6585FC-BCBE-4CAA-892A-145DAFC252E7}"/>
              </a:ext>
            </a:extLst>
          </p:cNvPr>
          <p:cNvGrpSpPr/>
          <p:nvPr/>
        </p:nvGrpSpPr>
        <p:grpSpPr>
          <a:xfrm>
            <a:off x="231443" y="771813"/>
            <a:ext cx="969320" cy="877098"/>
            <a:chOff x="317886" y="699820"/>
            <a:chExt cx="969320" cy="877098"/>
          </a:xfrm>
        </p:grpSpPr>
        <p:pic>
          <p:nvPicPr>
            <p:cNvPr id="51" name="Picture 50">
              <a:extLst>
                <a:ext uri="{FF2B5EF4-FFF2-40B4-BE49-F238E27FC236}">
                  <a16:creationId xmlns="" xmlns:a16="http://schemas.microsoft.com/office/drawing/2014/main" id="{23244D1B-DB1F-43BF-822C-C6E7443EBD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8317" y="699820"/>
              <a:ext cx="877098" cy="877098"/>
            </a:xfrm>
            <a:prstGeom prst="rect">
              <a:avLst/>
            </a:prstGeom>
          </p:spPr>
        </p:pic>
        <p:sp>
          <p:nvSpPr>
            <p:cNvPr id="52" name="Oval 51">
              <a:extLst>
                <a:ext uri="{FF2B5EF4-FFF2-40B4-BE49-F238E27FC236}">
                  <a16:creationId xmlns="" xmlns:a16="http://schemas.microsoft.com/office/drawing/2014/main" id="{9D7D31D8-7F47-408E-A168-D0AEC44645D1}"/>
                </a:ext>
              </a:extLst>
            </p:cNvPr>
            <p:cNvSpPr/>
            <p:nvPr/>
          </p:nvSpPr>
          <p:spPr>
            <a:xfrm>
              <a:off x="484481" y="809928"/>
              <a:ext cx="644770" cy="644400"/>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Rectangle 52">
              <a:extLst>
                <a:ext uri="{FF2B5EF4-FFF2-40B4-BE49-F238E27FC236}">
                  <a16:creationId xmlns="" xmlns:a16="http://schemas.microsoft.com/office/drawing/2014/main" id="{11CD32F4-4309-4410-806F-8AAE7A140FCB}"/>
                </a:ext>
              </a:extLst>
            </p:cNvPr>
            <p:cNvSpPr/>
            <p:nvPr/>
          </p:nvSpPr>
          <p:spPr>
            <a:xfrm rot="20615917">
              <a:off x="317886" y="967771"/>
              <a:ext cx="969320" cy="338554"/>
            </a:xfrm>
            <a:prstGeom prst="rect">
              <a:avLst/>
            </a:prstGeom>
          </p:spPr>
          <p:txBody>
            <a:bodyPr wrap="square">
              <a:spAutoFit/>
            </a:bodyPr>
            <a:lstStyle/>
            <a:p>
              <a:pPr algn="ctr"/>
              <a:r>
                <a:rPr lang="en-GB" sz="800" b="1" dirty="0">
                  <a:solidFill>
                    <a:schemeClr val="bg1"/>
                  </a:solidFill>
                  <a:effectLst>
                    <a:outerShdw blurRad="38100" dist="38100" dir="2700000" algn="tl">
                      <a:srgbClr val="000000">
                        <a:alpha val="43137"/>
                      </a:srgbClr>
                    </a:outerShdw>
                  </a:effectLst>
                  <a:latin typeface="Century Gothic" panose="020B0502020202020204" pitchFamily="34" charset="0"/>
                </a:rPr>
                <a:t>beschikbaar binnenkort</a:t>
              </a:r>
              <a:endParaRPr lang="en-GB" sz="14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6426811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 xmlns:a16="http://schemas.microsoft.com/office/drawing/2014/main" id="{5F7B186C-450E-4DFD-957E-2F82D38BC2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3542"/>
          <a:stretch/>
        </p:blipFill>
        <p:spPr>
          <a:xfrm>
            <a:off x="1023313" y="2143258"/>
            <a:ext cx="652835" cy="1152483"/>
          </a:xfrm>
          <a:prstGeom prst="rect">
            <a:avLst/>
          </a:prstGeom>
        </p:spPr>
      </p:pic>
      <p:pic>
        <p:nvPicPr>
          <p:cNvPr id="29" name="Picture 28">
            <a:extLst>
              <a:ext uri="{FF2B5EF4-FFF2-40B4-BE49-F238E27FC236}">
                <a16:creationId xmlns="" xmlns:a16="http://schemas.microsoft.com/office/drawing/2014/main" id="{CE53874F-2165-4B09-839C-08E80F1DF0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7784"/>
          <a:stretch/>
        </p:blipFill>
        <p:spPr>
          <a:xfrm>
            <a:off x="850804" y="4430941"/>
            <a:ext cx="860753" cy="1346298"/>
          </a:xfrm>
          <a:prstGeom prst="rect">
            <a:avLst/>
          </a:prstGeom>
        </p:spPr>
      </p:pic>
      <p:grpSp>
        <p:nvGrpSpPr>
          <p:cNvPr id="13" name="Group 12">
            <a:extLst>
              <a:ext uri="{FF2B5EF4-FFF2-40B4-BE49-F238E27FC236}">
                <a16:creationId xmlns="" xmlns:a16="http://schemas.microsoft.com/office/drawing/2014/main" id="{7FA0AAFE-001E-428B-8364-0919FD89E46A}"/>
              </a:ext>
            </a:extLst>
          </p:cNvPr>
          <p:cNvGrpSpPr/>
          <p:nvPr/>
        </p:nvGrpSpPr>
        <p:grpSpPr>
          <a:xfrm>
            <a:off x="433337" y="254810"/>
            <a:ext cx="4864341" cy="299372"/>
            <a:chOff x="433337" y="254810"/>
            <a:chExt cx="4864341" cy="299372"/>
          </a:xfrm>
        </p:grpSpPr>
        <p:pic>
          <p:nvPicPr>
            <p:cNvPr id="14" name="Picture 13">
              <a:extLst>
                <a:ext uri="{FF2B5EF4-FFF2-40B4-BE49-F238E27FC236}">
                  <a16:creationId xmlns="" xmlns:a16="http://schemas.microsoft.com/office/drawing/2014/main" id="{FF78A79B-74E7-430A-AA19-414270C659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5" name="Straight Connector 14">
              <a:extLst>
                <a:ext uri="{FF2B5EF4-FFF2-40B4-BE49-F238E27FC236}">
                  <a16:creationId xmlns="" xmlns:a16="http://schemas.microsoft.com/office/drawing/2014/main" id="{8EB9BE04-7A27-4409-9582-AA00749BB169}"/>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 xmlns:a16="http://schemas.microsoft.com/office/drawing/2014/main" id="{CC8E07BC-7D66-4610-BE92-16B208A69BCB}"/>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SLIM</a:t>
              </a:r>
            </a:p>
          </p:txBody>
        </p:sp>
      </p:grpSp>
      <p:sp>
        <p:nvSpPr>
          <p:cNvPr id="21" name="Text Box 4">
            <a:extLst>
              <a:ext uri="{FF2B5EF4-FFF2-40B4-BE49-F238E27FC236}">
                <a16:creationId xmlns="" xmlns:a16="http://schemas.microsoft.com/office/drawing/2014/main" id="{0D4E65E1-6C0B-4683-8AA4-266C03100059}"/>
              </a:ext>
            </a:extLst>
          </p:cNvPr>
          <p:cNvSpPr txBox="1">
            <a:spLocks noChangeArrowheads="1"/>
          </p:cNvSpPr>
          <p:nvPr/>
        </p:nvSpPr>
        <p:spPr bwMode="auto">
          <a:xfrm>
            <a:off x="1009208" y="911831"/>
            <a:ext cx="3358342" cy="439749"/>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736" tIns="34868" rIns="69736" bIns="34868" numCol="1" anchor="t" anchorCtr="0" compatLnSpc="1">
            <a:prstTxWarp prst="textNoShape">
              <a:avLst/>
            </a:prstTxWarp>
            <a:spAutoFit/>
          </a:bodyPr>
          <a:lstStyle/>
          <a:p>
            <a:pPr algn="ctr" fontAlgn="base">
              <a:spcBef>
                <a:spcPct val="0"/>
              </a:spcBef>
              <a:spcAft>
                <a:spcPts val="763"/>
              </a:spcAft>
            </a:pPr>
            <a:r>
              <a:rPr lang="en-GB" sz="2400" spc="458" dirty="0">
                <a:latin typeface="Roboto"/>
              </a:rPr>
              <a:t>SLIM</a:t>
            </a:r>
          </a:p>
        </p:txBody>
      </p:sp>
      <p:sp>
        <p:nvSpPr>
          <p:cNvPr id="22" name="TextBox 21">
            <a:extLst>
              <a:ext uri="{FF2B5EF4-FFF2-40B4-BE49-F238E27FC236}">
                <a16:creationId xmlns="" xmlns:a16="http://schemas.microsoft.com/office/drawing/2014/main" id="{9318487D-BF11-4B16-8F50-312724B88E70}"/>
              </a:ext>
            </a:extLst>
          </p:cNvPr>
          <p:cNvSpPr txBox="1"/>
          <p:nvPr/>
        </p:nvSpPr>
        <p:spPr>
          <a:xfrm>
            <a:off x="898156" y="1233744"/>
            <a:ext cx="3506853" cy="830112"/>
          </a:xfrm>
          <a:prstGeom prst="rect">
            <a:avLst/>
          </a:prstGeom>
          <a:noFill/>
        </p:spPr>
        <p:txBody>
          <a:bodyPr wrap="square" lIns="69736" tIns="34868" rIns="69736" bIns="34868" rtlCol="0">
            <a:spAutoFit/>
          </a:bodyPr>
          <a:lstStyle/>
          <a:p>
            <a:pPr algn="ctr"/>
            <a:r>
              <a:rPr lang="en-GB" sz="1234" spc="458" dirty="0">
                <a:latin typeface="Roboto Lt"/>
              </a:rPr>
              <a:t>Mozaïekpakketten &amp; onderdeelnummers</a:t>
            </a:r>
          </a:p>
          <a:p>
            <a:pPr algn="ctr"/>
            <a:r>
              <a:rPr lang="en-GB" sz="1234" spc="458" dirty="0">
                <a:latin typeface="Roboto Lt"/>
              </a:rPr>
              <a:t/>
            </a:r>
            <a:br>
              <a:rPr lang="en-GB" sz="1234" spc="458" dirty="0">
                <a:latin typeface="Roboto Lt"/>
              </a:rPr>
            </a:br>
            <a:endParaRPr lang="en-GB" sz="1234" spc="458" dirty="0">
              <a:latin typeface="Roboto Lt"/>
            </a:endParaRPr>
          </a:p>
        </p:txBody>
      </p:sp>
      <p:pic>
        <p:nvPicPr>
          <p:cNvPr id="27" name="Picture 26">
            <a:extLst>
              <a:ext uri="{FF2B5EF4-FFF2-40B4-BE49-F238E27FC236}">
                <a16:creationId xmlns="" xmlns:a16="http://schemas.microsoft.com/office/drawing/2014/main" id="{EB3DCBF3-109C-44A5-8ED5-6C153E115ACC}"/>
              </a:ext>
            </a:extLst>
          </p:cNvPr>
          <p:cNvPicPr>
            <a:picLocks noChangeAspect="1"/>
          </p:cNvPicPr>
          <p:nvPr/>
        </p:nvPicPr>
        <p:blipFill>
          <a:blip r:embed="rId5" cstate="print"/>
          <a:stretch>
            <a:fillRect/>
          </a:stretch>
        </p:blipFill>
        <p:spPr>
          <a:xfrm>
            <a:off x="1915922" y="2230037"/>
            <a:ext cx="197412" cy="1188346"/>
          </a:xfrm>
          <a:prstGeom prst="rect">
            <a:avLst/>
          </a:prstGeom>
        </p:spPr>
      </p:pic>
      <p:pic>
        <p:nvPicPr>
          <p:cNvPr id="32" name="Picture 31">
            <a:extLst>
              <a:ext uri="{FF2B5EF4-FFF2-40B4-BE49-F238E27FC236}">
                <a16:creationId xmlns="" xmlns:a16="http://schemas.microsoft.com/office/drawing/2014/main" id="{C3E4B31D-CAB7-4DFB-B982-269D66235959}"/>
              </a:ext>
            </a:extLst>
          </p:cNvPr>
          <p:cNvPicPr>
            <a:picLocks noChangeAspect="1"/>
          </p:cNvPicPr>
          <p:nvPr/>
        </p:nvPicPr>
        <p:blipFill>
          <a:blip r:embed="rId5" cstate="print"/>
          <a:stretch>
            <a:fillRect/>
          </a:stretch>
        </p:blipFill>
        <p:spPr>
          <a:xfrm>
            <a:off x="1857848" y="4630476"/>
            <a:ext cx="197412" cy="1188346"/>
          </a:xfrm>
          <a:prstGeom prst="rect">
            <a:avLst/>
          </a:prstGeom>
        </p:spPr>
      </p:pic>
      <p:sp>
        <p:nvSpPr>
          <p:cNvPr id="33" name="TextBox 32">
            <a:extLst>
              <a:ext uri="{FF2B5EF4-FFF2-40B4-BE49-F238E27FC236}">
                <a16:creationId xmlns="" xmlns:a16="http://schemas.microsoft.com/office/drawing/2014/main" id="{DCCE6145-B4B1-4453-85DB-BAF2FD104C0D}"/>
              </a:ext>
            </a:extLst>
          </p:cNvPr>
          <p:cNvSpPr txBox="1"/>
          <p:nvPr/>
        </p:nvSpPr>
        <p:spPr>
          <a:xfrm>
            <a:off x="821123" y="3458304"/>
            <a:ext cx="4889874" cy="501304"/>
          </a:xfrm>
          <a:prstGeom prst="rect">
            <a:avLst/>
          </a:prstGeom>
          <a:noFill/>
        </p:spPr>
        <p:txBody>
          <a:bodyPr wrap="square" lIns="69736" tIns="34868" rIns="69736" bIns="34868" rtlCol="0">
            <a:spAutoFit/>
          </a:bodyPr>
          <a:lstStyle/>
          <a:p>
            <a:pPr marL="171450" indent="-171450">
              <a:buClr>
                <a:srgbClr val="C00000"/>
              </a:buClr>
              <a:buSzPct val="140000"/>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Stijlvolle gebogen architectonisch model.</a:t>
            </a:r>
          </a:p>
          <a:p>
            <a:pPr marL="171450" indent="-171450">
              <a:buClr>
                <a:srgbClr val="C00000"/>
              </a:buClr>
              <a:buSzPct val="140000"/>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Hedendaagse cool-wit terug verlichting.</a:t>
            </a:r>
          </a:p>
          <a:p>
            <a:pPr marL="171450" indent="-171450">
              <a:buClr>
                <a:srgbClr val="C00000"/>
              </a:buClr>
              <a:buSzPct val="140000"/>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100% BS316 marine grade roestvrij staalbouw.</a:t>
            </a:r>
          </a:p>
          <a:p>
            <a:pPr marL="171450" indent="-171450">
              <a:buClr>
                <a:srgbClr val="C00000"/>
              </a:buClr>
              <a:buSzPct val="140000"/>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Kit bevat toespraak paneel, handset, voeding en handleiding.</a:t>
            </a:r>
          </a:p>
        </p:txBody>
      </p:sp>
      <p:sp>
        <p:nvSpPr>
          <p:cNvPr id="35" name="TextBox 34">
            <a:extLst>
              <a:ext uri="{FF2B5EF4-FFF2-40B4-BE49-F238E27FC236}">
                <a16:creationId xmlns="" xmlns:a16="http://schemas.microsoft.com/office/drawing/2014/main" id="{126608B7-1D38-49C3-A651-5DDE8D8B8AAD}"/>
              </a:ext>
            </a:extLst>
          </p:cNvPr>
          <p:cNvSpPr txBox="1"/>
          <p:nvPr/>
        </p:nvSpPr>
        <p:spPr>
          <a:xfrm>
            <a:off x="821123" y="5866959"/>
            <a:ext cx="4690323" cy="824470"/>
          </a:xfrm>
          <a:prstGeom prst="rect">
            <a:avLst/>
          </a:prstGeom>
          <a:noFill/>
        </p:spPr>
        <p:txBody>
          <a:bodyPr wrap="square" lIns="69736" tIns="34868" rIns="69736" bIns="34868" rtlCol="0">
            <a:spAutoFit/>
          </a:bodyPr>
          <a:lstStyle/>
          <a:p>
            <a:pPr lvl="0">
              <a:buClr>
                <a:srgbClr val="C00000"/>
              </a:buClr>
            </a:pPr>
            <a:endParaRPr lang="en-GB" sz="700" dirty="0">
              <a:latin typeface="Century Gothic" panose="020B0502020202020204" pitchFamily="34" charset="0"/>
              <a:cs typeface="Arial" panose="020B0604020202020204" pitchFamily="34" charset="0"/>
            </a:endParaRPr>
          </a:p>
          <a:p>
            <a:pPr marL="171450" indent="-171450">
              <a:buClr>
                <a:srgbClr val="C00000"/>
              </a:buClr>
              <a:buSzPct val="140000"/>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Stijlvolle gebogen architectonisch model.</a:t>
            </a:r>
          </a:p>
          <a:p>
            <a:pPr marL="171450" indent="-171450">
              <a:buClr>
                <a:srgbClr val="C00000"/>
              </a:buClr>
              <a:buSzPct val="140000"/>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Ingebouwd, verlichte code-lock toetsen voor toegangsbeheer.</a:t>
            </a:r>
          </a:p>
          <a:p>
            <a:pPr marL="171450" indent="-171450">
              <a:buClr>
                <a:srgbClr val="C00000"/>
              </a:buClr>
              <a:buSzPct val="140000"/>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Toetsenbord bevat 3 Relais, met latching en kortstondige operatie en nog veel meer functies.</a:t>
            </a:r>
          </a:p>
          <a:p>
            <a:pPr marL="171450" indent="-171450">
              <a:buClr>
                <a:srgbClr val="C00000"/>
              </a:buClr>
              <a:buSzPct val="140000"/>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Hedendaagse cool-wit terug verlichting.</a:t>
            </a:r>
          </a:p>
          <a:p>
            <a:pPr marL="171450" indent="-171450">
              <a:buClr>
                <a:srgbClr val="C00000"/>
              </a:buClr>
              <a:buSzPct val="140000"/>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100% BS316 marine grade roestvrij staalbouw.</a:t>
            </a:r>
          </a:p>
          <a:p>
            <a:pPr marL="171450" indent="-171450">
              <a:buClr>
                <a:srgbClr val="C00000"/>
              </a:buClr>
              <a:buSzPct val="140000"/>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Kit bevat toespraak paneel, handset, voeding en handleiding.</a:t>
            </a:r>
          </a:p>
        </p:txBody>
      </p:sp>
      <p:cxnSp>
        <p:nvCxnSpPr>
          <p:cNvPr id="36" name="Straight Connector 35">
            <a:extLst>
              <a:ext uri="{FF2B5EF4-FFF2-40B4-BE49-F238E27FC236}">
                <a16:creationId xmlns="" xmlns:a16="http://schemas.microsoft.com/office/drawing/2014/main" id="{006D4411-2A28-47F1-9CB1-5C4576ECF6B4}"/>
              </a:ext>
            </a:extLst>
          </p:cNvPr>
          <p:cNvCxnSpPr>
            <a:cxnSpLocks/>
          </p:cNvCxnSpPr>
          <p:nvPr/>
        </p:nvCxnSpPr>
        <p:spPr>
          <a:xfrm flipH="1">
            <a:off x="736252" y="3996765"/>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 xmlns:a16="http://schemas.microsoft.com/office/drawing/2014/main" id="{4017A3D7-B80E-4DDF-9419-869683AE4156}"/>
              </a:ext>
            </a:extLst>
          </p:cNvPr>
          <p:cNvCxnSpPr>
            <a:cxnSpLocks/>
          </p:cNvCxnSpPr>
          <p:nvPr/>
        </p:nvCxnSpPr>
        <p:spPr>
          <a:xfrm>
            <a:off x="2633926" y="1967878"/>
            <a:ext cx="0" cy="1461339"/>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 xmlns:a16="http://schemas.microsoft.com/office/drawing/2014/main" id="{44CCF017-2070-412E-A889-63A59657C064}"/>
              </a:ext>
            </a:extLst>
          </p:cNvPr>
          <p:cNvCxnSpPr/>
          <p:nvPr/>
        </p:nvCxnSpPr>
        <p:spPr>
          <a:xfrm>
            <a:off x="821123" y="1901259"/>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39" name="Rectangle 38">
            <a:extLst>
              <a:ext uri="{FF2B5EF4-FFF2-40B4-BE49-F238E27FC236}">
                <a16:creationId xmlns="" xmlns:a16="http://schemas.microsoft.com/office/drawing/2014/main" id="{87381CFB-930D-4775-B06F-E302EE365C78}"/>
              </a:ext>
            </a:extLst>
          </p:cNvPr>
          <p:cNvSpPr/>
          <p:nvPr/>
        </p:nvSpPr>
        <p:spPr>
          <a:xfrm>
            <a:off x="942688" y="1778042"/>
            <a:ext cx="1936355" cy="630942"/>
          </a:xfrm>
          <a:prstGeom prst="rect">
            <a:avLst/>
          </a:prstGeom>
        </p:spPr>
        <p:txBody>
          <a:bodyPr wrap="square">
            <a:spAutoFit/>
          </a:bodyPr>
          <a:lstStyle/>
          <a:p>
            <a:pPr lvl="0"/>
            <a:r>
              <a:rPr lang="en-GB" sz="900" b="1" dirty="0">
                <a:latin typeface="Century Gothic" panose="020B0502020202020204" pitchFamily="34" charset="0"/>
                <a:cs typeface="Arial" panose="020B0604020202020204" pitchFamily="34" charset="0"/>
              </a:rPr>
              <a:t>SLIM-CL-AS (architectonisch Model)</a:t>
            </a:r>
          </a:p>
          <a:p>
            <a:pPr lvl="0"/>
            <a:r>
              <a:rPr lang="en-GB" sz="900" b="1" dirty="0">
                <a:latin typeface="Century Gothic" panose="020B0502020202020204" pitchFamily="34" charset="0"/>
                <a:cs typeface="Arial" panose="020B0604020202020204" pitchFamily="34" charset="0"/>
              </a:rPr>
              <a:t/>
            </a:r>
            <a:br>
              <a:rPr lang="en-GB" sz="900" b="1" dirty="0">
                <a:latin typeface="Century Gothic" panose="020B0502020202020204" pitchFamily="34" charset="0"/>
                <a:cs typeface="Arial" panose="020B0604020202020204" pitchFamily="34" charset="0"/>
              </a:rPr>
            </a:br>
            <a:endParaRPr lang="en-GB" sz="800" b="1" dirty="0">
              <a:latin typeface="Century Gothic" panose="020B0502020202020204" pitchFamily="34" charset="0"/>
              <a:cs typeface="Arial" panose="020B0604020202020204" pitchFamily="34" charset="0"/>
            </a:endParaRPr>
          </a:p>
        </p:txBody>
      </p:sp>
      <p:cxnSp>
        <p:nvCxnSpPr>
          <p:cNvPr id="40" name="Straight Connector 39">
            <a:extLst>
              <a:ext uri="{FF2B5EF4-FFF2-40B4-BE49-F238E27FC236}">
                <a16:creationId xmlns="" xmlns:a16="http://schemas.microsoft.com/office/drawing/2014/main" id="{162D4480-E638-47D8-8FA1-3F2C756B5358}"/>
              </a:ext>
            </a:extLst>
          </p:cNvPr>
          <p:cNvCxnSpPr/>
          <p:nvPr/>
        </p:nvCxnSpPr>
        <p:spPr>
          <a:xfrm>
            <a:off x="821123" y="4120265"/>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41" name="Rectangle 40">
            <a:extLst>
              <a:ext uri="{FF2B5EF4-FFF2-40B4-BE49-F238E27FC236}">
                <a16:creationId xmlns="" xmlns:a16="http://schemas.microsoft.com/office/drawing/2014/main" id="{7DE460FF-AF0D-4AAD-9216-F8464A951F92}"/>
              </a:ext>
            </a:extLst>
          </p:cNvPr>
          <p:cNvSpPr/>
          <p:nvPr/>
        </p:nvSpPr>
        <p:spPr>
          <a:xfrm>
            <a:off x="942689" y="4006284"/>
            <a:ext cx="1666851" cy="784830"/>
          </a:xfrm>
          <a:prstGeom prst="rect">
            <a:avLst/>
          </a:prstGeom>
        </p:spPr>
        <p:txBody>
          <a:bodyPr wrap="square">
            <a:spAutoFit/>
          </a:bodyPr>
          <a:lstStyle/>
          <a:p>
            <a:pPr lvl="0"/>
            <a:r>
              <a:rPr lang="en-GB" sz="900" b="1" dirty="0">
                <a:latin typeface="Century Gothic" panose="020B0502020202020204" pitchFamily="34" charset="0"/>
                <a:cs typeface="Arial" panose="020B0604020202020204" pitchFamily="34" charset="0"/>
              </a:rPr>
              <a:t>SLIM-CL-vraag (architectonische toetsenblok Model)</a:t>
            </a:r>
          </a:p>
          <a:p>
            <a:pPr lvl="0"/>
            <a:r>
              <a:rPr lang="en-GB" sz="900" b="1" dirty="0">
                <a:latin typeface="Century Gothic" panose="020B0502020202020204" pitchFamily="34" charset="0"/>
                <a:cs typeface="Arial" panose="020B0604020202020204" pitchFamily="34" charset="0"/>
              </a:rPr>
              <a:t/>
            </a:r>
            <a:br>
              <a:rPr lang="en-GB" sz="900" b="1" dirty="0">
                <a:latin typeface="Century Gothic" panose="020B0502020202020204" pitchFamily="34" charset="0"/>
                <a:cs typeface="Arial" panose="020B0604020202020204" pitchFamily="34" charset="0"/>
              </a:rPr>
            </a:br>
            <a:endParaRPr lang="en-GB" sz="900" b="1" dirty="0">
              <a:latin typeface="Century Gothic" panose="020B0502020202020204" pitchFamily="34" charset="0"/>
              <a:cs typeface="Arial" panose="020B0604020202020204" pitchFamily="34" charset="0"/>
            </a:endParaRPr>
          </a:p>
        </p:txBody>
      </p:sp>
      <p:pic>
        <p:nvPicPr>
          <p:cNvPr id="42" name="Picture 41">
            <a:extLst>
              <a:ext uri="{FF2B5EF4-FFF2-40B4-BE49-F238E27FC236}">
                <a16:creationId xmlns="" xmlns:a16="http://schemas.microsoft.com/office/drawing/2014/main" id="{AAC2A110-1F0C-452F-BF9B-A7367B36ACB3}"/>
              </a:ext>
            </a:extLst>
          </p:cNvPr>
          <p:cNvPicPr>
            <a:picLocks noChangeAspect="1"/>
          </p:cNvPicPr>
          <p:nvPr/>
        </p:nvPicPr>
        <p:blipFill>
          <a:blip r:embed="rId6"/>
          <a:stretch>
            <a:fillRect/>
          </a:stretch>
        </p:blipFill>
        <p:spPr>
          <a:xfrm>
            <a:off x="2657728" y="4377549"/>
            <a:ext cx="12193" cy="1469263"/>
          </a:xfrm>
          <a:prstGeom prst="rect">
            <a:avLst/>
          </a:prstGeom>
        </p:spPr>
      </p:pic>
      <p:grpSp>
        <p:nvGrpSpPr>
          <p:cNvPr id="45" name="Group 44">
            <a:extLst>
              <a:ext uri="{FF2B5EF4-FFF2-40B4-BE49-F238E27FC236}">
                <a16:creationId xmlns="" xmlns:a16="http://schemas.microsoft.com/office/drawing/2014/main" id="{F58FAFEA-B65D-4A83-A05D-20540EFA2C59}"/>
              </a:ext>
            </a:extLst>
          </p:cNvPr>
          <p:cNvGrpSpPr/>
          <p:nvPr/>
        </p:nvGrpSpPr>
        <p:grpSpPr>
          <a:xfrm>
            <a:off x="-146132" y="7209698"/>
            <a:ext cx="5041982" cy="233315"/>
            <a:chOff x="-146132" y="7235825"/>
            <a:chExt cx="5041982" cy="233315"/>
          </a:xfrm>
        </p:grpSpPr>
        <p:cxnSp>
          <p:nvCxnSpPr>
            <p:cNvPr id="46" name="Straight Connector 45">
              <a:extLst>
                <a:ext uri="{FF2B5EF4-FFF2-40B4-BE49-F238E27FC236}">
                  <a16:creationId xmlns="" xmlns:a16="http://schemas.microsoft.com/office/drawing/2014/main" id="{270248A8-772D-4B3C-8FB6-DE9E038D9BF7}"/>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47" name="TextBox 46">
              <a:extLst>
                <a:ext uri="{FF2B5EF4-FFF2-40B4-BE49-F238E27FC236}">
                  <a16:creationId xmlns="" xmlns:a16="http://schemas.microsoft.com/office/drawing/2014/main" id="{48A30686-3B31-4DEC-A57B-0FAB13E5E132}"/>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62</a:t>
              </a:r>
            </a:p>
          </p:txBody>
        </p:sp>
      </p:grpSp>
      <p:pic>
        <p:nvPicPr>
          <p:cNvPr id="30" name="Picture 29">
            <a:extLst>
              <a:ext uri="{FF2B5EF4-FFF2-40B4-BE49-F238E27FC236}">
                <a16:creationId xmlns="" xmlns:a16="http://schemas.microsoft.com/office/drawing/2014/main" id="{E5E526D0-86E6-4C69-8EC8-36B7ABD335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1394" y="2229683"/>
            <a:ext cx="323430" cy="770793"/>
          </a:xfrm>
          <a:prstGeom prst="rect">
            <a:avLst/>
          </a:prstGeom>
        </p:spPr>
      </p:pic>
      <p:pic>
        <p:nvPicPr>
          <p:cNvPr id="31" name="Picture 30">
            <a:extLst>
              <a:ext uri="{FF2B5EF4-FFF2-40B4-BE49-F238E27FC236}">
                <a16:creationId xmlns="" xmlns:a16="http://schemas.microsoft.com/office/drawing/2014/main" id="{ABF69626-E7E0-4C94-8F73-130665A2E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0015" y="4630476"/>
            <a:ext cx="323430" cy="770793"/>
          </a:xfrm>
          <a:prstGeom prst="rect">
            <a:avLst/>
          </a:prstGeom>
        </p:spPr>
      </p:pic>
      <p:pic>
        <p:nvPicPr>
          <p:cNvPr id="34" name="Picture 33">
            <a:extLst>
              <a:ext uri="{FF2B5EF4-FFF2-40B4-BE49-F238E27FC236}">
                <a16:creationId xmlns="" xmlns:a16="http://schemas.microsoft.com/office/drawing/2014/main" id="{5D2A6923-3EF3-4B4D-B513-08EE505E0A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3542"/>
          <a:stretch/>
        </p:blipFill>
        <p:spPr>
          <a:xfrm>
            <a:off x="3082958" y="2151814"/>
            <a:ext cx="652835" cy="1152483"/>
          </a:xfrm>
          <a:prstGeom prst="rect">
            <a:avLst/>
          </a:prstGeom>
        </p:spPr>
      </p:pic>
      <p:pic>
        <p:nvPicPr>
          <p:cNvPr id="43" name="Picture 42">
            <a:extLst>
              <a:ext uri="{FF2B5EF4-FFF2-40B4-BE49-F238E27FC236}">
                <a16:creationId xmlns="" xmlns:a16="http://schemas.microsoft.com/office/drawing/2014/main" id="{A2C29146-A6A8-4F06-852B-D14DF9A0FD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7784"/>
          <a:stretch/>
        </p:blipFill>
        <p:spPr>
          <a:xfrm>
            <a:off x="2910449" y="4439497"/>
            <a:ext cx="860753" cy="1346298"/>
          </a:xfrm>
          <a:prstGeom prst="rect">
            <a:avLst/>
          </a:prstGeom>
        </p:spPr>
      </p:pic>
      <p:cxnSp>
        <p:nvCxnSpPr>
          <p:cNvPr id="49" name="Straight Connector 48">
            <a:extLst>
              <a:ext uri="{FF2B5EF4-FFF2-40B4-BE49-F238E27FC236}">
                <a16:creationId xmlns="" xmlns:a16="http://schemas.microsoft.com/office/drawing/2014/main" id="{63880406-076E-4D5C-B4A0-CC18DC53B90D}"/>
              </a:ext>
            </a:extLst>
          </p:cNvPr>
          <p:cNvCxnSpPr/>
          <p:nvPr/>
        </p:nvCxnSpPr>
        <p:spPr>
          <a:xfrm>
            <a:off x="2887557" y="1903822"/>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50" name="Rectangle 49">
            <a:extLst>
              <a:ext uri="{FF2B5EF4-FFF2-40B4-BE49-F238E27FC236}">
                <a16:creationId xmlns="" xmlns:a16="http://schemas.microsoft.com/office/drawing/2014/main" id="{9FF71817-66ED-4BDE-B372-AEF43F819E4B}"/>
              </a:ext>
            </a:extLst>
          </p:cNvPr>
          <p:cNvSpPr/>
          <p:nvPr/>
        </p:nvSpPr>
        <p:spPr>
          <a:xfrm>
            <a:off x="3009122" y="1780605"/>
            <a:ext cx="1936355" cy="630942"/>
          </a:xfrm>
          <a:prstGeom prst="rect">
            <a:avLst/>
          </a:prstGeom>
        </p:spPr>
        <p:txBody>
          <a:bodyPr wrap="square">
            <a:spAutoFit/>
          </a:bodyPr>
          <a:lstStyle/>
          <a:p>
            <a:pPr lvl="0"/>
            <a:r>
              <a:rPr lang="en-GB" sz="900" b="1" dirty="0">
                <a:latin typeface="Century Gothic" panose="020B0502020202020204" pitchFamily="34" charset="0"/>
                <a:cs typeface="Arial" panose="020B0604020202020204" pitchFamily="34" charset="0"/>
              </a:rPr>
              <a:t>SLIM-HF-AS (architectonisch Model)</a:t>
            </a:r>
          </a:p>
          <a:p>
            <a:pPr lvl="0"/>
            <a:r>
              <a:rPr lang="en-GB" sz="900" b="1" dirty="0">
                <a:latin typeface="Century Gothic" panose="020B0502020202020204" pitchFamily="34" charset="0"/>
                <a:cs typeface="Arial" panose="020B0604020202020204" pitchFamily="34" charset="0"/>
              </a:rPr>
              <a:t/>
            </a:r>
            <a:br>
              <a:rPr lang="en-GB" sz="900" b="1" dirty="0">
                <a:latin typeface="Century Gothic" panose="020B0502020202020204" pitchFamily="34" charset="0"/>
                <a:cs typeface="Arial" panose="020B0604020202020204" pitchFamily="34" charset="0"/>
              </a:rPr>
            </a:br>
            <a:endParaRPr lang="en-GB" sz="800" b="1" dirty="0">
              <a:latin typeface="Century Gothic" panose="020B0502020202020204" pitchFamily="34" charset="0"/>
              <a:cs typeface="Arial" panose="020B0604020202020204" pitchFamily="34" charset="0"/>
            </a:endParaRPr>
          </a:p>
        </p:txBody>
      </p:sp>
      <p:cxnSp>
        <p:nvCxnSpPr>
          <p:cNvPr id="51" name="Straight Connector 50">
            <a:extLst>
              <a:ext uri="{FF2B5EF4-FFF2-40B4-BE49-F238E27FC236}">
                <a16:creationId xmlns="" xmlns:a16="http://schemas.microsoft.com/office/drawing/2014/main" id="{BE099C2F-9102-4C1E-9041-E878B87E9BDF}"/>
              </a:ext>
            </a:extLst>
          </p:cNvPr>
          <p:cNvCxnSpPr/>
          <p:nvPr/>
        </p:nvCxnSpPr>
        <p:spPr>
          <a:xfrm>
            <a:off x="2887557" y="4122828"/>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52" name="Rectangle 51">
            <a:extLst>
              <a:ext uri="{FF2B5EF4-FFF2-40B4-BE49-F238E27FC236}">
                <a16:creationId xmlns="" xmlns:a16="http://schemas.microsoft.com/office/drawing/2014/main" id="{B93DAB94-1495-4454-9A00-C5D5E9AC75F5}"/>
              </a:ext>
            </a:extLst>
          </p:cNvPr>
          <p:cNvSpPr/>
          <p:nvPr/>
        </p:nvSpPr>
        <p:spPr>
          <a:xfrm>
            <a:off x="3009123" y="4008847"/>
            <a:ext cx="1666851" cy="646331"/>
          </a:xfrm>
          <a:prstGeom prst="rect">
            <a:avLst/>
          </a:prstGeom>
        </p:spPr>
        <p:txBody>
          <a:bodyPr wrap="square">
            <a:spAutoFit/>
          </a:bodyPr>
          <a:lstStyle/>
          <a:p>
            <a:pPr lvl="0"/>
            <a:r>
              <a:rPr lang="en-GB" sz="900" b="1" dirty="0">
                <a:latin typeface="Century Gothic" panose="020B0502020202020204" pitchFamily="34" charset="0"/>
                <a:cs typeface="Arial" panose="020B0604020202020204" pitchFamily="34" charset="0"/>
              </a:rPr>
              <a:t>SLIM-HF-vraag (architectonische toetsenblok Model)</a:t>
            </a:r>
            <a:br>
              <a:rPr lang="en-GB" sz="900" b="1" dirty="0">
                <a:latin typeface="Century Gothic" panose="020B0502020202020204" pitchFamily="34" charset="0"/>
                <a:cs typeface="Arial" panose="020B0604020202020204" pitchFamily="34" charset="0"/>
              </a:rPr>
            </a:br>
            <a:endParaRPr lang="en-GB" sz="900" b="1" dirty="0">
              <a:latin typeface="Century Gothic" panose="020B0502020202020204" pitchFamily="34" charset="0"/>
              <a:cs typeface="Arial" panose="020B0604020202020204" pitchFamily="34" charset="0"/>
            </a:endParaRPr>
          </a:p>
        </p:txBody>
      </p:sp>
      <p:grpSp>
        <p:nvGrpSpPr>
          <p:cNvPr id="53" name="Group 52">
            <a:extLst>
              <a:ext uri="{FF2B5EF4-FFF2-40B4-BE49-F238E27FC236}">
                <a16:creationId xmlns="" xmlns:a16="http://schemas.microsoft.com/office/drawing/2014/main" id="{3208CB23-3EC1-4A6C-B862-32613C2404A3}"/>
              </a:ext>
            </a:extLst>
          </p:cNvPr>
          <p:cNvGrpSpPr/>
          <p:nvPr/>
        </p:nvGrpSpPr>
        <p:grpSpPr>
          <a:xfrm>
            <a:off x="231443" y="771813"/>
            <a:ext cx="969320" cy="877098"/>
            <a:chOff x="317886" y="699820"/>
            <a:chExt cx="969320" cy="877098"/>
          </a:xfrm>
        </p:grpSpPr>
        <p:pic>
          <p:nvPicPr>
            <p:cNvPr id="54" name="Picture 53">
              <a:extLst>
                <a:ext uri="{FF2B5EF4-FFF2-40B4-BE49-F238E27FC236}">
                  <a16:creationId xmlns="" xmlns:a16="http://schemas.microsoft.com/office/drawing/2014/main" id="{0A8B124B-CA56-4ADA-B1B9-C2C05455EA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8317" y="699820"/>
              <a:ext cx="877098" cy="877098"/>
            </a:xfrm>
            <a:prstGeom prst="rect">
              <a:avLst/>
            </a:prstGeom>
          </p:spPr>
        </p:pic>
        <p:sp>
          <p:nvSpPr>
            <p:cNvPr id="55" name="Oval 54">
              <a:extLst>
                <a:ext uri="{FF2B5EF4-FFF2-40B4-BE49-F238E27FC236}">
                  <a16:creationId xmlns="" xmlns:a16="http://schemas.microsoft.com/office/drawing/2014/main" id="{5B5F5540-F68B-4EDF-B2E2-854D495B96D4}"/>
                </a:ext>
              </a:extLst>
            </p:cNvPr>
            <p:cNvSpPr/>
            <p:nvPr/>
          </p:nvSpPr>
          <p:spPr>
            <a:xfrm>
              <a:off x="484481" y="809928"/>
              <a:ext cx="644770" cy="644400"/>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55">
              <a:extLst>
                <a:ext uri="{FF2B5EF4-FFF2-40B4-BE49-F238E27FC236}">
                  <a16:creationId xmlns="" xmlns:a16="http://schemas.microsoft.com/office/drawing/2014/main" id="{D2EF8CD9-0DCD-4C2C-917A-EC0C785D4880}"/>
                </a:ext>
              </a:extLst>
            </p:cNvPr>
            <p:cNvSpPr/>
            <p:nvPr/>
          </p:nvSpPr>
          <p:spPr>
            <a:xfrm rot="20615917">
              <a:off x="317886" y="967771"/>
              <a:ext cx="969320" cy="338554"/>
            </a:xfrm>
            <a:prstGeom prst="rect">
              <a:avLst/>
            </a:prstGeom>
          </p:spPr>
          <p:txBody>
            <a:bodyPr wrap="square">
              <a:spAutoFit/>
            </a:bodyPr>
            <a:lstStyle/>
            <a:p>
              <a:pPr algn="ctr"/>
              <a:r>
                <a:rPr lang="en-GB" sz="800" b="1" dirty="0">
                  <a:solidFill>
                    <a:schemeClr val="bg1"/>
                  </a:solidFill>
                  <a:effectLst>
                    <a:outerShdw blurRad="38100" dist="38100" dir="2700000" algn="tl">
                      <a:srgbClr val="000000">
                        <a:alpha val="43137"/>
                      </a:srgbClr>
                    </a:outerShdw>
                  </a:effectLst>
                  <a:latin typeface="Century Gothic" panose="020B0502020202020204" pitchFamily="34" charset="0"/>
                </a:rPr>
                <a:t>beschikbaar binnenkort</a:t>
              </a:r>
              <a:endParaRPr lang="en-GB" sz="14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7538532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 xmlns:a16="http://schemas.microsoft.com/office/drawing/2014/main" id="{C0023023-CBD9-47F7-A93C-0E2D4AA8BC32}"/>
              </a:ext>
            </a:extLst>
          </p:cNvPr>
          <p:cNvGrpSpPr/>
          <p:nvPr/>
        </p:nvGrpSpPr>
        <p:grpSpPr>
          <a:xfrm>
            <a:off x="433337" y="254810"/>
            <a:ext cx="4864341" cy="299372"/>
            <a:chOff x="433337" y="254810"/>
            <a:chExt cx="4864341" cy="299372"/>
          </a:xfrm>
        </p:grpSpPr>
        <p:pic>
          <p:nvPicPr>
            <p:cNvPr id="14" name="Picture 13">
              <a:extLst>
                <a:ext uri="{FF2B5EF4-FFF2-40B4-BE49-F238E27FC236}">
                  <a16:creationId xmlns="" xmlns:a16="http://schemas.microsoft.com/office/drawing/2014/main" id="{E9965783-AD73-48AC-959C-28057E8E60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5" name="Straight Connector 14">
              <a:extLst>
                <a:ext uri="{FF2B5EF4-FFF2-40B4-BE49-F238E27FC236}">
                  <a16:creationId xmlns="" xmlns:a16="http://schemas.microsoft.com/office/drawing/2014/main" id="{7EDC8308-1C15-4FD2-B65A-4D43B7DB3888}"/>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 xmlns:a16="http://schemas.microsoft.com/office/drawing/2014/main" id="{602CB12E-F0FB-4A8B-B41A-580A5F8DB0DB}"/>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SLIM</a:t>
              </a:r>
            </a:p>
          </p:txBody>
        </p:sp>
      </p:grpSp>
      <p:sp>
        <p:nvSpPr>
          <p:cNvPr id="21" name="Text Box 4">
            <a:extLst>
              <a:ext uri="{FF2B5EF4-FFF2-40B4-BE49-F238E27FC236}">
                <a16:creationId xmlns="" xmlns:a16="http://schemas.microsoft.com/office/drawing/2014/main" id="{47091E3F-16CF-477C-83ED-5129AA6C0D52}"/>
              </a:ext>
            </a:extLst>
          </p:cNvPr>
          <p:cNvSpPr txBox="1">
            <a:spLocks noChangeArrowheads="1"/>
          </p:cNvSpPr>
          <p:nvPr/>
        </p:nvSpPr>
        <p:spPr bwMode="auto">
          <a:xfrm>
            <a:off x="1009208" y="911831"/>
            <a:ext cx="3358342" cy="439749"/>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736" tIns="34868" rIns="69736" bIns="34868" numCol="1" anchor="t" anchorCtr="0" compatLnSpc="1">
            <a:prstTxWarp prst="textNoShape">
              <a:avLst/>
            </a:prstTxWarp>
            <a:spAutoFit/>
          </a:bodyPr>
          <a:lstStyle/>
          <a:p>
            <a:pPr algn="ctr" fontAlgn="base">
              <a:spcBef>
                <a:spcPct val="0"/>
              </a:spcBef>
              <a:spcAft>
                <a:spcPts val="763"/>
              </a:spcAft>
            </a:pPr>
            <a:r>
              <a:rPr lang="en-GB" sz="2400" spc="458" dirty="0">
                <a:latin typeface="Roboto"/>
              </a:rPr>
              <a:t>SLIM</a:t>
            </a:r>
          </a:p>
        </p:txBody>
      </p:sp>
      <p:sp>
        <p:nvSpPr>
          <p:cNvPr id="22" name="TextBox 21">
            <a:extLst>
              <a:ext uri="{FF2B5EF4-FFF2-40B4-BE49-F238E27FC236}">
                <a16:creationId xmlns="" xmlns:a16="http://schemas.microsoft.com/office/drawing/2014/main" id="{ABB57490-846F-412C-BD83-FB497E8866C8}"/>
              </a:ext>
            </a:extLst>
          </p:cNvPr>
          <p:cNvSpPr txBox="1"/>
          <p:nvPr/>
        </p:nvSpPr>
        <p:spPr>
          <a:xfrm>
            <a:off x="898156" y="1233744"/>
            <a:ext cx="3506853" cy="260341"/>
          </a:xfrm>
          <a:prstGeom prst="rect">
            <a:avLst/>
          </a:prstGeom>
          <a:noFill/>
        </p:spPr>
        <p:txBody>
          <a:bodyPr wrap="square" lIns="69736" tIns="34868" rIns="69736" bIns="34868" rtlCol="0">
            <a:spAutoFit/>
          </a:bodyPr>
          <a:lstStyle/>
          <a:p>
            <a:pPr algn="ctr"/>
            <a:r>
              <a:rPr lang="en-GB" sz="1234" spc="458" dirty="0">
                <a:latin typeface="Roboto Lt"/>
              </a:rPr>
              <a:t>Kits &amp; Part numbers</a:t>
            </a:r>
          </a:p>
        </p:txBody>
      </p:sp>
      <p:pic>
        <p:nvPicPr>
          <p:cNvPr id="27" name="Picture 26">
            <a:extLst>
              <a:ext uri="{FF2B5EF4-FFF2-40B4-BE49-F238E27FC236}">
                <a16:creationId xmlns="" xmlns:a16="http://schemas.microsoft.com/office/drawing/2014/main" id="{518736AF-0CDA-48FD-8DCF-D13B1DEEC861}"/>
              </a:ext>
            </a:extLst>
          </p:cNvPr>
          <p:cNvPicPr>
            <a:picLocks noChangeAspect="1"/>
          </p:cNvPicPr>
          <p:nvPr/>
        </p:nvPicPr>
        <p:blipFill>
          <a:blip r:embed="rId4" cstate="print"/>
          <a:stretch>
            <a:fillRect/>
          </a:stretch>
        </p:blipFill>
        <p:spPr>
          <a:xfrm>
            <a:off x="1915922" y="2134787"/>
            <a:ext cx="197412" cy="1188346"/>
          </a:xfrm>
          <a:prstGeom prst="rect">
            <a:avLst/>
          </a:prstGeom>
        </p:spPr>
      </p:pic>
      <p:pic>
        <p:nvPicPr>
          <p:cNvPr id="28" name="Picture 27">
            <a:extLst>
              <a:ext uri="{FF2B5EF4-FFF2-40B4-BE49-F238E27FC236}">
                <a16:creationId xmlns="" xmlns:a16="http://schemas.microsoft.com/office/drawing/2014/main" id="{95DCD64D-DF42-4DCE-9476-A80A984C5746}"/>
              </a:ext>
            </a:extLst>
          </p:cNvPr>
          <p:cNvPicPr>
            <a:picLocks noChangeAspect="1"/>
          </p:cNvPicPr>
          <p:nvPr/>
        </p:nvPicPr>
        <p:blipFill>
          <a:blip r:embed="rId4" cstate="print"/>
          <a:stretch>
            <a:fillRect/>
          </a:stretch>
        </p:blipFill>
        <p:spPr>
          <a:xfrm>
            <a:off x="1857784" y="5026971"/>
            <a:ext cx="197412" cy="1188346"/>
          </a:xfrm>
          <a:prstGeom prst="rect">
            <a:avLst/>
          </a:prstGeom>
        </p:spPr>
      </p:pic>
      <p:sp>
        <p:nvSpPr>
          <p:cNvPr id="30" name="TextBox 29">
            <a:extLst>
              <a:ext uri="{FF2B5EF4-FFF2-40B4-BE49-F238E27FC236}">
                <a16:creationId xmlns="" xmlns:a16="http://schemas.microsoft.com/office/drawing/2014/main" id="{EE48A1C3-614E-44F5-8F74-0C15C1BD0476}"/>
              </a:ext>
            </a:extLst>
          </p:cNvPr>
          <p:cNvSpPr txBox="1"/>
          <p:nvPr/>
        </p:nvSpPr>
        <p:spPr>
          <a:xfrm>
            <a:off x="821123" y="3284699"/>
            <a:ext cx="4083517" cy="716748"/>
          </a:xfrm>
          <a:prstGeom prst="rect">
            <a:avLst/>
          </a:prstGeom>
          <a:noFill/>
        </p:spPr>
        <p:txBody>
          <a:bodyPr wrap="square" lIns="69736" tIns="34868" rIns="69736" bIns="34868" rtlCol="0">
            <a:spAutoFit/>
          </a:bodyPr>
          <a:lstStyle/>
          <a:p>
            <a:pPr marL="17145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Hooded model, voor een meer traditionele nog slimme look.</a:t>
            </a:r>
          </a:p>
          <a:p>
            <a:pPr marL="17145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Ultra stijlvolle alle zwarte plaat, met getextureerde poeder gecoat aluminium kap en glans zwart acryl facia trim over een taaie metalen achterplaat.</a:t>
            </a:r>
          </a:p>
          <a:p>
            <a:pPr marL="17145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Gebouwd voor zware omgevingen.</a:t>
            </a:r>
          </a:p>
          <a:p>
            <a:pPr marL="17145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Verlichte drukknop.</a:t>
            </a:r>
          </a:p>
          <a:p>
            <a:pPr marL="17145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Kit bevat toespraak paneel, handset, voeding en handleiding.</a:t>
            </a:r>
          </a:p>
        </p:txBody>
      </p:sp>
      <p:sp>
        <p:nvSpPr>
          <p:cNvPr id="33" name="TextBox 32">
            <a:extLst>
              <a:ext uri="{FF2B5EF4-FFF2-40B4-BE49-F238E27FC236}">
                <a16:creationId xmlns="" xmlns:a16="http://schemas.microsoft.com/office/drawing/2014/main" id="{15CF18F0-DC79-4AD5-9936-6B0DF7A0938D}"/>
              </a:ext>
            </a:extLst>
          </p:cNvPr>
          <p:cNvSpPr txBox="1"/>
          <p:nvPr/>
        </p:nvSpPr>
        <p:spPr>
          <a:xfrm>
            <a:off x="821124" y="6209490"/>
            <a:ext cx="4132214" cy="716748"/>
          </a:xfrm>
          <a:prstGeom prst="rect">
            <a:avLst/>
          </a:prstGeom>
          <a:noFill/>
        </p:spPr>
        <p:txBody>
          <a:bodyPr wrap="square" lIns="69736" tIns="34868" rIns="69736" bIns="34868" rtlCol="0">
            <a:spAutoFit/>
          </a:bodyPr>
          <a:lstStyle/>
          <a:p>
            <a:pPr marL="17145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ooded met toetsenbord voor een meer traditionele nog slimme look.</a:t>
            </a:r>
          </a:p>
          <a:p>
            <a:pPr marL="17145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Gebouwd in verlichte code-lock toetsen voor toegangsbeheer.</a:t>
            </a:r>
          </a:p>
          <a:p>
            <a:pPr marL="17145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Toetsenblok omvat 3 Relais, 1200 codes, met latching en kortstondige werking en meer.</a:t>
            </a:r>
          </a:p>
          <a:p>
            <a:pPr marL="17145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Ultra stijlvolle alle zwarte plaat, met getextureerde poeder gecoat aluminium kap en glans zwart acryl facia trim over een taaie metalen achterplaat.</a:t>
            </a:r>
          </a:p>
          <a:p>
            <a:pPr marL="17145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Kit bevat toespraak paneel, handset, voeding </a:t>
            </a:r>
            <a:r>
              <a:rPr lang="en-GB" sz="700" dirty="0" err="1">
                <a:latin typeface="Century Gothic" panose="020B0502020202020204" pitchFamily="34" charset="0"/>
                <a:cs typeface="Arial" panose="020B0604020202020204" pitchFamily="34" charset="0"/>
              </a:rPr>
              <a:t>en</a:t>
            </a:r>
            <a:r>
              <a:rPr lang="en-GB" sz="700" dirty="0">
                <a:latin typeface="Century Gothic" panose="020B0502020202020204" pitchFamily="34" charset="0"/>
                <a:cs typeface="Arial" panose="020B0604020202020204" pitchFamily="34" charset="0"/>
              </a:rPr>
              <a:t> </a:t>
            </a:r>
            <a:r>
              <a:rPr lang="en-GB" sz="700" dirty="0" err="1">
                <a:latin typeface="Century Gothic" panose="020B0502020202020204" pitchFamily="34" charset="0"/>
                <a:cs typeface="Arial" panose="020B0604020202020204" pitchFamily="34" charset="0"/>
              </a:rPr>
              <a:t>handleiding</a:t>
            </a:r>
            <a:r>
              <a:rPr lang="en-GB" sz="700" dirty="0">
                <a:latin typeface="Century Gothic" panose="020B0502020202020204" pitchFamily="34" charset="0"/>
                <a:cs typeface="Arial" panose="020B0604020202020204" pitchFamily="34" charset="0"/>
              </a:rPr>
              <a:t>.</a:t>
            </a:r>
          </a:p>
        </p:txBody>
      </p:sp>
      <p:cxnSp>
        <p:nvCxnSpPr>
          <p:cNvPr id="34" name="Straight Connector 33">
            <a:extLst>
              <a:ext uri="{FF2B5EF4-FFF2-40B4-BE49-F238E27FC236}">
                <a16:creationId xmlns="" xmlns:a16="http://schemas.microsoft.com/office/drawing/2014/main" id="{6A8EA913-F5AF-418D-AB4E-BB9C1DC7CA4F}"/>
              </a:ext>
            </a:extLst>
          </p:cNvPr>
          <p:cNvCxnSpPr>
            <a:cxnSpLocks/>
          </p:cNvCxnSpPr>
          <p:nvPr/>
        </p:nvCxnSpPr>
        <p:spPr>
          <a:xfrm flipH="1">
            <a:off x="736252" y="4168215"/>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 xmlns:a16="http://schemas.microsoft.com/office/drawing/2014/main" id="{EB7FC9AF-0927-42B3-883C-AA730F662847}"/>
              </a:ext>
            </a:extLst>
          </p:cNvPr>
          <p:cNvCxnSpPr>
            <a:cxnSpLocks/>
          </p:cNvCxnSpPr>
          <p:nvPr/>
        </p:nvCxnSpPr>
        <p:spPr>
          <a:xfrm>
            <a:off x="2633926" y="1872628"/>
            <a:ext cx="0" cy="1337297"/>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 xmlns:a16="http://schemas.microsoft.com/office/drawing/2014/main" id="{8271B85A-BC92-444D-9990-82EB8160CF85}"/>
              </a:ext>
            </a:extLst>
          </p:cNvPr>
          <p:cNvCxnSpPr/>
          <p:nvPr/>
        </p:nvCxnSpPr>
        <p:spPr>
          <a:xfrm>
            <a:off x="821123" y="1806009"/>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37" name="Rectangle 36">
            <a:extLst>
              <a:ext uri="{FF2B5EF4-FFF2-40B4-BE49-F238E27FC236}">
                <a16:creationId xmlns="" xmlns:a16="http://schemas.microsoft.com/office/drawing/2014/main" id="{33093FA9-E3BF-4740-B421-257EDAB2BD5A}"/>
              </a:ext>
            </a:extLst>
          </p:cNvPr>
          <p:cNvSpPr/>
          <p:nvPr/>
        </p:nvSpPr>
        <p:spPr>
          <a:xfrm>
            <a:off x="942689" y="1682792"/>
            <a:ext cx="1727232" cy="369332"/>
          </a:xfrm>
          <a:prstGeom prst="rect">
            <a:avLst/>
          </a:prstGeom>
        </p:spPr>
        <p:txBody>
          <a:bodyPr wrap="square">
            <a:spAutoFit/>
          </a:bodyPr>
          <a:lstStyle/>
          <a:p>
            <a:pPr lvl="0"/>
            <a:r>
              <a:rPr lang="en-GB" sz="900" b="1" dirty="0">
                <a:latin typeface="Century Gothic" panose="020B0502020202020204" pitchFamily="34" charset="0"/>
                <a:cs typeface="Arial" panose="020B0604020202020204" pitchFamily="34" charset="0"/>
              </a:rPr>
              <a:t>SLIM-CL-IMP (Imperial Model) </a:t>
            </a:r>
          </a:p>
        </p:txBody>
      </p:sp>
      <p:cxnSp>
        <p:nvCxnSpPr>
          <p:cNvPr id="39" name="Straight Connector 38">
            <a:extLst>
              <a:ext uri="{FF2B5EF4-FFF2-40B4-BE49-F238E27FC236}">
                <a16:creationId xmlns="" xmlns:a16="http://schemas.microsoft.com/office/drawing/2014/main" id="{03BEB5CA-FF16-4D5E-9188-4C323190AEFF}"/>
              </a:ext>
            </a:extLst>
          </p:cNvPr>
          <p:cNvCxnSpPr/>
          <p:nvPr/>
        </p:nvCxnSpPr>
        <p:spPr>
          <a:xfrm>
            <a:off x="821123" y="4653665"/>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40" name="Rectangle 39">
            <a:extLst>
              <a:ext uri="{FF2B5EF4-FFF2-40B4-BE49-F238E27FC236}">
                <a16:creationId xmlns="" xmlns:a16="http://schemas.microsoft.com/office/drawing/2014/main" id="{6DB223D3-A6CF-41CE-B61A-C2A07A80DC04}"/>
              </a:ext>
            </a:extLst>
          </p:cNvPr>
          <p:cNvSpPr/>
          <p:nvPr/>
        </p:nvSpPr>
        <p:spPr>
          <a:xfrm>
            <a:off x="942689" y="4482534"/>
            <a:ext cx="1756195" cy="366511"/>
          </a:xfrm>
          <a:prstGeom prst="rect">
            <a:avLst/>
          </a:prstGeom>
        </p:spPr>
        <p:txBody>
          <a:bodyPr wrap="square">
            <a:spAutoFit/>
          </a:bodyPr>
          <a:lstStyle/>
          <a:p>
            <a:pPr lvl="0"/>
            <a:r>
              <a:rPr lang="en-GB" sz="900" b="1" dirty="0">
                <a:latin typeface="Century Gothic" panose="020B0502020202020204" pitchFamily="34" charset="0"/>
                <a:cs typeface="Arial" panose="020B0604020202020204" pitchFamily="34" charset="0"/>
              </a:rPr>
              <a:t>SLIM-CL-IMPK (Imperial Model with Keypad)</a:t>
            </a:r>
          </a:p>
        </p:txBody>
      </p:sp>
      <p:cxnSp>
        <p:nvCxnSpPr>
          <p:cNvPr id="42" name="Straight Connector 41">
            <a:extLst>
              <a:ext uri="{FF2B5EF4-FFF2-40B4-BE49-F238E27FC236}">
                <a16:creationId xmlns="" xmlns:a16="http://schemas.microsoft.com/office/drawing/2014/main" id="{A521FF67-550A-40EE-A792-AEEA7AC6B01F}"/>
              </a:ext>
            </a:extLst>
          </p:cNvPr>
          <p:cNvCxnSpPr>
            <a:cxnSpLocks/>
          </p:cNvCxnSpPr>
          <p:nvPr/>
        </p:nvCxnSpPr>
        <p:spPr>
          <a:xfrm>
            <a:off x="2633926" y="4758335"/>
            <a:ext cx="0" cy="1337297"/>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 xmlns:a16="http://schemas.microsoft.com/office/drawing/2014/main" id="{4A89AAB3-E40B-49F6-880F-4BD56C46C8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7003" y="2038112"/>
            <a:ext cx="819907" cy="1193494"/>
          </a:xfrm>
          <a:prstGeom prst="rect">
            <a:avLst/>
          </a:prstGeom>
        </p:spPr>
      </p:pic>
      <p:pic>
        <p:nvPicPr>
          <p:cNvPr id="7" name="Picture 6">
            <a:extLst>
              <a:ext uri="{FF2B5EF4-FFF2-40B4-BE49-F238E27FC236}">
                <a16:creationId xmlns="" xmlns:a16="http://schemas.microsoft.com/office/drawing/2014/main" id="{B9476CD7-0430-4883-9600-945119CB44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004" y="4862064"/>
            <a:ext cx="824726" cy="1298778"/>
          </a:xfrm>
          <a:prstGeom prst="rect">
            <a:avLst/>
          </a:prstGeom>
        </p:spPr>
      </p:pic>
      <p:grpSp>
        <p:nvGrpSpPr>
          <p:cNvPr id="31" name="Group 30">
            <a:extLst>
              <a:ext uri="{FF2B5EF4-FFF2-40B4-BE49-F238E27FC236}">
                <a16:creationId xmlns="" xmlns:a16="http://schemas.microsoft.com/office/drawing/2014/main" id="{54F81B64-8DC6-4650-8EEA-511BECB9E0C4}"/>
              </a:ext>
            </a:extLst>
          </p:cNvPr>
          <p:cNvGrpSpPr/>
          <p:nvPr/>
        </p:nvGrpSpPr>
        <p:grpSpPr>
          <a:xfrm>
            <a:off x="433337" y="7209698"/>
            <a:ext cx="5045091" cy="233315"/>
            <a:chOff x="433337" y="7235825"/>
            <a:chExt cx="5045091" cy="233315"/>
          </a:xfrm>
        </p:grpSpPr>
        <p:cxnSp>
          <p:nvCxnSpPr>
            <p:cNvPr id="32" name="Straight Connector 31">
              <a:extLst>
                <a:ext uri="{FF2B5EF4-FFF2-40B4-BE49-F238E27FC236}">
                  <a16:creationId xmlns="" xmlns:a16="http://schemas.microsoft.com/office/drawing/2014/main" id="{FCFB166B-3AD9-444D-A302-0B45A05ACB40}"/>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38" name="TextBox 37">
              <a:extLst>
                <a:ext uri="{FF2B5EF4-FFF2-40B4-BE49-F238E27FC236}">
                  <a16:creationId xmlns="" xmlns:a16="http://schemas.microsoft.com/office/drawing/2014/main" id="{461B9BA3-ADF1-49CA-92B0-94BF7EA9D8D5}"/>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63</a:t>
              </a:r>
            </a:p>
          </p:txBody>
        </p:sp>
      </p:grpSp>
      <p:pic>
        <p:nvPicPr>
          <p:cNvPr id="45" name="Picture 44">
            <a:extLst>
              <a:ext uri="{FF2B5EF4-FFF2-40B4-BE49-F238E27FC236}">
                <a16:creationId xmlns="" xmlns:a16="http://schemas.microsoft.com/office/drawing/2014/main" id="{9CAA9CAE-9CC1-4D6C-8D25-20F82F02BA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7392" y="2031142"/>
            <a:ext cx="819907" cy="1193494"/>
          </a:xfrm>
          <a:prstGeom prst="rect">
            <a:avLst/>
          </a:prstGeom>
        </p:spPr>
      </p:pic>
      <p:pic>
        <p:nvPicPr>
          <p:cNvPr id="46" name="Picture 45">
            <a:extLst>
              <a:ext uri="{FF2B5EF4-FFF2-40B4-BE49-F238E27FC236}">
                <a16:creationId xmlns="" xmlns:a16="http://schemas.microsoft.com/office/drawing/2014/main" id="{8CE36BF1-1E92-460D-AE49-4D83A3843E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2393" y="4855094"/>
            <a:ext cx="824726" cy="1298778"/>
          </a:xfrm>
          <a:prstGeom prst="rect">
            <a:avLst/>
          </a:prstGeom>
        </p:spPr>
      </p:pic>
      <p:pic>
        <p:nvPicPr>
          <p:cNvPr id="47" name="Picture 46">
            <a:extLst>
              <a:ext uri="{FF2B5EF4-FFF2-40B4-BE49-F238E27FC236}">
                <a16:creationId xmlns="" xmlns:a16="http://schemas.microsoft.com/office/drawing/2014/main" id="{45CBAC0F-FFFF-4937-8F4E-391687616A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4463" y="2141730"/>
            <a:ext cx="323430" cy="770793"/>
          </a:xfrm>
          <a:prstGeom prst="rect">
            <a:avLst/>
          </a:prstGeom>
        </p:spPr>
      </p:pic>
      <p:pic>
        <p:nvPicPr>
          <p:cNvPr id="48" name="Picture 47">
            <a:extLst>
              <a:ext uri="{FF2B5EF4-FFF2-40B4-BE49-F238E27FC236}">
                <a16:creationId xmlns="" xmlns:a16="http://schemas.microsoft.com/office/drawing/2014/main" id="{8C0ADD69-C337-4A8D-BA51-7E01F083F9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9751" y="4996372"/>
            <a:ext cx="323430" cy="770793"/>
          </a:xfrm>
          <a:prstGeom prst="rect">
            <a:avLst/>
          </a:prstGeom>
        </p:spPr>
      </p:pic>
      <p:cxnSp>
        <p:nvCxnSpPr>
          <p:cNvPr id="49" name="Straight Connector 48">
            <a:extLst>
              <a:ext uri="{FF2B5EF4-FFF2-40B4-BE49-F238E27FC236}">
                <a16:creationId xmlns="" xmlns:a16="http://schemas.microsoft.com/office/drawing/2014/main" id="{1EB7A139-8956-4EA1-9B85-AA89FC8AE7F6}"/>
              </a:ext>
            </a:extLst>
          </p:cNvPr>
          <p:cNvCxnSpPr/>
          <p:nvPr/>
        </p:nvCxnSpPr>
        <p:spPr>
          <a:xfrm>
            <a:off x="2873886" y="1799383"/>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50" name="Rectangle 49">
            <a:extLst>
              <a:ext uri="{FF2B5EF4-FFF2-40B4-BE49-F238E27FC236}">
                <a16:creationId xmlns="" xmlns:a16="http://schemas.microsoft.com/office/drawing/2014/main" id="{B5767F48-1440-45FE-A5C0-72947D3123E4}"/>
              </a:ext>
            </a:extLst>
          </p:cNvPr>
          <p:cNvSpPr/>
          <p:nvPr/>
        </p:nvSpPr>
        <p:spPr>
          <a:xfrm>
            <a:off x="2995452" y="1676166"/>
            <a:ext cx="1727232" cy="369332"/>
          </a:xfrm>
          <a:prstGeom prst="rect">
            <a:avLst/>
          </a:prstGeom>
        </p:spPr>
        <p:txBody>
          <a:bodyPr wrap="square">
            <a:spAutoFit/>
          </a:bodyPr>
          <a:lstStyle/>
          <a:p>
            <a:pPr lvl="0"/>
            <a:r>
              <a:rPr lang="en-GB" sz="900" b="1" dirty="0">
                <a:latin typeface="Century Gothic" panose="020B0502020202020204" pitchFamily="34" charset="0"/>
                <a:cs typeface="Arial" panose="020B0604020202020204" pitchFamily="34" charset="0"/>
              </a:rPr>
              <a:t>SLIM-HF-IMP (Imperial Model) </a:t>
            </a:r>
          </a:p>
        </p:txBody>
      </p:sp>
      <p:cxnSp>
        <p:nvCxnSpPr>
          <p:cNvPr id="51" name="Straight Connector 50">
            <a:extLst>
              <a:ext uri="{FF2B5EF4-FFF2-40B4-BE49-F238E27FC236}">
                <a16:creationId xmlns="" xmlns:a16="http://schemas.microsoft.com/office/drawing/2014/main" id="{9E58C3AE-ABA4-427F-BC7A-080C580C9214}"/>
              </a:ext>
            </a:extLst>
          </p:cNvPr>
          <p:cNvCxnSpPr/>
          <p:nvPr/>
        </p:nvCxnSpPr>
        <p:spPr>
          <a:xfrm>
            <a:off x="2873886" y="4647039"/>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52" name="Rectangle 51">
            <a:extLst>
              <a:ext uri="{FF2B5EF4-FFF2-40B4-BE49-F238E27FC236}">
                <a16:creationId xmlns="" xmlns:a16="http://schemas.microsoft.com/office/drawing/2014/main" id="{D0923480-1BE6-4C46-BD13-F35EBFC31AF5}"/>
              </a:ext>
            </a:extLst>
          </p:cNvPr>
          <p:cNvSpPr/>
          <p:nvPr/>
        </p:nvSpPr>
        <p:spPr>
          <a:xfrm>
            <a:off x="2995452" y="4475908"/>
            <a:ext cx="1756195" cy="366511"/>
          </a:xfrm>
          <a:prstGeom prst="rect">
            <a:avLst/>
          </a:prstGeom>
        </p:spPr>
        <p:txBody>
          <a:bodyPr wrap="square">
            <a:spAutoFit/>
          </a:bodyPr>
          <a:lstStyle/>
          <a:p>
            <a:pPr lvl="0"/>
            <a:r>
              <a:rPr lang="en-GB" sz="900" b="1" dirty="0">
                <a:latin typeface="Century Gothic" panose="020B0502020202020204" pitchFamily="34" charset="0"/>
                <a:cs typeface="Arial" panose="020B0604020202020204" pitchFamily="34" charset="0"/>
              </a:rPr>
              <a:t>SLIM-HF-IMPK (Imperial Model with Keypad)</a:t>
            </a:r>
          </a:p>
        </p:txBody>
      </p:sp>
      <p:grpSp>
        <p:nvGrpSpPr>
          <p:cNvPr id="43" name="Group 42">
            <a:extLst>
              <a:ext uri="{FF2B5EF4-FFF2-40B4-BE49-F238E27FC236}">
                <a16:creationId xmlns="" xmlns:a16="http://schemas.microsoft.com/office/drawing/2014/main" id="{45FEC06B-326A-4486-A340-9E308782489A}"/>
              </a:ext>
            </a:extLst>
          </p:cNvPr>
          <p:cNvGrpSpPr/>
          <p:nvPr/>
        </p:nvGrpSpPr>
        <p:grpSpPr>
          <a:xfrm>
            <a:off x="231443" y="771813"/>
            <a:ext cx="969320" cy="877098"/>
            <a:chOff x="317886" y="699820"/>
            <a:chExt cx="969320" cy="877098"/>
          </a:xfrm>
        </p:grpSpPr>
        <p:pic>
          <p:nvPicPr>
            <p:cNvPr id="44" name="Picture 43">
              <a:extLst>
                <a:ext uri="{FF2B5EF4-FFF2-40B4-BE49-F238E27FC236}">
                  <a16:creationId xmlns="" xmlns:a16="http://schemas.microsoft.com/office/drawing/2014/main" id="{5F3DA9DF-C62E-49CB-8FED-88AEDB8495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8317" y="699820"/>
              <a:ext cx="877098" cy="877098"/>
            </a:xfrm>
            <a:prstGeom prst="rect">
              <a:avLst/>
            </a:prstGeom>
          </p:spPr>
        </p:pic>
        <p:sp>
          <p:nvSpPr>
            <p:cNvPr id="53" name="Oval 52">
              <a:extLst>
                <a:ext uri="{FF2B5EF4-FFF2-40B4-BE49-F238E27FC236}">
                  <a16:creationId xmlns="" xmlns:a16="http://schemas.microsoft.com/office/drawing/2014/main" id="{237222E0-C63B-48B9-9EC8-7C9C4A768E7C}"/>
                </a:ext>
              </a:extLst>
            </p:cNvPr>
            <p:cNvSpPr/>
            <p:nvPr/>
          </p:nvSpPr>
          <p:spPr>
            <a:xfrm>
              <a:off x="484481" y="809928"/>
              <a:ext cx="644770" cy="644400"/>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Rectangle 53">
              <a:extLst>
                <a:ext uri="{FF2B5EF4-FFF2-40B4-BE49-F238E27FC236}">
                  <a16:creationId xmlns="" xmlns:a16="http://schemas.microsoft.com/office/drawing/2014/main" id="{F96B3A1D-EEFA-452A-9736-3C2A7C5BD41B}"/>
                </a:ext>
              </a:extLst>
            </p:cNvPr>
            <p:cNvSpPr/>
            <p:nvPr/>
          </p:nvSpPr>
          <p:spPr>
            <a:xfrm rot="20615917">
              <a:off x="317886" y="967771"/>
              <a:ext cx="969320" cy="338554"/>
            </a:xfrm>
            <a:prstGeom prst="rect">
              <a:avLst/>
            </a:prstGeom>
          </p:spPr>
          <p:txBody>
            <a:bodyPr wrap="square">
              <a:spAutoFit/>
            </a:bodyPr>
            <a:lstStyle/>
            <a:p>
              <a:pPr algn="ctr"/>
              <a:r>
                <a:rPr lang="en-GB" sz="800" b="1" dirty="0">
                  <a:solidFill>
                    <a:schemeClr val="bg1"/>
                  </a:solidFill>
                  <a:effectLst>
                    <a:outerShdw blurRad="38100" dist="38100" dir="2700000" algn="tl">
                      <a:srgbClr val="000000">
                        <a:alpha val="43137"/>
                      </a:srgbClr>
                    </a:outerShdw>
                  </a:effectLst>
                  <a:latin typeface="Century Gothic" panose="020B0502020202020204" pitchFamily="34" charset="0"/>
                </a:rPr>
                <a:t>beschikbaar binnenkort</a:t>
              </a:r>
              <a:endParaRPr lang="en-GB" sz="14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0594263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C3B760C-E3EA-473B-AF34-958FD58FF3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824" y="4698955"/>
            <a:ext cx="1998914" cy="1332609"/>
          </a:xfrm>
          <a:prstGeom prst="rect">
            <a:avLst/>
          </a:prstGeom>
        </p:spPr>
      </p:pic>
      <p:pic>
        <p:nvPicPr>
          <p:cNvPr id="6" name="Picture 5">
            <a:extLst>
              <a:ext uri="{FF2B5EF4-FFF2-40B4-BE49-F238E27FC236}">
                <a16:creationId xmlns="" xmlns:a16="http://schemas.microsoft.com/office/drawing/2014/main" id="{F0887BFA-3978-4330-B1C7-7429CD0FCF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962" y="1844616"/>
            <a:ext cx="1998913" cy="1332609"/>
          </a:xfrm>
          <a:prstGeom prst="rect">
            <a:avLst/>
          </a:prstGeom>
        </p:spPr>
      </p:pic>
      <p:grpSp>
        <p:nvGrpSpPr>
          <p:cNvPr id="13" name="Group 12">
            <a:extLst>
              <a:ext uri="{FF2B5EF4-FFF2-40B4-BE49-F238E27FC236}">
                <a16:creationId xmlns="" xmlns:a16="http://schemas.microsoft.com/office/drawing/2014/main" id="{EE6E7A08-2B2B-46AC-91C6-ACDA0F1F69B1}"/>
              </a:ext>
            </a:extLst>
          </p:cNvPr>
          <p:cNvGrpSpPr/>
          <p:nvPr/>
        </p:nvGrpSpPr>
        <p:grpSpPr>
          <a:xfrm>
            <a:off x="433337" y="254810"/>
            <a:ext cx="4864341" cy="299372"/>
            <a:chOff x="433337" y="254810"/>
            <a:chExt cx="4864341" cy="299372"/>
          </a:xfrm>
        </p:grpSpPr>
        <p:pic>
          <p:nvPicPr>
            <p:cNvPr id="14" name="Picture 13">
              <a:extLst>
                <a:ext uri="{FF2B5EF4-FFF2-40B4-BE49-F238E27FC236}">
                  <a16:creationId xmlns="" xmlns:a16="http://schemas.microsoft.com/office/drawing/2014/main" id="{E5653039-0CD6-4429-9B02-C29D81A374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5" name="Straight Connector 14">
              <a:extLst>
                <a:ext uri="{FF2B5EF4-FFF2-40B4-BE49-F238E27FC236}">
                  <a16:creationId xmlns="" xmlns:a16="http://schemas.microsoft.com/office/drawing/2014/main" id="{95F5F65D-AF8F-4A46-B138-49112227FC3B}"/>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 xmlns:a16="http://schemas.microsoft.com/office/drawing/2014/main" id="{39D9CCEA-BD08-4271-9E7D-A34A7CF02CE7}"/>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SLIM</a:t>
              </a:r>
            </a:p>
          </p:txBody>
        </p:sp>
      </p:grpSp>
      <p:sp>
        <p:nvSpPr>
          <p:cNvPr id="25" name="Text Box 4">
            <a:extLst>
              <a:ext uri="{FF2B5EF4-FFF2-40B4-BE49-F238E27FC236}">
                <a16:creationId xmlns="" xmlns:a16="http://schemas.microsoft.com/office/drawing/2014/main" id="{06BEE5DD-39D1-4536-A210-EDAE5E7C4FAB}"/>
              </a:ext>
            </a:extLst>
          </p:cNvPr>
          <p:cNvSpPr txBox="1">
            <a:spLocks noChangeArrowheads="1"/>
          </p:cNvSpPr>
          <p:nvPr/>
        </p:nvSpPr>
        <p:spPr bwMode="auto">
          <a:xfrm>
            <a:off x="1009208" y="911831"/>
            <a:ext cx="3358342" cy="439749"/>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736" tIns="34868" rIns="69736" bIns="34868" numCol="1" anchor="t" anchorCtr="0" compatLnSpc="1">
            <a:prstTxWarp prst="textNoShape">
              <a:avLst/>
            </a:prstTxWarp>
            <a:spAutoFit/>
          </a:bodyPr>
          <a:lstStyle/>
          <a:p>
            <a:pPr algn="ctr" fontAlgn="base">
              <a:spcBef>
                <a:spcPct val="0"/>
              </a:spcBef>
              <a:spcAft>
                <a:spcPts val="763"/>
              </a:spcAft>
            </a:pPr>
            <a:r>
              <a:rPr lang="en-GB" sz="2400" spc="458" dirty="0">
                <a:latin typeface="Roboto"/>
              </a:rPr>
              <a:t>SLIM</a:t>
            </a:r>
          </a:p>
        </p:txBody>
      </p:sp>
      <p:sp>
        <p:nvSpPr>
          <p:cNvPr id="26" name="TextBox 25">
            <a:extLst>
              <a:ext uri="{FF2B5EF4-FFF2-40B4-BE49-F238E27FC236}">
                <a16:creationId xmlns="" xmlns:a16="http://schemas.microsoft.com/office/drawing/2014/main" id="{A2C86C79-DE91-4320-913A-10BFB4800149}"/>
              </a:ext>
            </a:extLst>
          </p:cNvPr>
          <p:cNvSpPr txBox="1"/>
          <p:nvPr/>
        </p:nvSpPr>
        <p:spPr>
          <a:xfrm>
            <a:off x="898156" y="1233744"/>
            <a:ext cx="3506853" cy="640188"/>
          </a:xfrm>
          <a:prstGeom prst="rect">
            <a:avLst/>
          </a:prstGeom>
          <a:noFill/>
        </p:spPr>
        <p:txBody>
          <a:bodyPr wrap="square" lIns="69736" tIns="34868" rIns="69736" bIns="34868" rtlCol="0">
            <a:spAutoFit/>
          </a:bodyPr>
          <a:lstStyle/>
          <a:p>
            <a:pPr algn="ctr"/>
            <a:r>
              <a:rPr lang="en-GB" sz="1234" spc="458" dirty="0">
                <a:latin typeface="Roboto Lt"/>
              </a:rPr>
              <a:t>Mozaïekpakketten &amp; onderdeelnummers</a:t>
            </a:r>
            <a:br>
              <a:rPr lang="en-GB" sz="1234" spc="458" dirty="0">
                <a:latin typeface="Roboto Lt"/>
              </a:rPr>
            </a:br>
            <a:endParaRPr lang="en-GB" sz="1234" spc="458" dirty="0">
              <a:latin typeface="Roboto Lt"/>
            </a:endParaRPr>
          </a:p>
        </p:txBody>
      </p:sp>
      <p:pic>
        <p:nvPicPr>
          <p:cNvPr id="27" name="Picture 26">
            <a:extLst>
              <a:ext uri="{FF2B5EF4-FFF2-40B4-BE49-F238E27FC236}">
                <a16:creationId xmlns="" xmlns:a16="http://schemas.microsoft.com/office/drawing/2014/main" id="{A17CD9ED-7958-416C-8C08-09F45DCA55C6}"/>
              </a:ext>
            </a:extLst>
          </p:cNvPr>
          <p:cNvPicPr>
            <a:picLocks noChangeAspect="1"/>
          </p:cNvPicPr>
          <p:nvPr/>
        </p:nvPicPr>
        <p:blipFill>
          <a:blip r:embed="rId5" cstate="print"/>
          <a:stretch>
            <a:fillRect/>
          </a:stretch>
        </p:blipFill>
        <p:spPr>
          <a:xfrm>
            <a:off x="2138319" y="2104435"/>
            <a:ext cx="197412" cy="1188346"/>
          </a:xfrm>
          <a:prstGeom prst="rect">
            <a:avLst/>
          </a:prstGeom>
        </p:spPr>
      </p:pic>
      <p:pic>
        <p:nvPicPr>
          <p:cNvPr id="28" name="Picture 27">
            <a:extLst>
              <a:ext uri="{FF2B5EF4-FFF2-40B4-BE49-F238E27FC236}">
                <a16:creationId xmlns="" xmlns:a16="http://schemas.microsoft.com/office/drawing/2014/main" id="{D024FCC8-07C2-4C5D-97FF-E1C9F7A12742}"/>
              </a:ext>
            </a:extLst>
          </p:cNvPr>
          <p:cNvPicPr>
            <a:picLocks noChangeAspect="1"/>
          </p:cNvPicPr>
          <p:nvPr/>
        </p:nvPicPr>
        <p:blipFill>
          <a:blip r:embed="rId5" cstate="print"/>
          <a:stretch>
            <a:fillRect/>
          </a:stretch>
        </p:blipFill>
        <p:spPr>
          <a:xfrm>
            <a:off x="2141146" y="4942364"/>
            <a:ext cx="197412" cy="1188346"/>
          </a:xfrm>
          <a:prstGeom prst="rect">
            <a:avLst/>
          </a:prstGeom>
        </p:spPr>
      </p:pic>
      <p:sp>
        <p:nvSpPr>
          <p:cNvPr id="29" name="TextBox 28">
            <a:extLst>
              <a:ext uri="{FF2B5EF4-FFF2-40B4-BE49-F238E27FC236}">
                <a16:creationId xmlns="" xmlns:a16="http://schemas.microsoft.com/office/drawing/2014/main" id="{49AAFAB5-9D2E-4BE6-9CA8-88AE4DC4356F}"/>
              </a:ext>
            </a:extLst>
          </p:cNvPr>
          <p:cNvSpPr txBox="1"/>
          <p:nvPr/>
        </p:nvSpPr>
        <p:spPr>
          <a:xfrm>
            <a:off x="821123" y="3284699"/>
            <a:ext cx="4083517" cy="716748"/>
          </a:xfrm>
          <a:prstGeom prst="rect">
            <a:avLst/>
          </a:prstGeom>
          <a:noFill/>
        </p:spPr>
        <p:txBody>
          <a:bodyPr wrap="square" lIns="69736" tIns="34868" rIns="69736" bIns="34868" rtlCol="0">
            <a:spAutoFit/>
          </a:bodyPr>
          <a:lstStyle/>
          <a:p>
            <a:pPr lvl="0">
              <a:buClr>
                <a:srgbClr val="C00000"/>
              </a:buClr>
            </a:pPr>
            <a:endParaRPr lang="en-GB" sz="700" dirty="0">
              <a:latin typeface="Century Gothic" panose="020B0502020202020204" pitchFamily="34" charset="0"/>
              <a:cs typeface="Arial" panose="020B0604020202020204" pitchFamily="34" charset="0"/>
            </a:endParaRPr>
          </a:p>
          <a:p>
            <a:pPr marL="171450" indent="-171450">
              <a:buClr>
                <a:srgbClr val="C00000"/>
              </a:buClr>
              <a:buSzPct val="140000"/>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Industriële model voor hoog volume toepassingen op sokkels, voertuig ingangen, enz.</a:t>
            </a:r>
          </a:p>
          <a:p>
            <a:pPr marL="171450" indent="-171450">
              <a:buClr>
                <a:srgbClr val="C00000"/>
              </a:buClr>
              <a:buSzPct val="140000"/>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Super luid 4 watt luidspreker en gevoelige microfoon.</a:t>
            </a:r>
          </a:p>
          <a:p>
            <a:pPr marL="171450" indent="-171450">
              <a:buClr>
                <a:srgbClr val="C00000"/>
              </a:buClr>
              <a:buSzPct val="140000"/>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Gebouwd voor zware omgevingen.</a:t>
            </a:r>
          </a:p>
          <a:p>
            <a:pPr marL="171450" indent="-171450">
              <a:buClr>
                <a:srgbClr val="C00000"/>
              </a:buClr>
              <a:buSzPct val="140000"/>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Verlichte drukknop.</a:t>
            </a:r>
          </a:p>
          <a:p>
            <a:pPr marL="171450" indent="-171450">
              <a:buClr>
                <a:srgbClr val="C00000"/>
              </a:buClr>
              <a:buSzPct val="140000"/>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Kit bevat toespraak paneel, hoorn, voeding, handleiding.</a:t>
            </a:r>
          </a:p>
        </p:txBody>
      </p:sp>
      <p:sp>
        <p:nvSpPr>
          <p:cNvPr id="32" name="TextBox 31">
            <a:extLst>
              <a:ext uri="{FF2B5EF4-FFF2-40B4-BE49-F238E27FC236}">
                <a16:creationId xmlns="" xmlns:a16="http://schemas.microsoft.com/office/drawing/2014/main" id="{B8E06243-AF86-4F83-8504-6D2893165497}"/>
              </a:ext>
            </a:extLst>
          </p:cNvPr>
          <p:cNvSpPr txBox="1"/>
          <p:nvPr/>
        </p:nvSpPr>
        <p:spPr>
          <a:xfrm>
            <a:off x="821124" y="6209490"/>
            <a:ext cx="4132214" cy="609026"/>
          </a:xfrm>
          <a:prstGeom prst="rect">
            <a:avLst/>
          </a:prstGeom>
          <a:noFill/>
        </p:spPr>
        <p:txBody>
          <a:bodyPr wrap="square" lIns="69736" tIns="34868" rIns="69736" bIns="34868" rtlCol="0">
            <a:spAutoFit/>
          </a:bodyPr>
          <a:lstStyle/>
          <a:p>
            <a:pPr marL="171450" lvl="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Industriële model voor hoog volume toepassingen op sokkels, voertuig ingangen, enz.</a:t>
            </a:r>
          </a:p>
          <a:p>
            <a:pPr marL="171450" lvl="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Super luid 4 watt luidspreker en gevoelige microfoon.</a:t>
            </a:r>
          </a:p>
          <a:p>
            <a:pPr marL="171450" lvl="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Toetsenblok omvat 3 Relais, 1200 codes, met latching en kortstondige werking en meer.</a:t>
            </a:r>
          </a:p>
          <a:p>
            <a:pPr marL="171450" lvl="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Geborsteld roestvrij stalen constructie met hoogglans acryl trim.</a:t>
            </a:r>
          </a:p>
          <a:p>
            <a:pPr marL="171450" lvl="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Kit bevat toespraak paneel, handset, voeding en handleiding.</a:t>
            </a:r>
          </a:p>
        </p:txBody>
      </p:sp>
      <p:cxnSp>
        <p:nvCxnSpPr>
          <p:cNvPr id="33" name="Straight Connector 32">
            <a:extLst>
              <a:ext uri="{FF2B5EF4-FFF2-40B4-BE49-F238E27FC236}">
                <a16:creationId xmlns="" xmlns:a16="http://schemas.microsoft.com/office/drawing/2014/main" id="{6D4E9878-1FEC-484E-A2C2-1DCDE9526946}"/>
              </a:ext>
            </a:extLst>
          </p:cNvPr>
          <p:cNvCxnSpPr>
            <a:cxnSpLocks/>
          </p:cNvCxnSpPr>
          <p:nvPr/>
        </p:nvCxnSpPr>
        <p:spPr>
          <a:xfrm flipH="1">
            <a:off x="736252" y="4168215"/>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 xmlns:a16="http://schemas.microsoft.com/office/drawing/2014/main" id="{B170A1BC-C8CC-49F5-96DE-53FA2BEA3577}"/>
              </a:ext>
            </a:extLst>
          </p:cNvPr>
          <p:cNvCxnSpPr>
            <a:cxnSpLocks/>
          </p:cNvCxnSpPr>
          <p:nvPr/>
        </p:nvCxnSpPr>
        <p:spPr>
          <a:xfrm>
            <a:off x="2633926" y="1872628"/>
            <a:ext cx="0" cy="1337297"/>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 xmlns:a16="http://schemas.microsoft.com/office/drawing/2014/main" id="{E9CC4796-0B5F-4047-BD57-130DD7FD344E}"/>
              </a:ext>
            </a:extLst>
          </p:cNvPr>
          <p:cNvCxnSpPr/>
          <p:nvPr/>
        </p:nvCxnSpPr>
        <p:spPr>
          <a:xfrm>
            <a:off x="821123" y="1806009"/>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38" name="Rectangle 37">
            <a:extLst>
              <a:ext uri="{FF2B5EF4-FFF2-40B4-BE49-F238E27FC236}">
                <a16:creationId xmlns="" xmlns:a16="http://schemas.microsoft.com/office/drawing/2014/main" id="{7E6F47F5-AB25-43ED-83A5-856236DB8AA9}"/>
              </a:ext>
            </a:extLst>
          </p:cNvPr>
          <p:cNvSpPr/>
          <p:nvPr/>
        </p:nvSpPr>
        <p:spPr>
          <a:xfrm>
            <a:off x="942689" y="1682792"/>
            <a:ext cx="1727232" cy="646331"/>
          </a:xfrm>
          <a:prstGeom prst="rect">
            <a:avLst/>
          </a:prstGeom>
        </p:spPr>
        <p:txBody>
          <a:bodyPr wrap="square">
            <a:spAutoFit/>
          </a:bodyPr>
          <a:lstStyle/>
          <a:p>
            <a:pPr lvl="0"/>
            <a:r>
              <a:rPr lang="en-GB" sz="900" b="1" dirty="0">
                <a:latin typeface="Century Gothic" panose="020B0502020202020204" pitchFamily="34" charset="0"/>
                <a:cs typeface="Arial" panose="020B0604020202020204" pitchFamily="34" charset="0"/>
              </a:rPr>
              <a:t>SLIM-CL-iMP-PED (industriële Model)</a:t>
            </a:r>
          </a:p>
          <a:p>
            <a:pPr lvl="0"/>
            <a:r>
              <a:rPr lang="en-GB" sz="900" b="1" dirty="0">
                <a:latin typeface="Century Gothic" panose="020B0502020202020204" pitchFamily="34" charset="0"/>
                <a:cs typeface="Arial" panose="020B0604020202020204" pitchFamily="34" charset="0"/>
              </a:rPr>
              <a:t/>
            </a:r>
            <a:br>
              <a:rPr lang="en-GB" sz="900" b="1" dirty="0">
                <a:latin typeface="Century Gothic" panose="020B0502020202020204" pitchFamily="34" charset="0"/>
                <a:cs typeface="Arial" panose="020B0604020202020204" pitchFamily="34" charset="0"/>
              </a:rPr>
            </a:br>
            <a:endParaRPr lang="en-GB" sz="900" b="1" dirty="0">
              <a:latin typeface="Century Gothic" panose="020B0502020202020204" pitchFamily="34" charset="0"/>
              <a:cs typeface="Arial" panose="020B0604020202020204" pitchFamily="34" charset="0"/>
            </a:endParaRPr>
          </a:p>
        </p:txBody>
      </p:sp>
      <p:cxnSp>
        <p:nvCxnSpPr>
          <p:cNvPr id="39" name="Straight Connector 38">
            <a:extLst>
              <a:ext uri="{FF2B5EF4-FFF2-40B4-BE49-F238E27FC236}">
                <a16:creationId xmlns="" xmlns:a16="http://schemas.microsoft.com/office/drawing/2014/main" id="{2D3DE283-1188-450F-9CEB-F348B32644D4}"/>
              </a:ext>
            </a:extLst>
          </p:cNvPr>
          <p:cNvCxnSpPr/>
          <p:nvPr/>
        </p:nvCxnSpPr>
        <p:spPr>
          <a:xfrm>
            <a:off x="821123" y="4653665"/>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40" name="Rectangle 39">
            <a:extLst>
              <a:ext uri="{FF2B5EF4-FFF2-40B4-BE49-F238E27FC236}">
                <a16:creationId xmlns="" xmlns:a16="http://schemas.microsoft.com/office/drawing/2014/main" id="{C946BCA7-F5DE-49D6-A2B0-B86DD18516C3}"/>
              </a:ext>
            </a:extLst>
          </p:cNvPr>
          <p:cNvSpPr/>
          <p:nvPr/>
        </p:nvSpPr>
        <p:spPr>
          <a:xfrm>
            <a:off x="942689" y="4482534"/>
            <a:ext cx="1756195" cy="784830"/>
          </a:xfrm>
          <a:prstGeom prst="rect">
            <a:avLst/>
          </a:prstGeom>
        </p:spPr>
        <p:txBody>
          <a:bodyPr wrap="square">
            <a:spAutoFit/>
          </a:bodyPr>
          <a:lstStyle/>
          <a:p>
            <a:pPr lvl="0">
              <a:buClr>
                <a:srgbClr val="C00000"/>
              </a:buClr>
              <a:buSzPct val="140000"/>
            </a:pPr>
            <a:r>
              <a:rPr lang="nl-NL" sz="900" b="1" dirty="0">
                <a:latin typeface="Century Gothic" panose="020B0502020202020204" pitchFamily="34" charset="0"/>
                <a:cs typeface="Arial" panose="020B0604020202020204" pitchFamily="34" charset="0"/>
              </a:rPr>
              <a:t>SLIM-CL-iMPK-PED (industriële Model met toetsenbord)</a:t>
            </a:r>
          </a:p>
          <a:p>
            <a:pPr lvl="0">
              <a:buClr>
                <a:srgbClr val="C00000"/>
              </a:buClr>
              <a:buSzPct val="140000"/>
            </a:pPr>
            <a:r>
              <a:rPr lang="nl-NL" sz="900" b="1" dirty="0">
                <a:latin typeface="Century Gothic" panose="020B0502020202020204" pitchFamily="34" charset="0"/>
                <a:cs typeface="Arial" panose="020B0604020202020204" pitchFamily="34" charset="0"/>
              </a:rPr>
              <a:t/>
            </a:r>
            <a:br>
              <a:rPr lang="nl-NL" sz="900" b="1" dirty="0">
                <a:latin typeface="Century Gothic" panose="020B0502020202020204" pitchFamily="34" charset="0"/>
                <a:cs typeface="Arial" panose="020B0604020202020204" pitchFamily="34" charset="0"/>
              </a:rPr>
            </a:br>
            <a:endParaRPr lang="en-GB" sz="900" b="1" dirty="0">
              <a:latin typeface="Century Gothic" panose="020B0502020202020204" pitchFamily="34" charset="0"/>
              <a:cs typeface="Arial" panose="020B0604020202020204" pitchFamily="34" charset="0"/>
            </a:endParaRPr>
          </a:p>
        </p:txBody>
      </p:sp>
      <p:cxnSp>
        <p:nvCxnSpPr>
          <p:cNvPr id="41" name="Straight Connector 40">
            <a:extLst>
              <a:ext uri="{FF2B5EF4-FFF2-40B4-BE49-F238E27FC236}">
                <a16:creationId xmlns="" xmlns:a16="http://schemas.microsoft.com/office/drawing/2014/main" id="{E2B0A1F2-DC0E-4C7E-91B4-6CC9B8EA49DD}"/>
              </a:ext>
            </a:extLst>
          </p:cNvPr>
          <p:cNvCxnSpPr>
            <a:cxnSpLocks/>
          </p:cNvCxnSpPr>
          <p:nvPr/>
        </p:nvCxnSpPr>
        <p:spPr>
          <a:xfrm>
            <a:off x="2633926" y="4758335"/>
            <a:ext cx="0" cy="1337297"/>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grpSp>
        <p:nvGrpSpPr>
          <p:cNvPr id="31" name="Group 30">
            <a:extLst>
              <a:ext uri="{FF2B5EF4-FFF2-40B4-BE49-F238E27FC236}">
                <a16:creationId xmlns="" xmlns:a16="http://schemas.microsoft.com/office/drawing/2014/main" id="{F0F49A65-72D3-484B-82C8-C402DB8FDA63}"/>
              </a:ext>
            </a:extLst>
          </p:cNvPr>
          <p:cNvGrpSpPr/>
          <p:nvPr/>
        </p:nvGrpSpPr>
        <p:grpSpPr>
          <a:xfrm>
            <a:off x="-146132" y="7209698"/>
            <a:ext cx="5041982" cy="233315"/>
            <a:chOff x="-146132" y="7235825"/>
            <a:chExt cx="5041982" cy="233315"/>
          </a:xfrm>
        </p:grpSpPr>
        <p:cxnSp>
          <p:nvCxnSpPr>
            <p:cNvPr id="34" name="Straight Connector 33">
              <a:extLst>
                <a:ext uri="{FF2B5EF4-FFF2-40B4-BE49-F238E27FC236}">
                  <a16:creationId xmlns="" xmlns:a16="http://schemas.microsoft.com/office/drawing/2014/main" id="{FDEBD9A2-5885-41E2-A3CD-08E76F75B9D6}"/>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36" name="TextBox 35">
              <a:extLst>
                <a:ext uri="{FF2B5EF4-FFF2-40B4-BE49-F238E27FC236}">
                  <a16:creationId xmlns="" xmlns:a16="http://schemas.microsoft.com/office/drawing/2014/main" id="{9919D9E1-61CB-417D-8F05-A5B4FF7899F9}"/>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64</a:t>
              </a:r>
            </a:p>
          </p:txBody>
        </p:sp>
      </p:grpSp>
      <p:pic>
        <p:nvPicPr>
          <p:cNvPr id="43" name="Picture 42">
            <a:extLst>
              <a:ext uri="{FF2B5EF4-FFF2-40B4-BE49-F238E27FC236}">
                <a16:creationId xmlns="" xmlns:a16="http://schemas.microsoft.com/office/drawing/2014/main" id="{6269F8B8-6E40-46B4-8F30-9750F8A40F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0300" y="4806429"/>
            <a:ext cx="1998914" cy="1332609"/>
          </a:xfrm>
          <a:prstGeom prst="rect">
            <a:avLst/>
          </a:prstGeom>
        </p:spPr>
      </p:pic>
      <p:pic>
        <p:nvPicPr>
          <p:cNvPr id="44" name="Picture 43">
            <a:extLst>
              <a:ext uri="{FF2B5EF4-FFF2-40B4-BE49-F238E27FC236}">
                <a16:creationId xmlns="" xmlns:a16="http://schemas.microsoft.com/office/drawing/2014/main" id="{F216437A-0D67-4742-8A43-E53438DCE3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7438" y="1952090"/>
            <a:ext cx="1998913" cy="1332609"/>
          </a:xfrm>
          <a:prstGeom prst="rect">
            <a:avLst/>
          </a:prstGeom>
        </p:spPr>
      </p:pic>
      <p:pic>
        <p:nvPicPr>
          <p:cNvPr id="45" name="Picture 44">
            <a:extLst>
              <a:ext uri="{FF2B5EF4-FFF2-40B4-BE49-F238E27FC236}">
                <a16:creationId xmlns="" xmlns:a16="http://schemas.microsoft.com/office/drawing/2014/main" id="{2462F685-8A3B-4443-8742-3E98F09CB1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6109" y="2326628"/>
            <a:ext cx="323430" cy="770793"/>
          </a:xfrm>
          <a:prstGeom prst="rect">
            <a:avLst/>
          </a:prstGeom>
        </p:spPr>
      </p:pic>
      <p:pic>
        <p:nvPicPr>
          <p:cNvPr id="46" name="Picture 45">
            <a:extLst>
              <a:ext uri="{FF2B5EF4-FFF2-40B4-BE49-F238E27FC236}">
                <a16:creationId xmlns="" xmlns:a16="http://schemas.microsoft.com/office/drawing/2014/main" id="{1E7CC925-7666-4D0E-B32F-F8C6C40795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1397" y="5181270"/>
            <a:ext cx="323430" cy="770793"/>
          </a:xfrm>
          <a:prstGeom prst="rect">
            <a:avLst/>
          </a:prstGeom>
        </p:spPr>
      </p:pic>
      <p:cxnSp>
        <p:nvCxnSpPr>
          <p:cNvPr id="48" name="Straight Connector 47">
            <a:extLst>
              <a:ext uri="{FF2B5EF4-FFF2-40B4-BE49-F238E27FC236}">
                <a16:creationId xmlns="" xmlns:a16="http://schemas.microsoft.com/office/drawing/2014/main" id="{0D309214-E44B-4D01-982B-66DF5B214D00}"/>
              </a:ext>
            </a:extLst>
          </p:cNvPr>
          <p:cNvCxnSpPr/>
          <p:nvPr/>
        </p:nvCxnSpPr>
        <p:spPr>
          <a:xfrm>
            <a:off x="2859889" y="1799121"/>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49" name="Rectangle 48">
            <a:extLst>
              <a:ext uri="{FF2B5EF4-FFF2-40B4-BE49-F238E27FC236}">
                <a16:creationId xmlns="" xmlns:a16="http://schemas.microsoft.com/office/drawing/2014/main" id="{B70A6429-055F-43F4-8DDE-2C1F3FBB556B}"/>
              </a:ext>
            </a:extLst>
          </p:cNvPr>
          <p:cNvSpPr/>
          <p:nvPr/>
        </p:nvSpPr>
        <p:spPr>
          <a:xfrm>
            <a:off x="2981455" y="1675904"/>
            <a:ext cx="1727232" cy="646331"/>
          </a:xfrm>
          <a:prstGeom prst="rect">
            <a:avLst/>
          </a:prstGeom>
        </p:spPr>
        <p:txBody>
          <a:bodyPr wrap="square">
            <a:spAutoFit/>
          </a:bodyPr>
          <a:lstStyle/>
          <a:p>
            <a:pPr lvl="0"/>
            <a:r>
              <a:rPr lang="en-GB" sz="900" b="1" dirty="0">
                <a:latin typeface="Century Gothic" panose="020B0502020202020204" pitchFamily="34" charset="0"/>
                <a:cs typeface="Arial" panose="020B0604020202020204" pitchFamily="34" charset="0"/>
              </a:rPr>
              <a:t>SLIM-HF-iMP-PED (industriële Model)</a:t>
            </a:r>
          </a:p>
          <a:p>
            <a:pPr lvl="0"/>
            <a:r>
              <a:rPr lang="en-GB" sz="900" b="1" dirty="0">
                <a:latin typeface="Century Gothic" panose="020B0502020202020204" pitchFamily="34" charset="0"/>
                <a:cs typeface="Arial" panose="020B0604020202020204" pitchFamily="34" charset="0"/>
              </a:rPr>
              <a:t/>
            </a:r>
            <a:br>
              <a:rPr lang="en-GB" sz="900" b="1" dirty="0">
                <a:latin typeface="Century Gothic" panose="020B0502020202020204" pitchFamily="34" charset="0"/>
                <a:cs typeface="Arial" panose="020B0604020202020204" pitchFamily="34" charset="0"/>
              </a:rPr>
            </a:br>
            <a:endParaRPr lang="en-GB" sz="900" b="1" dirty="0">
              <a:latin typeface="Century Gothic" panose="020B0502020202020204" pitchFamily="34" charset="0"/>
              <a:cs typeface="Arial" panose="020B0604020202020204" pitchFamily="34" charset="0"/>
            </a:endParaRPr>
          </a:p>
        </p:txBody>
      </p:sp>
      <p:cxnSp>
        <p:nvCxnSpPr>
          <p:cNvPr id="50" name="Straight Connector 49">
            <a:extLst>
              <a:ext uri="{FF2B5EF4-FFF2-40B4-BE49-F238E27FC236}">
                <a16:creationId xmlns="" xmlns:a16="http://schemas.microsoft.com/office/drawing/2014/main" id="{A34755A0-A479-45DE-A9F1-2CC1C3680AFB}"/>
              </a:ext>
            </a:extLst>
          </p:cNvPr>
          <p:cNvCxnSpPr/>
          <p:nvPr/>
        </p:nvCxnSpPr>
        <p:spPr>
          <a:xfrm>
            <a:off x="2859889" y="4646777"/>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51" name="Rectangle 50">
            <a:extLst>
              <a:ext uri="{FF2B5EF4-FFF2-40B4-BE49-F238E27FC236}">
                <a16:creationId xmlns="" xmlns:a16="http://schemas.microsoft.com/office/drawing/2014/main" id="{812DC1BB-4691-4472-BFCB-2D609B19BEFA}"/>
              </a:ext>
            </a:extLst>
          </p:cNvPr>
          <p:cNvSpPr/>
          <p:nvPr/>
        </p:nvSpPr>
        <p:spPr>
          <a:xfrm>
            <a:off x="2981455" y="4475646"/>
            <a:ext cx="1756195" cy="646331"/>
          </a:xfrm>
          <a:prstGeom prst="rect">
            <a:avLst/>
          </a:prstGeom>
        </p:spPr>
        <p:txBody>
          <a:bodyPr wrap="square">
            <a:spAutoFit/>
          </a:bodyPr>
          <a:lstStyle/>
          <a:p>
            <a:pPr lvl="0">
              <a:buClr>
                <a:srgbClr val="C00000"/>
              </a:buClr>
              <a:buSzPct val="140000"/>
            </a:pPr>
            <a:r>
              <a:rPr lang="nl-NL" sz="900" b="1" dirty="0">
                <a:latin typeface="Century Gothic" panose="020B0502020202020204" pitchFamily="34" charset="0"/>
                <a:cs typeface="Arial" panose="020B0604020202020204" pitchFamily="34" charset="0"/>
              </a:rPr>
              <a:t>SLIM-HF-iMPK-PED (industriële Model met toetsenbord)</a:t>
            </a:r>
            <a:br>
              <a:rPr lang="nl-NL" sz="900" b="1" dirty="0">
                <a:latin typeface="Century Gothic" panose="020B0502020202020204" pitchFamily="34" charset="0"/>
                <a:cs typeface="Arial" panose="020B0604020202020204" pitchFamily="34" charset="0"/>
              </a:rPr>
            </a:br>
            <a:endParaRPr lang="en-GB" sz="900" b="1" dirty="0">
              <a:latin typeface="Century Gothic" panose="020B0502020202020204" pitchFamily="34" charset="0"/>
              <a:cs typeface="Arial" panose="020B0604020202020204" pitchFamily="34" charset="0"/>
            </a:endParaRPr>
          </a:p>
        </p:txBody>
      </p:sp>
      <p:grpSp>
        <p:nvGrpSpPr>
          <p:cNvPr id="47" name="Group 46">
            <a:extLst>
              <a:ext uri="{FF2B5EF4-FFF2-40B4-BE49-F238E27FC236}">
                <a16:creationId xmlns="" xmlns:a16="http://schemas.microsoft.com/office/drawing/2014/main" id="{2DCCCADB-19BB-4357-8455-5D11C8908C59}"/>
              </a:ext>
            </a:extLst>
          </p:cNvPr>
          <p:cNvGrpSpPr/>
          <p:nvPr/>
        </p:nvGrpSpPr>
        <p:grpSpPr>
          <a:xfrm>
            <a:off x="231443" y="771813"/>
            <a:ext cx="969320" cy="877098"/>
            <a:chOff x="317886" y="699820"/>
            <a:chExt cx="969320" cy="877098"/>
          </a:xfrm>
        </p:grpSpPr>
        <p:pic>
          <p:nvPicPr>
            <p:cNvPr id="52" name="Picture 51">
              <a:extLst>
                <a:ext uri="{FF2B5EF4-FFF2-40B4-BE49-F238E27FC236}">
                  <a16:creationId xmlns="" xmlns:a16="http://schemas.microsoft.com/office/drawing/2014/main" id="{C7B5EB5D-BD4E-494B-B675-F41C721FFF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317" y="699820"/>
              <a:ext cx="877098" cy="877098"/>
            </a:xfrm>
            <a:prstGeom prst="rect">
              <a:avLst/>
            </a:prstGeom>
          </p:spPr>
        </p:pic>
        <p:sp>
          <p:nvSpPr>
            <p:cNvPr id="53" name="Oval 52">
              <a:extLst>
                <a:ext uri="{FF2B5EF4-FFF2-40B4-BE49-F238E27FC236}">
                  <a16:creationId xmlns="" xmlns:a16="http://schemas.microsoft.com/office/drawing/2014/main" id="{303DF556-05A0-402B-BAD0-4403FB07411D}"/>
                </a:ext>
              </a:extLst>
            </p:cNvPr>
            <p:cNvSpPr/>
            <p:nvPr/>
          </p:nvSpPr>
          <p:spPr>
            <a:xfrm>
              <a:off x="484481" y="809928"/>
              <a:ext cx="644770" cy="644400"/>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Rectangle 53">
              <a:extLst>
                <a:ext uri="{FF2B5EF4-FFF2-40B4-BE49-F238E27FC236}">
                  <a16:creationId xmlns="" xmlns:a16="http://schemas.microsoft.com/office/drawing/2014/main" id="{2A1DDC12-8C0D-4F72-9D24-97A73FBAC176}"/>
                </a:ext>
              </a:extLst>
            </p:cNvPr>
            <p:cNvSpPr/>
            <p:nvPr/>
          </p:nvSpPr>
          <p:spPr>
            <a:xfrm rot="20615917">
              <a:off x="317886" y="967771"/>
              <a:ext cx="969320" cy="338554"/>
            </a:xfrm>
            <a:prstGeom prst="rect">
              <a:avLst/>
            </a:prstGeom>
          </p:spPr>
          <p:txBody>
            <a:bodyPr wrap="square">
              <a:spAutoFit/>
            </a:bodyPr>
            <a:lstStyle/>
            <a:p>
              <a:pPr algn="ctr"/>
              <a:r>
                <a:rPr lang="en-GB" sz="800" b="1" dirty="0">
                  <a:solidFill>
                    <a:schemeClr val="bg1"/>
                  </a:solidFill>
                  <a:effectLst>
                    <a:outerShdw blurRad="38100" dist="38100" dir="2700000" algn="tl">
                      <a:srgbClr val="000000">
                        <a:alpha val="43137"/>
                      </a:srgbClr>
                    </a:outerShdw>
                  </a:effectLst>
                  <a:latin typeface="Century Gothic" panose="020B0502020202020204" pitchFamily="34" charset="0"/>
                </a:rPr>
                <a:t>beschikbaar binnenkort</a:t>
              </a:r>
              <a:endParaRPr lang="en-GB" sz="14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2426401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4994" y="6051800"/>
            <a:ext cx="1412308" cy="464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2821400" y="5874759"/>
            <a:ext cx="1546150" cy="64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 xmlns:a16="http://schemas.microsoft.com/office/drawing/2014/main" id="{EA875908-0590-435A-B45F-3093E9717BFD}"/>
              </a:ext>
            </a:extLst>
          </p:cNvPr>
          <p:cNvPicPr>
            <a:picLocks noChangeAspect="1"/>
          </p:cNvPicPr>
          <p:nvPr/>
        </p:nvPicPr>
        <p:blipFill>
          <a:blip r:embed="rId4" cstate="print"/>
          <a:stretch>
            <a:fillRect/>
          </a:stretch>
        </p:blipFill>
        <p:spPr>
          <a:xfrm>
            <a:off x="566980" y="2045437"/>
            <a:ext cx="1712090" cy="929917"/>
          </a:xfrm>
          <a:prstGeom prst="rect">
            <a:avLst/>
          </a:prstGeom>
        </p:spPr>
      </p:pic>
      <p:grpSp>
        <p:nvGrpSpPr>
          <p:cNvPr id="12" name="Group 11">
            <a:extLst>
              <a:ext uri="{FF2B5EF4-FFF2-40B4-BE49-F238E27FC236}">
                <a16:creationId xmlns="" xmlns:a16="http://schemas.microsoft.com/office/drawing/2014/main" id="{355DD625-B604-4762-89AD-3E343DB881CB}"/>
              </a:ext>
            </a:extLst>
          </p:cNvPr>
          <p:cNvGrpSpPr/>
          <p:nvPr/>
        </p:nvGrpSpPr>
        <p:grpSpPr>
          <a:xfrm>
            <a:off x="433337" y="254810"/>
            <a:ext cx="4864341" cy="299372"/>
            <a:chOff x="433337" y="254810"/>
            <a:chExt cx="4864341" cy="299372"/>
          </a:xfrm>
        </p:grpSpPr>
        <p:pic>
          <p:nvPicPr>
            <p:cNvPr id="13" name="Picture 12">
              <a:extLst>
                <a:ext uri="{FF2B5EF4-FFF2-40B4-BE49-F238E27FC236}">
                  <a16:creationId xmlns="" xmlns:a16="http://schemas.microsoft.com/office/drawing/2014/main" id="{8DC33F81-C855-4BD1-8280-7B3B2DEE3B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4" name="Straight Connector 13">
              <a:extLst>
                <a:ext uri="{FF2B5EF4-FFF2-40B4-BE49-F238E27FC236}">
                  <a16:creationId xmlns="" xmlns:a16="http://schemas.microsoft.com/office/drawing/2014/main" id="{862963DA-F739-4B71-9141-FC83A05C9080}"/>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 xmlns:a16="http://schemas.microsoft.com/office/drawing/2014/main" id="{22EAA7DF-C49F-4BCA-B525-C7FD96484F3F}"/>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SLIM</a:t>
              </a:r>
            </a:p>
          </p:txBody>
        </p:sp>
      </p:grpSp>
      <p:sp>
        <p:nvSpPr>
          <p:cNvPr id="24" name="Text Box 4">
            <a:extLst>
              <a:ext uri="{FF2B5EF4-FFF2-40B4-BE49-F238E27FC236}">
                <a16:creationId xmlns="" xmlns:a16="http://schemas.microsoft.com/office/drawing/2014/main" id="{0527C097-567E-4697-ABF2-A34EFEA50751}"/>
              </a:ext>
            </a:extLst>
          </p:cNvPr>
          <p:cNvSpPr txBox="1">
            <a:spLocks noChangeArrowheads="1"/>
          </p:cNvSpPr>
          <p:nvPr/>
        </p:nvSpPr>
        <p:spPr bwMode="auto">
          <a:xfrm>
            <a:off x="1009208" y="911831"/>
            <a:ext cx="3358342" cy="439749"/>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736" tIns="34868" rIns="69736" bIns="34868" numCol="1" anchor="t" anchorCtr="0" compatLnSpc="1">
            <a:prstTxWarp prst="textNoShape">
              <a:avLst/>
            </a:prstTxWarp>
            <a:spAutoFit/>
          </a:bodyPr>
          <a:lstStyle/>
          <a:p>
            <a:pPr algn="ctr" fontAlgn="base">
              <a:spcBef>
                <a:spcPct val="0"/>
              </a:spcBef>
              <a:spcAft>
                <a:spcPts val="763"/>
              </a:spcAft>
            </a:pPr>
            <a:r>
              <a:rPr lang="en-GB" sz="2400" spc="458" dirty="0">
                <a:latin typeface="Roboto"/>
              </a:rPr>
              <a:t>SLIM</a:t>
            </a:r>
          </a:p>
        </p:txBody>
      </p:sp>
      <p:sp>
        <p:nvSpPr>
          <p:cNvPr id="25" name="TextBox 24">
            <a:extLst>
              <a:ext uri="{FF2B5EF4-FFF2-40B4-BE49-F238E27FC236}">
                <a16:creationId xmlns="" xmlns:a16="http://schemas.microsoft.com/office/drawing/2014/main" id="{0154D15C-7502-4DE2-B38A-952BFF82E401}"/>
              </a:ext>
            </a:extLst>
          </p:cNvPr>
          <p:cNvSpPr txBox="1"/>
          <p:nvPr/>
        </p:nvSpPr>
        <p:spPr>
          <a:xfrm>
            <a:off x="1019906" y="1262234"/>
            <a:ext cx="3506853" cy="640188"/>
          </a:xfrm>
          <a:prstGeom prst="rect">
            <a:avLst/>
          </a:prstGeom>
          <a:noFill/>
        </p:spPr>
        <p:txBody>
          <a:bodyPr wrap="square" lIns="69736" tIns="34868" rIns="69736" bIns="34868" rtlCol="0">
            <a:spAutoFit/>
          </a:bodyPr>
          <a:lstStyle/>
          <a:p>
            <a:pPr algn="ctr"/>
            <a:r>
              <a:rPr lang="en-GB" sz="1234" spc="458" dirty="0">
                <a:latin typeface="Roboto Lt"/>
              </a:rPr>
              <a:t>Mozaïekpakketten &amp; onderdeelnummers</a:t>
            </a:r>
            <a:br>
              <a:rPr lang="en-GB" sz="1234" spc="458" dirty="0">
                <a:latin typeface="Roboto Lt"/>
              </a:rPr>
            </a:br>
            <a:endParaRPr lang="en-GB" sz="1234" spc="458" dirty="0">
              <a:latin typeface="Roboto Lt"/>
            </a:endParaRPr>
          </a:p>
        </p:txBody>
      </p:sp>
      <p:sp>
        <p:nvSpPr>
          <p:cNvPr id="30" name="TextBox 29">
            <a:extLst>
              <a:ext uri="{FF2B5EF4-FFF2-40B4-BE49-F238E27FC236}">
                <a16:creationId xmlns="" xmlns:a16="http://schemas.microsoft.com/office/drawing/2014/main" id="{E68F35EC-89EA-44E0-A834-308D167EE998}"/>
              </a:ext>
            </a:extLst>
          </p:cNvPr>
          <p:cNvSpPr txBox="1"/>
          <p:nvPr/>
        </p:nvSpPr>
        <p:spPr>
          <a:xfrm>
            <a:off x="711219" y="3080569"/>
            <a:ext cx="3731194" cy="393582"/>
          </a:xfrm>
          <a:prstGeom prst="rect">
            <a:avLst/>
          </a:prstGeom>
          <a:noFill/>
        </p:spPr>
        <p:txBody>
          <a:bodyPr wrap="square" lIns="69736" tIns="34868" rIns="69736" bIns="34868" rtlCol="0">
            <a:spAutoFit/>
          </a:bodyPr>
          <a:lstStyle/>
          <a:p>
            <a:pPr marL="171450" lvl="0" indent="-171450">
              <a:buClr>
                <a:srgbClr val="C00000"/>
              </a:buClr>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Maximaal 3 extra handsets toevoegen aan elke kit (totaal 4 per systeem) voor grotere huizen of gebouwen</a:t>
            </a:r>
            <a:br>
              <a:rPr lang="nl-NL" sz="700" dirty="0">
                <a:latin typeface="Century Gothic" panose="020B0502020202020204" pitchFamily="34" charset="0"/>
                <a:cs typeface="Arial" panose="020B0604020202020204" pitchFamily="34" charset="0"/>
              </a:rPr>
            </a:br>
            <a:endParaRPr lang="en-GB" sz="700" dirty="0">
              <a:latin typeface="Century Gothic" panose="020B0502020202020204" pitchFamily="34" charset="0"/>
              <a:cs typeface="Arial" panose="020B0604020202020204" pitchFamily="34" charset="0"/>
            </a:endParaRPr>
          </a:p>
        </p:txBody>
      </p:sp>
      <p:sp>
        <p:nvSpPr>
          <p:cNvPr id="31" name="TextBox 30">
            <a:extLst>
              <a:ext uri="{FF2B5EF4-FFF2-40B4-BE49-F238E27FC236}">
                <a16:creationId xmlns="" xmlns:a16="http://schemas.microsoft.com/office/drawing/2014/main" id="{4C88FCD4-B2B8-4AAA-91CF-AE541A0965E9}"/>
              </a:ext>
            </a:extLst>
          </p:cNvPr>
          <p:cNvSpPr txBox="1"/>
          <p:nvPr/>
        </p:nvSpPr>
        <p:spPr>
          <a:xfrm>
            <a:off x="736520" y="6757692"/>
            <a:ext cx="4132214" cy="393582"/>
          </a:xfrm>
          <a:prstGeom prst="rect">
            <a:avLst/>
          </a:prstGeom>
          <a:noFill/>
        </p:spPr>
        <p:txBody>
          <a:bodyPr wrap="square" lIns="69736" tIns="34868" rIns="69736" bIns="34868" rtlCol="0">
            <a:spAutoFit/>
          </a:bodyPr>
          <a:lstStyle/>
          <a:p>
            <a:pPr marL="171450" lvl="0" indent="-171450">
              <a:buClr>
                <a:srgbClr val="C00000"/>
              </a:buClr>
              <a:buSzPct val="140000"/>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Extra 12v, 1 amp voeding opent voor langere kabel loopt, met name vereist als oproep punt heeft een toetsenbord en de oorspronkelijke PSU is gelegen in het huis, of wanneer er meerdere handsets.</a:t>
            </a:r>
            <a:endParaRPr lang="en-GB" sz="700" dirty="0">
              <a:latin typeface="Century Gothic" panose="020B0502020202020204" pitchFamily="34" charset="0"/>
              <a:cs typeface="Arial" panose="020B0604020202020204" pitchFamily="34" charset="0"/>
            </a:endParaRPr>
          </a:p>
        </p:txBody>
      </p:sp>
      <p:cxnSp>
        <p:nvCxnSpPr>
          <p:cNvPr id="32" name="Straight Connector 31">
            <a:extLst>
              <a:ext uri="{FF2B5EF4-FFF2-40B4-BE49-F238E27FC236}">
                <a16:creationId xmlns="" xmlns:a16="http://schemas.microsoft.com/office/drawing/2014/main" id="{EB075729-F6A3-4FF2-BD1C-59806BE062DE}"/>
              </a:ext>
            </a:extLst>
          </p:cNvPr>
          <p:cNvCxnSpPr>
            <a:cxnSpLocks/>
          </p:cNvCxnSpPr>
          <p:nvPr/>
        </p:nvCxnSpPr>
        <p:spPr>
          <a:xfrm flipH="1">
            <a:off x="736252" y="3439409"/>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 xmlns:a16="http://schemas.microsoft.com/office/drawing/2014/main" id="{18C91281-7558-4F85-A027-412576594B3F}"/>
              </a:ext>
            </a:extLst>
          </p:cNvPr>
          <p:cNvCxnSpPr>
            <a:cxnSpLocks/>
          </p:cNvCxnSpPr>
          <p:nvPr/>
        </p:nvCxnSpPr>
        <p:spPr>
          <a:xfrm>
            <a:off x="2633926" y="1872628"/>
            <a:ext cx="0" cy="1102726"/>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 xmlns:a16="http://schemas.microsoft.com/office/drawing/2014/main" id="{F0D2B763-841D-4DC6-91AE-CC3FD288C3C3}"/>
              </a:ext>
            </a:extLst>
          </p:cNvPr>
          <p:cNvCxnSpPr/>
          <p:nvPr/>
        </p:nvCxnSpPr>
        <p:spPr>
          <a:xfrm>
            <a:off x="821123" y="1806009"/>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36" name="Rectangle 35">
            <a:extLst>
              <a:ext uri="{FF2B5EF4-FFF2-40B4-BE49-F238E27FC236}">
                <a16:creationId xmlns="" xmlns:a16="http://schemas.microsoft.com/office/drawing/2014/main" id="{FA748A58-2931-4888-BBAE-9D4512F14520}"/>
              </a:ext>
            </a:extLst>
          </p:cNvPr>
          <p:cNvSpPr/>
          <p:nvPr/>
        </p:nvSpPr>
        <p:spPr>
          <a:xfrm>
            <a:off x="942689" y="1682792"/>
            <a:ext cx="1727232" cy="230832"/>
          </a:xfrm>
          <a:prstGeom prst="rect">
            <a:avLst/>
          </a:prstGeom>
        </p:spPr>
        <p:txBody>
          <a:bodyPr wrap="square">
            <a:spAutoFit/>
          </a:bodyPr>
          <a:lstStyle/>
          <a:p>
            <a:pPr lvl="0"/>
            <a:r>
              <a:rPr lang="en-GB" sz="900" b="1" dirty="0">
                <a:latin typeface="Century Gothic" panose="020B0502020202020204" pitchFamily="34" charset="0"/>
                <a:cs typeface="Arial" panose="020B0604020202020204" pitchFamily="34" charset="0"/>
              </a:rPr>
              <a:t>SLIM-CL</a:t>
            </a:r>
          </a:p>
        </p:txBody>
      </p:sp>
      <p:cxnSp>
        <p:nvCxnSpPr>
          <p:cNvPr id="37" name="Straight Connector 36">
            <a:extLst>
              <a:ext uri="{FF2B5EF4-FFF2-40B4-BE49-F238E27FC236}">
                <a16:creationId xmlns="" xmlns:a16="http://schemas.microsoft.com/office/drawing/2014/main" id="{04DF301D-19D1-4D4D-A02C-54E8B4499AEC}"/>
              </a:ext>
            </a:extLst>
          </p:cNvPr>
          <p:cNvCxnSpPr/>
          <p:nvPr/>
        </p:nvCxnSpPr>
        <p:spPr>
          <a:xfrm>
            <a:off x="736519" y="5515900"/>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38" name="Rectangle 37">
            <a:extLst>
              <a:ext uri="{FF2B5EF4-FFF2-40B4-BE49-F238E27FC236}">
                <a16:creationId xmlns="" xmlns:a16="http://schemas.microsoft.com/office/drawing/2014/main" id="{A93A615C-1CE9-4AA8-8FEA-E89B9B4D9D67}"/>
              </a:ext>
            </a:extLst>
          </p:cNvPr>
          <p:cNvSpPr/>
          <p:nvPr/>
        </p:nvSpPr>
        <p:spPr>
          <a:xfrm>
            <a:off x="853477" y="5383264"/>
            <a:ext cx="1756195" cy="230832"/>
          </a:xfrm>
          <a:prstGeom prst="rect">
            <a:avLst/>
          </a:prstGeom>
        </p:spPr>
        <p:txBody>
          <a:bodyPr wrap="square">
            <a:spAutoFit/>
          </a:bodyPr>
          <a:lstStyle/>
          <a:p>
            <a:pPr lvl="0">
              <a:buClr>
                <a:srgbClr val="C00000"/>
              </a:buClr>
              <a:buSzPct val="140000"/>
            </a:pPr>
            <a:r>
              <a:rPr lang="en-GB" sz="900" b="1" dirty="0">
                <a:latin typeface="Century Gothic" panose="020B0502020202020204" pitchFamily="34" charset="0"/>
                <a:cs typeface="Arial" panose="020B0604020202020204" pitchFamily="34" charset="0"/>
              </a:rPr>
              <a:t>PSU-12V</a:t>
            </a:r>
          </a:p>
        </p:txBody>
      </p:sp>
      <p:pic>
        <p:nvPicPr>
          <p:cNvPr id="34" name="Picture 33">
            <a:extLst>
              <a:ext uri="{FF2B5EF4-FFF2-40B4-BE49-F238E27FC236}">
                <a16:creationId xmlns="" xmlns:a16="http://schemas.microsoft.com/office/drawing/2014/main" id="{E7E99CB0-DDC5-4607-AA78-A2ED19D19F9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Effect>
                      <a14:brightnessContrast bright="40000"/>
                    </a14:imgEffect>
                  </a14:imgLayer>
                </a14:imgProps>
              </a:ext>
              <a:ext uri="{28A0092B-C50C-407E-A947-70E740481C1C}">
                <a14:useLocalDpi xmlns:a14="http://schemas.microsoft.com/office/drawing/2010/main" val="0"/>
              </a:ext>
            </a:extLst>
          </a:blip>
          <a:srcRect l="34093" t="13979" r="17704" b="14648"/>
          <a:stretch/>
        </p:blipFill>
        <p:spPr>
          <a:xfrm>
            <a:off x="1321355" y="3556950"/>
            <a:ext cx="519586" cy="1461887"/>
          </a:xfrm>
          <a:prstGeom prst="rect">
            <a:avLst/>
          </a:prstGeom>
        </p:spPr>
      </p:pic>
      <p:sp>
        <p:nvSpPr>
          <p:cNvPr id="41" name="Rectangle 40">
            <a:extLst>
              <a:ext uri="{FF2B5EF4-FFF2-40B4-BE49-F238E27FC236}">
                <a16:creationId xmlns="" xmlns:a16="http://schemas.microsoft.com/office/drawing/2014/main" id="{358DE82E-8AA1-4154-A61D-4F03D6355F88}"/>
              </a:ext>
            </a:extLst>
          </p:cNvPr>
          <p:cNvSpPr/>
          <p:nvPr/>
        </p:nvSpPr>
        <p:spPr>
          <a:xfrm>
            <a:off x="924350" y="3469239"/>
            <a:ext cx="1727232" cy="230832"/>
          </a:xfrm>
          <a:prstGeom prst="rect">
            <a:avLst/>
          </a:prstGeom>
        </p:spPr>
        <p:txBody>
          <a:bodyPr wrap="square">
            <a:spAutoFit/>
          </a:bodyPr>
          <a:lstStyle/>
          <a:p>
            <a:pPr lvl="0"/>
            <a:r>
              <a:rPr lang="en-GB" sz="900" b="1" dirty="0">
                <a:latin typeface="Century Gothic" panose="020B0502020202020204" pitchFamily="34" charset="0"/>
                <a:cs typeface="Arial" panose="020B0604020202020204" pitchFamily="34" charset="0"/>
              </a:rPr>
              <a:t>SLIM-HF</a:t>
            </a:r>
          </a:p>
        </p:txBody>
      </p:sp>
      <p:pic>
        <p:nvPicPr>
          <p:cNvPr id="3" name="Picture 2">
            <a:extLst>
              <a:ext uri="{FF2B5EF4-FFF2-40B4-BE49-F238E27FC236}">
                <a16:creationId xmlns="" xmlns:a16="http://schemas.microsoft.com/office/drawing/2014/main" id="{30648608-4888-4898-8AA2-8BB698227435}"/>
              </a:ext>
            </a:extLst>
          </p:cNvPr>
          <p:cNvPicPr>
            <a:picLocks noChangeAspect="1"/>
          </p:cNvPicPr>
          <p:nvPr/>
        </p:nvPicPr>
        <p:blipFill rotWithShape="1">
          <a:blip r:embed="rId8">
            <a:biLevel thresh="50000"/>
          </a:blip>
          <a:srcRect l="8970" t="18285" r="60805" b="16007"/>
          <a:stretch/>
        </p:blipFill>
        <p:spPr>
          <a:xfrm>
            <a:off x="2872269" y="1859062"/>
            <a:ext cx="1332212" cy="1272432"/>
          </a:xfrm>
          <a:prstGeom prst="rect">
            <a:avLst/>
          </a:prstGeom>
        </p:spPr>
      </p:pic>
      <p:pic>
        <p:nvPicPr>
          <p:cNvPr id="4" name="Picture 3">
            <a:extLst>
              <a:ext uri="{FF2B5EF4-FFF2-40B4-BE49-F238E27FC236}">
                <a16:creationId xmlns="" xmlns:a16="http://schemas.microsoft.com/office/drawing/2014/main" id="{2B3B4D1F-10AA-45FA-81E2-F51EC9EA48D1}"/>
              </a:ext>
            </a:extLst>
          </p:cNvPr>
          <p:cNvPicPr>
            <a:picLocks noChangeAspect="1"/>
          </p:cNvPicPr>
          <p:nvPr/>
        </p:nvPicPr>
        <p:blipFill rotWithShape="1">
          <a:blip r:embed="rId9">
            <a:biLevel thresh="75000"/>
          </a:blip>
          <a:srcRect l="56212" t="16546" r="9760" b="20142"/>
          <a:stretch/>
        </p:blipFill>
        <p:spPr>
          <a:xfrm>
            <a:off x="2773333" y="3521132"/>
            <a:ext cx="1812894" cy="1481934"/>
          </a:xfrm>
          <a:prstGeom prst="rect">
            <a:avLst/>
          </a:prstGeom>
        </p:spPr>
      </p:pic>
      <p:sp>
        <p:nvSpPr>
          <p:cNvPr id="51" name="TextBox 50">
            <a:extLst>
              <a:ext uri="{FF2B5EF4-FFF2-40B4-BE49-F238E27FC236}">
                <a16:creationId xmlns="" xmlns:a16="http://schemas.microsoft.com/office/drawing/2014/main" id="{DDFE3489-F34A-42ED-9D11-BB91D42608E9}"/>
              </a:ext>
            </a:extLst>
          </p:cNvPr>
          <p:cNvSpPr txBox="1"/>
          <p:nvPr/>
        </p:nvSpPr>
        <p:spPr>
          <a:xfrm>
            <a:off x="711219" y="4958640"/>
            <a:ext cx="3731194" cy="285861"/>
          </a:xfrm>
          <a:prstGeom prst="rect">
            <a:avLst/>
          </a:prstGeom>
          <a:noFill/>
        </p:spPr>
        <p:txBody>
          <a:bodyPr wrap="square" lIns="69736" tIns="34868" rIns="69736" bIns="34868" rtlCol="0">
            <a:spAutoFit/>
          </a:bodyPr>
          <a:lstStyle/>
          <a:p>
            <a:pPr marL="171450" lvl="0" indent="-171450">
              <a:buClr>
                <a:srgbClr val="C00000"/>
              </a:buClr>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Maximaal 3 extra handsets toevoegen aan elke kit (totaal 4 per systeem) voor grotere huizen of gebouwen.</a:t>
            </a:r>
          </a:p>
        </p:txBody>
      </p:sp>
      <p:cxnSp>
        <p:nvCxnSpPr>
          <p:cNvPr id="53" name="Straight Connector 52">
            <a:extLst>
              <a:ext uri="{FF2B5EF4-FFF2-40B4-BE49-F238E27FC236}">
                <a16:creationId xmlns="" xmlns:a16="http://schemas.microsoft.com/office/drawing/2014/main" id="{E242D5D5-280D-4662-AB21-2371D9E49FAE}"/>
              </a:ext>
            </a:extLst>
          </p:cNvPr>
          <p:cNvCxnSpPr>
            <a:cxnSpLocks/>
          </p:cNvCxnSpPr>
          <p:nvPr/>
        </p:nvCxnSpPr>
        <p:spPr>
          <a:xfrm>
            <a:off x="2629318" y="3659284"/>
            <a:ext cx="0" cy="1102726"/>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 xmlns:a16="http://schemas.microsoft.com/office/drawing/2014/main" id="{E3D44A95-18A6-4898-A345-5C86A40A9829}"/>
              </a:ext>
            </a:extLst>
          </p:cNvPr>
          <p:cNvCxnSpPr/>
          <p:nvPr/>
        </p:nvCxnSpPr>
        <p:spPr>
          <a:xfrm>
            <a:off x="816515" y="3592665"/>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56" name="Straight Connector 55">
            <a:extLst>
              <a:ext uri="{FF2B5EF4-FFF2-40B4-BE49-F238E27FC236}">
                <a16:creationId xmlns="" xmlns:a16="http://schemas.microsoft.com/office/drawing/2014/main" id="{DAEA062E-49D0-4A0E-83BD-26DBB7EA839C}"/>
              </a:ext>
            </a:extLst>
          </p:cNvPr>
          <p:cNvCxnSpPr>
            <a:cxnSpLocks/>
          </p:cNvCxnSpPr>
          <p:nvPr/>
        </p:nvCxnSpPr>
        <p:spPr>
          <a:xfrm flipH="1">
            <a:off x="756591" y="5284880"/>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 xmlns:a16="http://schemas.microsoft.com/office/drawing/2014/main" id="{F5721074-1B89-478C-A2B1-669310B446F8}"/>
              </a:ext>
            </a:extLst>
          </p:cNvPr>
          <p:cNvCxnSpPr>
            <a:cxnSpLocks/>
          </p:cNvCxnSpPr>
          <p:nvPr/>
        </p:nvCxnSpPr>
        <p:spPr>
          <a:xfrm>
            <a:off x="2625762" y="5636423"/>
            <a:ext cx="0" cy="1102726"/>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grpSp>
        <p:nvGrpSpPr>
          <p:cNvPr id="40" name="Group 39">
            <a:extLst>
              <a:ext uri="{FF2B5EF4-FFF2-40B4-BE49-F238E27FC236}">
                <a16:creationId xmlns="" xmlns:a16="http://schemas.microsoft.com/office/drawing/2014/main" id="{E2B5FF95-F41F-4BCE-BB05-BF0A00A268FD}"/>
              </a:ext>
            </a:extLst>
          </p:cNvPr>
          <p:cNvGrpSpPr/>
          <p:nvPr/>
        </p:nvGrpSpPr>
        <p:grpSpPr>
          <a:xfrm>
            <a:off x="433337" y="7209698"/>
            <a:ext cx="5045091" cy="233315"/>
            <a:chOff x="433337" y="7235825"/>
            <a:chExt cx="5045091" cy="233315"/>
          </a:xfrm>
        </p:grpSpPr>
        <p:cxnSp>
          <p:nvCxnSpPr>
            <p:cNvPr id="42" name="Straight Connector 41">
              <a:extLst>
                <a:ext uri="{FF2B5EF4-FFF2-40B4-BE49-F238E27FC236}">
                  <a16:creationId xmlns="" xmlns:a16="http://schemas.microsoft.com/office/drawing/2014/main" id="{54D5A9D7-DAAD-463C-9061-BAFB36557CCC}"/>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43" name="TextBox 42">
              <a:extLst>
                <a:ext uri="{FF2B5EF4-FFF2-40B4-BE49-F238E27FC236}">
                  <a16:creationId xmlns="" xmlns:a16="http://schemas.microsoft.com/office/drawing/2014/main" id="{55404697-DB22-49C8-9F38-DE0FFF5E7EA8}"/>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65</a:t>
              </a:r>
            </a:p>
          </p:txBody>
        </p:sp>
      </p:grpSp>
      <p:grpSp>
        <p:nvGrpSpPr>
          <p:cNvPr id="45" name="Group 44">
            <a:extLst>
              <a:ext uri="{FF2B5EF4-FFF2-40B4-BE49-F238E27FC236}">
                <a16:creationId xmlns="" xmlns:a16="http://schemas.microsoft.com/office/drawing/2014/main" id="{99381C7E-A0E0-487B-9F9F-A40B8DC715F4}"/>
              </a:ext>
            </a:extLst>
          </p:cNvPr>
          <p:cNvGrpSpPr/>
          <p:nvPr/>
        </p:nvGrpSpPr>
        <p:grpSpPr>
          <a:xfrm>
            <a:off x="231443" y="771813"/>
            <a:ext cx="969320" cy="877098"/>
            <a:chOff x="317886" y="699820"/>
            <a:chExt cx="969320" cy="877098"/>
          </a:xfrm>
        </p:grpSpPr>
        <p:pic>
          <p:nvPicPr>
            <p:cNvPr id="46" name="Picture 45">
              <a:extLst>
                <a:ext uri="{FF2B5EF4-FFF2-40B4-BE49-F238E27FC236}">
                  <a16:creationId xmlns="" xmlns:a16="http://schemas.microsoft.com/office/drawing/2014/main" id="{32930F4D-267B-4EA3-865E-1C67893ACC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8317" y="699820"/>
              <a:ext cx="877098" cy="877098"/>
            </a:xfrm>
            <a:prstGeom prst="rect">
              <a:avLst/>
            </a:prstGeom>
          </p:spPr>
        </p:pic>
        <p:sp>
          <p:nvSpPr>
            <p:cNvPr id="47" name="Oval 46">
              <a:extLst>
                <a:ext uri="{FF2B5EF4-FFF2-40B4-BE49-F238E27FC236}">
                  <a16:creationId xmlns="" xmlns:a16="http://schemas.microsoft.com/office/drawing/2014/main" id="{4297F1FB-8959-438B-8E66-DBFFE128133A}"/>
                </a:ext>
              </a:extLst>
            </p:cNvPr>
            <p:cNvSpPr/>
            <p:nvPr/>
          </p:nvSpPr>
          <p:spPr>
            <a:xfrm>
              <a:off x="484481" y="809928"/>
              <a:ext cx="644770" cy="644400"/>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 xmlns:a16="http://schemas.microsoft.com/office/drawing/2014/main" id="{2C3877BE-D07F-46F6-BEB0-EE7D187E8463}"/>
                </a:ext>
              </a:extLst>
            </p:cNvPr>
            <p:cNvSpPr/>
            <p:nvPr/>
          </p:nvSpPr>
          <p:spPr>
            <a:xfrm rot="20615917">
              <a:off x="317886" y="967771"/>
              <a:ext cx="969320" cy="338554"/>
            </a:xfrm>
            <a:prstGeom prst="rect">
              <a:avLst/>
            </a:prstGeom>
          </p:spPr>
          <p:txBody>
            <a:bodyPr wrap="square">
              <a:spAutoFit/>
            </a:bodyPr>
            <a:lstStyle/>
            <a:p>
              <a:pPr algn="ctr"/>
              <a:r>
                <a:rPr lang="en-GB" sz="800" b="1" dirty="0">
                  <a:solidFill>
                    <a:schemeClr val="bg1"/>
                  </a:solidFill>
                  <a:effectLst>
                    <a:outerShdw blurRad="38100" dist="38100" dir="2700000" algn="tl">
                      <a:srgbClr val="000000">
                        <a:alpha val="43137"/>
                      </a:srgbClr>
                    </a:outerShdw>
                  </a:effectLst>
                  <a:latin typeface="Century Gothic" panose="020B0502020202020204" pitchFamily="34" charset="0"/>
                </a:rPr>
                <a:t>beschikbaar binnenkort</a:t>
              </a:r>
              <a:endParaRPr lang="en-GB" sz="14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0261838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6EFCB814-8EF9-44E5-B119-55D005FCFFF5}"/>
              </a:ext>
            </a:extLst>
          </p:cNvPr>
          <p:cNvGrpSpPr/>
          <p:nvPr/>
        </p:nvGrpSpPr>
        <p:grpSpPr>
          <a:xfrm>
            <a:off x="433337" y="254810"/>
            <a:ext cx="4864341" cy="299372"/>
            <a:chOff x="433337" y="254810"/>
            <a:chExt cx="4864341" cy="299372"/>
          </a:xfrm>
        </p:grpSpPr>
        <p:pic>
          <p:nvPicPr>
            <p:cNvPr id="5" name="Picture 4">
              <a:extLst>
                <a:ext uri="{FF2B5EF4-FFF2-40B4-BE49-F238E27FC236}">
                  <a16:creationId xmlns="" xmlns:a16="http://schemas.microsoft.com/office/drawing/2014/main" id="{F8526094-4D1E-472A-872A-FA1825B1B5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6" name="Straight Connector 5">
              <a:extLst>
                <a:ext uri="{FF2B5EF4-FFF2-40B4-BE49-F238E27FC236}">
                  <a16:creationId xmlns="" xmlns:a16="http://schemas.microsoft.com/office/drawing/2014/main" id="{E84DFCF1-6F83-4963-81FE-41ED05A34BF2}"/>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 xmlns:a16="http://schemas.microsoft.com/office/drawing/2014/main" id="{A7B9AEF7-C3E8-484D-8BC6-B6A634B78079}"/>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SLIM</a:t>
              </a:r>
            </a:p>
          </p:txBody>
        </p:sp>
      </p:grpSp>
      <p:sp>
        <p:nvSpPr>
          <p:cNvPr id="12" name="Rectangle 11">
            <a:extLst>
              <a:ext uri="{FF2B5EF4-FFF2-40B4-BE49-F238E27FC236}">
                <a16:creationId xmlns="" xmlns:a16="http://schemas.microsoft.com/office/drawing/2014/main" id="{2163191D-604F-47A9-B095-71410F6E2E49}"/>
              </a:ext>
            </a:extLst>
          </p:cNvPr>
          <p:cNvSpPr/>
          <p:nvPr/>
        </p:nvSpPr>
        <p:spPr>
          <a:xfrm>
            <a:off x="433337" y="633190"/>
            <a:ext cx="1516761" cy="2503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 xmlns:a16="http://schemas.microsoft.com/office/drawing/2014/main" id="{23653F6B-270D-426C-B10E-A12793E95353}"/>
              </a:ext>
            </a:extLst>
          </p:cNvPr>
          <p:cNvSpPr txBox="1"/>
          <p:nvPr/>
        </p:nvSpPr>
        <p:spPr>
          <a:xfrm>
            <a:off x="433337" y="664020"/>
            <a:ext cx="1711112" cy="408074"/>
          </a:xfrm>
          <a:prstGeom prst="rect">
            <a:avLst/>
          </a:prstGeom>
          <a:noFill/>
        </p:spPr>
        <p:txBody>
          <a:bodyPr wrap="square" lIns="69736" tIns="34868" rIns="69736" bIns="34868" rtlCol="0">
            <a:spAutoFit/>
          </a:bodyPr>
          <a:lstStyle/>
          <a:p>
            <a:pPr>
              <a:buClr>
                <a:srgbClr val="C00000"/>
              </a:buClr>
              <a:buSzPct val="140000"/>
            </a:pPr>
            <a:r>
              <a:rPr lang="en-GB" sz="754" dirty="0">
                <a:latin typeface="Century Gothic" panose="020B0502020202020204" pitchFamily="34" charset="0"/>
                <a:cs typeface="Arial" panose="020B0604020202020204" pitchFamily="34" charset="0"/>
              </a:rPr>
              <a:t>Oproep Panel afmetingen</a:t>
            </a:r>
          </a:p>
          <a:p>
            <a:pPr>
              <a:buClr>
                <a:srgbClr val="C00000"/>
              </a:buClr>
              <a:buSzPct val="140000"/>
            </a:pPr>
            <a:r>
              <a:rPr lang="en-GB" sz="754" dirty="0">
                <a:latin typeface="Century Gothic" panose="020B0502020202020204" pitchFamily="34" charset="0"/>
                <a:cs typeface="Arial" panose="020B0604020202020204" pitchFamily="34" charset="0"/>
              </a:rPr>
              <a:t/>
            </a:r>
            <a:br>
              <a:rPr lang="en-GB" sz="754" dirty="0">
                <a:latin typeface="Century Gothic" panose="020B0502020202020204" pitchFamily="34" charset="0"/>
                <a:cs typeface="Arial" panose="020B0604020202020204" pitchFamily="34" charset="0"/>
              </a:rPr>
            </a:br>
            <a:endParaRPr lang="en-GB" sz="686" dirty="0">
              <a:latin typeface="Century Gothic" panose="020B0502020202020204" pitchFamily="34" charset="0"/>
              <a:cs typeface="Arial" panose="020B0604020202020204" pitchFamily="34" charset="0"/>
            </a:endParaRPr>
          </a:p>
        </p:txBody>
      </p:sp>
      <p:pic>
        <p:nvPicPr>
          <p:cNvPr id="14" name="Picture 2">
            <a:extLst>
              <a:ext uri="{FF2B5EF4-FFF2-40B4-BE49-F238E27FC236}">
                <a16:creationId xmlns="" xmlns:a16="http://schemas.microsoft.com/office/drawing/2014/main" id="{BA1065BB-01C3-4CCE-93A8-E7FC1267BF57}"/>
              </a:ext>
            </a:extLst>
          </p:cNvPr>
          <p:cNvPicPr>
            <a:picLocks noChangeAspect="1" noChangeArrowheads="1"/>
          </p:cNvPicPr>
          <p:nvPr/>
        </p:nvPicPr>
        <p:blipFill>
          <a:blip r:embed="rId3" cstate="print">
            <a:biLevel thresh="75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71922" y="1422003"/>
            <a:ext cx="1928250" cy="985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 xmlns:a16="http://schemas.microsoft.com/office/drawing/2014/main" id="{2140E1E8-DC85-44B0-AFB3-56CE926C3E8C}"/>
              </a:ext>
            </a:extLst>
          </p:cNvPr>
          <p:cNvPicPr>
            <a:picLocks noChangeAspect="1" noChangeArrowheads="1"/>
          </p:cNvPicPr>
          <p:nvPr/>
        </p:nvPicPr>
        <p:blipFill>
          <a:blip r:embed="rId5" cstate="print">
            <a:biLevel thresh="75000"/>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600172" y="1374421"/>
            <a:ext cx="1928251" cy="135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a:extLst>
              <a:ext uri="{FF2B5EF4-FFF2-40B4-BE49-F238E27FC236}">
                <a16:creationId xmlns="" xmlns:a16="http://schemas.microsoft.com/office/drawing/2014/main" id="{FF21AC6E-8E15-49BE-946A-857EDAC2DCA2}"/>
              </a:ext>
            </a:extLst>
          </p:cNvPr>
          <p:cNvPicPr>
            <a:picLocks noChangeAspect="1" noChangeArrowheads="1"/>
          </p:cNvPicPr>
          <p:nvPr/>
        </p:nvPicPr>
        <p:blipFill rotWithShape="1">
          <a:blip r:embed="rId7" cstate="print">
            <a:biLevel thresh="75000"/>
            <a:extLst>
              <a:ext uri="{28A0092B-C50C-407E-A947-70E740481C1C}">
                <a14:useLocalDpi xmlns:a14="http://schemas.microsoft.com/office/drawing/2010/main" val="0"/>
              </a:ext>
            </a:extLst>
          </a:blip>
          <a:srcRect l="16348" r="12120" b="20491"/>
          <a:stretch/>
        </p:blipFill>
        <p:spPr bwMode="auto">
          <a:xfrm>
            <a:off x="648090" y="4408865"/>
            <a:ext cx="2015735" cy="925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 xmlns:a16="http://schemas.microsoft.com/office/drawing/2014/main" id="{9919517F-4802-427C-A67E-B063D1C768E8}"/>
              </a:ext>
            </a:extLst>
          </p:cNvPr>
          <p:cNvPicPr>
            <a:picLocks noChangeAspect="1" noChangeArrowheads="1"/>
          </p:cNvPicPr>
          <p:nvPr/>
        </p:nvPicPr>
        <p:blipFill rotWithShape="1">
          <a:blip r:embed="rId8" cstate="print">
            <a:biLevel thresh="75000"/>
            <a:extLst>
              <a:ext uri="{28A0092B-C50C-407E-A947-70E740481C1C}">
                <a14:useLocalDpi xmlns:a14="http://schemas.microsoft.com/office/drawing/2010/main" val="0"/>
              </a:ext>
            </a:extLst>
          </a:blip>
          <a:srcRect l="10494" r="10835"/>
          <a:stretch/>
        </p:blipFill>
        <p:spPr bwMode="auto">
          <a:xfrm>
            <a:off x="2737433" y="4478229"/>
            <a:ext cx="1942127" cy="92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a:extLst>
              <a:ext uri="{FF2B5EF4-FFF2-40B4-BE49-F238E27FC236}">
                <a16:creationId xmlns="" xmlns:a16="http://schemas.microsoft.com/office/drawing/2014/main" id="{AA17EF82-3C7A-43FA-82DB-7B9D3C317D51}"/>
              </a:ext>
            </a:extLst>
          </p:cNvPr>
          <p:cNvPicPr>
            <a:picLocks noChangeAspect="1" noChangeArrowheads="1"/>
          </p:cNvPicPr>
          <p:nvPr/>
        </p:nvPicPr>
        <p:blipFill rotWithShape="1">
          <a:blip r:embed="rId9" cstate="print">
            <a:biLevel thresh="75000"/>
            <a:extLst>
              <a:ext uri="{28A0092B-C50C-407E-A947-70E740481C1C}">
                <a14:useLocalDpi xmlns:a14="http://schemas.microsoft.com/office/drawing/2010/main" val="0"/>
              </a:ext>
            </a:extLst>
          </a:blip>
          <a:srcRect l="23499" r="11187" b="15785"/>
          <a:stretch/>
        </p:blipFill>
        <p:spPr bwMode="auto">
          <a:xfrm>
            <a:off x="637390" y="3077805"/>
            <a:ext cx="2012423" cy="97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a:extLst>
              <a:ext uri="{FF2B5EF4-FFF2-40B4-BE49-F238E27FC236}">
                <a16:creationId xmlns="" xmlns:a16="http://schemas.microsoft.com/office/drawing/2014/main" id="{3F6BB755-1D61-4507-B20F-40DB2874061C}"/>
              </a:ext>
            </a:extLst>
          </p:cNvPr>
          <p:cNvPicPr>
            <a:picLocks noChangeAspect="1" noChangeArrowheads="1"/>
          </p:cNvPicPr>
          <p:nvPr/>
        </p:nvPicPr>
        <p:blipFill>
          <a:blip r:embed="rId10" cstate="print">
            <a:biLevel thresh="75000"/>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38059" y="2961822"/>
            <a:ext cx="2135157" cy="122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Connector 19">
            <a:extLst>
              <a:ext uri="{FF2B5EF4-FFF2-40B4-BE49-F238E27FC236}">
                <a16:creationId xmlns="" xmlns:a16="http://schemas.microsoft.com/office/drawing/2014/main" id="{0D1C6B7C-562D-4F0D-8188-6F9E268FBA65}"/>
              </a:ext>
            </a:extLst>
          </p:cNvPr>
          <p:cNvCxnSpPr>
            <a:cxnSpLocks/>
          </p:cNvCxnSpPr>
          <p:nvPr/>
        </p:nvCxnSpPr>
        <p:spPr>
          <a:xfrm flipH="1">
            <a:off x="747092" y="4195815"/>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 xmlns:a16="http://schemas.microsoft.com/office/drawing/2014/main" id="{6F92CAB4-BB8C-42C7-9FBC-FEA30D2D1BFB}"/>
              </a:ext>
            </a:extLst>
          </p:cNvPr>
          <p:cNvCxnSpPr>
            <a:cxnSpLocks/>
          </p:cNvCxnSpPr>
          <p:nvPr/>
        </p:nvCxnSpPr>
        <p:spPr>
          <a:xfrm>
            <a:off x="2638059" y="4478229"/>
            <a:ext cx="0" cy="1102726"/>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 xmlns:a16="http://schemas.microsoft.com/office/drawing/2014/main" id="{A6B6211E-9F32-49C2-84A8-8B10F66D74CF}"/>
              </a:ext>
            </a:extLst>
          </p:cNvPr>
          <p:cNvCxnSpPr>
            <a:cxnSpLocks/>
          </p:cNvCxnSpPr>
          <p:nvPr/>
        </p:nvCxnSpPr>
        <p:spPr>
          <a:xfrm flipH="1">
            <a:off x="747092" y="2691984"/>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 xmlns:a16="http://schemas.microsoft.com/office/drawing/2014/main" id="{8EE80F76-8D39-4A80-B315-DC7A62AAEDF4}"/>
              </a:ext>
            </a:extLst>
          </p:cNvPr>
          <p:cNvCxnSpPr>
            <a:cxnSpLocks/>
          </p:cNvCxnSpPr>
          <p:nvPr/>
        </p:nvCxnSpPr>
        <p:spPr>
          <a:xfrm>
            <a:off x="2640158" y="2911859"/>
            <a:ext cx="0" cy="1102726"/>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 xmlns:a16="http://schemas.microsoft.com/office/drawing/2014/main" id="{2825E28A-86E3-4CC2-847B-62E6841F0C17}"/>
              </a:ext>
            </a:extLst>
          </p:cNvPr>
          <p:cNvCxnSpPr>
            <a:cxnSpLocks/>
          </p:cNvCxnSpPr>
          <p:nvPr/>
        </p:nvCxnSpPr>
        <p:spPr>
          <a:xfrm flipH="1">
            <a:off x="747092" y="1138190"/>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 xmlns:a16="http://schemas.microsoft.com/office/drawing/2014/main" id="{660ED459-D75D-4EAD-855B-DFC8BA375F6E}"/>
              </a:ext>
            </a:extLst>
          </p:cNvPr>
          <p:cNvCxnSpPr>
            <a:cxnSpLocks/>
          </p:cNvCxnSpPr>
          <p:nvPr/>
        </p:nvCxnSpPr>
        <p:spPr>
          <a:xfrm>
            <a:off x="2640158" y="1358065"/>
            <a:ext cx="0" cy="1102726"/>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 xmlns:a16="http://schemas.microsoft.com/office/drawing/2014/main" id="{81266B9C-0845-4A40-81AF-23B1959CCF23}"/>
              </a:ext>
            </a:extLst>
          </p:cNvPr>
          <p:cNvCxnSpPr/>
          <p:nvPr/>
        </p:nvCxnSpPr>
        <p:spPr>
          <a:xfrm>
            <a:off x="757361" y="1283464"/>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28" name="Rectangle 27">
            <a:extLst>
              <a:ext uri="{FF2B5EF4-FFF2-40B4-BE49-F238E27FC236}">
                <a16:creationId xmlns="" xmlns:a16="http://schemas.microsoft.com/office/drawing/2014/main" id="{E3F50838-B4DA-4F5C-8E96-97F919709F22}"/>
              </a:ext>
            </a:extLst>
          </p:cNvPr>
          <p:cNvSpPr/>
          <p:nvPr/>
        </p:nvSpPr>
        <p:spPr>
          <a:xfrm>
            <a:off x="874319" y="1167941"/>
            <a:ext cx="1727232" cy="215444"/>
          </a:xfrm>
          <a:prstGeom prst="rect">
            <a:avLst/>
          </a:prstGeom>
        </p:spPr>
        <p:txBody>
          <a:bodyPr wrap="square">
            <a:spAutoFit/>
          </a:bodyPr>
          <a:lstStyle/>
          <a:p>
            <a:pPr lvl="0"/>
            <a:r>
              <a:rPr lang="en-GB" sz="800" dirty="0">
                <a:latin typeface="Century Gothic" panose="020B0502020202020204" pitchFamily="34" charset="0"/>
                <a:cs typeface="Arial" panose="020B0604020202020204" pitchFamily="34" charset="0"/>
              </a:rPr>
              <a:t>AB/AS PANEL</a:t>
            </a:r>
          </a:p>
        </p:txBody>
      </p:sp>
      <p:cxnSp>
        <p:nvCxnSpPr>
          <p:cNvPr id="31" name="Straight Connector 30">
            <a:extLst>
              <a:ext uri="{FF2B5EF4-FFF2-40B4-BE49-F238E27FC236}">
                <a16:creationId xmlns="" xmlns:a16="http://schemas.microsoft.com/office/drawing/2014/main" id="{C16CA682-592B-457A-99CE-D6AC11CA2930}"/>
              </a:ext>
            </a:extLst>
          </p:cNvPr>
          <p:cNvCxnSpPr/>
          <p:nvPr/>
        </p:nvCxnSpPr>
        <p:spPr>
          <a:xfrm>
            <a:off x="2827758" y="1285158"/>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32" name="Rectangle 31">
            <a:extLst>
              <a:ext uri="{FF2B5EF4-FFF2-40B4-BE49-F238E27FC236}">
                <a16:creationId xmlns="" xmlns:a16="http://schemas.microsoft.com/office/drawing/2014/main" id="{4B70A344-20F5-409A-9C9D-02509403829E}"/>
              </a:ext>
            </a:extLst>
          </p:cNvPr>
          <p:cNvSpPr/>
          <p:nvPr/>
        </p:nvSpPr>
        <p:spPr>
          <a:xfrm>
            <a:off x="2944716" y="1169635"/>
            <a:ext cx="1727232" cy="215444"/>
          </a:xfrm>
          <a:prstGeom prst="rect">
            <a:avLst/>
          </a:prstGeom>
        </p:spPr>
        <p:txBody>
          <a:bodyPr wrap="square">
            <a:spAutoFit/>
          </a:bodyPr>
          <a:lstStyle/>
          <a:p>
            <a:pPr lvl="0"/>
            <a:r>
              <a:rPr lang="en-GB" sz="800" dirty="0">
                <a:latin typeface="Century Gothic" panose="020B0502020202020204" pitchFamily="34" charset="0"/>
                <a:cs typeface="Arial" panose="020B0604020202020204" pitchFamily="34" charset="0"/>
              </a:rPr>
              <a:t>ABK/ASK PANEL</a:t>
            </a:r>
          </a:p>
        </p:txBody>
      </p:sp>
      <p:cxnSp>
        <p:nvCxnSpPr>
          <p:cNvPr id="33" name="Straight Connector 32">
            <a:extLst>
              <a:ext uri="{FF2B5EF4-FFF2-40B4-BE49-F238E27FC236}">
                <a16:creationId xmlns="" xmlns:a16="http://schemas.microsoft.com/office/drawing/2014/main" id="{60D9A6BE-4BBA-46E6-A9EC-FF7574DD0A42}"/>
              </a:ext>
            </a:extLst>
          </p:cNvPr>
          <p:cNvCxnSpPr/>
          <p:nvPr/>
        </p:nvCxnSpPr>
        <p:spPr>
          <a:xfrm>
            <a:off x="737994" y="2858772"/>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34" name="Rectangle 33">
            <a:extLst>
              <a:ext uri="{FF2B5EF4-FFF2-40B4-BE49-F238E27FC236}">
                <a16:creationId xmlns="" xmlns:a16="http://schemas.microsoft.com/office/drawing/2014/main" id="{4C7205DE-FEC7-4E52-9F42-5508529160B4}"/>
              </a:ext>
            </a:extLst>
          </p:cNvPr>
          <p:cNvSpPr/>
          <p:nvPr/>
        </p:nvSpPr>
        <p:spPr>
          <a:xfrm>
            <a:off x="854952" y="2743249"/>
            <a:ext cx="1727232" cy="215444"/>
          </a:xfrm>
          <a:prstGeom prst="rect">
            <a:avLst/>
          </a:prstGeom>
        </p:spPr>
        <p:txBody>
          <a:bodyPr wrap="square">
            <a:spAutoFit/>
          </a:bodyPr>
          <a:lstStyle/>
          <a:p>
            <a:pPr lvl="0"/>
            <a:r>
              <a:rPr lang="en-GB" sz="800" dirty="0">
                <a:latin typeface="Century Gothic" panose="020B0502020202020204" pitchFamily="34" charset="0"/>
                <a:cs typeface="Arial" panose="020B0604020202020204" pitchFamily="34" charset="0"/>
              </a:rPr>
              <a:t>IMP/AS PANEL</a:t>
            </a:r>
          </a:p>
        </p:txBody>
      </p:sp>
      <p:cxnSp>
        <p:nvCxnSpPr>
          <p:cNvPr id="35" name="Straight Connector 34">
            <a:extLst>
              <a:ext uri="{FF2B5EF4-FFF2-40B4-BE49-F238E27FC236}">
                <a16:creationId xmlns="" xmlns:a16="http://schemas.microsoft.com/office/drawing/2014/main" id="{7D663B7C-C507-4CAE-99EA-D6D74ED1A4FE}"/>
              </a:ext>
            </a:extLst>
          </p:cNvPr>
          <p:cNvCxnSpPr/>
          <p:nvPr/>
        </p:nvCxnSpPr>
        <p:spPr>
          <a:xfrm>
            <a:off x="2808391" y="2860466"/>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36" name="Rectangle 35">
            <a:extLst>
              <a:ext uri="{FF2B5EF4-FFF2-40B4-BE49-F238E27FC236}">
                <a16:creationId xmlns="" xmlns:a16="http://schemas.microsoft.com/office/drawing/2014/main" id="{FF1BBBB2-9F91-4401-8135-2BA6EAE85542}"/>
              </a:ext>
            </a:extLst>
          </p:cNvPr>
          <p:cNvSpPr/>
          <p:nvPr/>
        </p:nvSpPr>
        <p:spPr>
          <a:xfrm>
            <a:off x="2925349" y="2744943"/>
            <a:ext cx="1727232" cy="215444"/>
          </a:xfrm>
          <a:prstGeom prst="rect">
            <a:avLst/>
          </a:prstGeom>
        </p:spPr>
        <p:txBody>
          <a:bodyPr wrap="square">
            <a:spAutoFit/>
          </a:bodyPr>
          <a:lstStyle/>
          <a:p>
            <a:pPr lvl="0"/>
            <a:r>
              <a:rPr lang="en-GB" sz="800" dirty="0">
                <a:latin typeface="Century Gothic" panose="020B0502020202020204" pitchFamily="34" charset="0"/>
                <a:cs typeface="Arial" panose="020B0604020202020204" pitchFamily="34" charset="0"/>
              </a:rPr>
              <a:t>IMPK/ASK PANEL</a:t>
            </a:r>
          </a:p>
        </p:txBody>
      </p:sp>
      <p:cxnSp>
        <p:nvCxnSpPr>
          <p:cNvPr id="37" name="Straight Connector 36">
            <a:extLst>
              <a:ext uri="{FF2B5EF4-FFF2-40B4-BE49-F238E27FC236}">
                <a16:creationId xmlns="" xmlns:a16="http://schemas.microsoft.com/office/drawing/2014/main" id="{7561491C-FDD4-4A33-8A15-7726F29D6D83}"/>
              </a:ext>
            </a:extLst>
          </p:cNvPr>
          <p:cNvCxnSpPr/>
          <p:nvPr/>
        </p:nvCxnSpPr>
        <p:spPr>
          <a:xfrm>
            <a:off x="737994" y="4381277"/>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38" name="Rectangle 37">
            <a:extLst>
              <a:ext uri="{FF2B5EF4-FFF2-40B4-BE49-F238E27FC236}">
                <a16:creationId xmlns="" xmlns:a16="http://schemas.microsoft.com/office/drawing/2014/main" id="{917AF876-F23D-4A4A-BE6D-ED1C5281E74E}"/>
              </a:ext>
            </a:extLst>
          </p:cNvPr>
          <p:cNvSpPr/>
          <p:nvPr/>
        </p:nvSpPr>
        <p:spPr>
          <a:xfrm>
            <a:off x="854952" y="4265754"/>
            <a:ext cx="1727232" cy="215444"/>
          </a:xfrm>
          <a:prstGeom prst="rect">
            <a:avLst/>
          </a:prstGeom>
        </p:spPr>
        <p:txBody>
          <a:bodyPr wrap="square">
            <a:spAutoFit/>
          </a:bodyPr>
          <a:lstStyle/>
          <a:p>
            <a:pPr lvl="0"/>
            <a:r>
              <a:rPr lang="en-GB" sz="800" dirty="0">
                <a:latin typeface="Century Gothic" panose="020B0502020202020204" pitchFamily="34" charset="0"/>
                <a:cs typeface="Arial" panose="020B0604020202020204" pitchFamily="34" charset="0"/>
              </a:rPr>
              <a:t>iMP-PED PANEL</a:t>
            </a:r>
          </a:p>
        </p:txBody>
      </p:sp>
      <p:cxnSp>
        <p:nvCxnSpPr>
          <p:cNvPr id="39" name="Straight Connector 38">
            <a:extLst>
              <a:ext uri="{FF2B5EF4-FFF2-40B4-BE49-F238E27FC236}">
                <a16:creationId xmlns="" xmlns:a16="http://schemas.microsoft.com/office/drawing/2014/main" id="{7C601F5F-9020-45A0-BA07-DDE885EE21BC}"/>
              </a:ext>
            </a:extLst>
          </p:cNvPr>
          <p:cNvCxnSpPr/>
          <p:nvPr/>
        </p:nvCxnSpPr>
        <p:spPr>
          <a:xfrm>
            <a:off x="2808391" y="4382971"/>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40" name="Rectangle 39">
            <a:extLst>
              <a:ext uri="{FF2B5EF4-FFF2-40B4-BE49-F238E27FC236}">
                <a16:creationId xmlns="" xmlns:a16="http://schemas.microsoft.com/office/drawing/2014/main" id="{73EB0866-4991-4ADA-ADEF-07556CE662D1}"/>
              </a:ext>
            </a:extLst>
          </p:cNvPr>
          <p:cNvSpPr/>
          <p:nvPr/>
        </p:nvSpPr>
        <p:spPr>
          <a:xfrm>
            <a:off x="2925349" y="4267448"/>
            <a:ext cx="1727232" cy="215444"/>
          </a:xfrm>
          <a:prstGeom prst="rect">
            <a:avLst/>
          </a:prstGeom>
        </p:spPr>
        <p:txBody>
          <a:bodyPr wrap="square">
            <a:spAutoFit/>
          </a:bodyPr>
          <a:lstStyle/>
          <a:p>
            <a:pPr lvl="0"/>
            <a:r>
              <a:rPr lang="en-GB" sz="800" dirty="0">
                <a:latin typeface="Century Gothic" panose="020B0502020202020204" pitchFamily="34" charset="0"/>
                <a:cs typeface="Arial" panose="020B0604020202020204" pitchFamily="34" charset="0"/>
              </a:rPr>
              <a:t>iMPK-PED PANEL</a:t>
            </a:r>
          </a:p>
        </p:txBody>
      </p:sp>
      <p:grpSp>
        <p:nvGrpSpPr>
          <p:cNvPr id="41" name="Group 40">
            <a:extLst>
              <a:ext uri="{FF2B5EF4-FFF2-40B4-BE49-F238E27FC236}">
                <a16:creationId xmlns="" xmlns:a16="http://schemas.microsoft.com/office/drawing/2014/main" id="{975EF7D4-7801-4687-8335-AA136EB8FBDD}"/>
              </a:ext>
            </a:extLst>
          </p:cNvPr>
          <p:cNvGrpSpPr/>
          <p:nvPr/>
        </p:nvGrpSpPr>
        <p:grpSpPr>
          <a:xfrm>
            <a:off x="-146132" y="7209698"/>
            <a:ext cx="5041982" cy="233315"/>
            <a:chOff x="-146132" y="7235825"/>
            <a:chExt cx="5041982" cy="233315"/>
          </a:xfrm>
        </p:grpSpPr>
        <p:cxnSp>
          <p:nvCxnSpPr>
            <p:cNvPr id="42" name="Straight Connector 41">
              <a:extLst>
                <a:ext uri="{FF2B5EF4-FFF2-40B4-BE49-F238E27FC236}">
                  <a16:creationId xmlns="" xmlns:a16="http://schemas.microsoft.com/office/drawing/2014/main" id="{0E770D19-30ED-4481-AA71-E2529B1DF8EE}"/>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43" name="TextBox 42">
              <a:extLst>
                <a:ext uri="{FF2B5EF4-FFF2-40B4-BE49-F238E27FC236}">
                  <a16:creationId xmlns="" xmlns:a16="http://schemas.microsoft.com/office/drawing/2014/main" id="{CC68A183-2D77-4BB3-A280-858F3447FB5B}"/>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66</a:t>
              </a:r>
            </a:p>
          </p:txBody>
        </p:sp>
      </p:grpSp>
    </p:spTree>
    <p:extLst>
      <p:ext uri="{BB962C8B-B14F-4D97-AF65-F5344CB8AC3E}">
        <p14:creationId xmlns:p14="http://schemas.microsoft.com/office/powerpoint/2010/main" val="30719666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6CCCF8C-6A40-4082-9A3E-9BA2271A3D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545" r="3924" b="15834"/>
          <a:stretch/>
        </p:blipFill>
        <p:spPr>
          <a:xfrm>
            <a:off x="0" y="1412874"/>
            <a:ext cx="5327650" cy="4733925"/>
          </a:xfrm>
          <a:prstGeom prst="rect">
            <a:avLst/>
          </a:prstGeom>
        </p:spPr>
      </p:pic>
      <p:grpSp>
        <p:nvGrpSpPr>
          <p:cNvPr id="4" name="Group 3">
            <a:extLst>
              <a:ext uri="{FF2B5EF4-FFF2-40B4-BE49-F238E27FC236}">
                <a16:creationId xmlns="" xmlns:a16="http://schemas.microsoft.com/office/drawing/2014/main" id="{2C8D4DFF-25F4-4592-9563-69C04A107107}"/>
              </a:ext>
            </a:extLst>
          </p:cNvPr>
          <p:cNvGrpSpPr/>
          <p:nvPr/>
        </p:nvGrpSpPr>
        <p:grpSpPr>
          <a:xfrm>
            <a:off x="0" y="1247093"/>
            <a:ext cx="5327649" cy="82006"/>
            <a:chOff x="0" y="1093605"/>
            <a:chExt cx="5327649" cy="82006"/>
          </a:xfrm>
        </p:grpSpPr>
        <p:cxnSp>
          <p:nvCxnSpPr>
            <p:cNvPr id="6" name="Straight Connector 5">
              <a:extLst>
                <a:ext uri="{FF2B5EF4-FFF2-40B4-BE49-F238E27FC236}">
                  <a16:creationId xmlns="" xmlns:a16="http://schemas.microsoft.com/office/drawing/2014/main" id="{DCA78B44-87FF-4B82-B66E-F1632E87E723}"/>
                </a:ext>
              </a:extLst>
            </p:cNvPr>
            <p:cNvCxnSpPr>
              <a:cxnSpLocks/>
            </p:cNvCxnSpPr>
            <p:nvPr/>
          </p:nvCxnSpPr>
          <p:spPr>
            <a:xfrm>
              <a:off x="0" y="1175611"/>
              <a:ext cx="4462513" cy="0"/>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 xmlns:a16="http://schemas.microsoft.com/office/drawing/2014/main" id="{4A151BCF-B235-4DBF-A201-37B4AA6BEE2D}"/>
                </a:ext>
              </a:extLst>
            </p:cNvPr>
            <p:cNvCxnSpPr>
              <a:cxnSpLocks/>
            </p:cNvCxnSpPr>
            <p:nvPr/>
          </p:nvCxnSpPr>
          <p:spPr>
            <a:xfrm>
              <a:off x="4592751" y="1175611"/>
              <a:ext cx="734898" cy="0"/>
            </a:xfrm>
            <a:prstGeom prst="line">
              <a:avLst/>
            </a:prstGeom>
            <a:ln w="63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 xmlns:a16="http://schemas.microsoft.com/office/drawing/2014/main" id="{BDC29A63-0DEF-4CBA-BC6A-A07A93E8898C}"/>
                </a:ext>
              </a:extLst>
            </p:cNvPr>
            <p:cNvCxnSpPr>
              <a:cxnSpLocks/>
            </p:cNvCxnSpPr>
            <p:nvPr/>
          </p:nvCxnSpPr>
          <p:spPr>
            <a:xfrm>
              <a:off x="865136" y="1093605"/>
              <a:ext cx="4462513" cy="0"/>
            </a:xfrm>
            <a:prstGeom prst="line">
              <a:avLst/>
            </a:prstGeom>
            <a:ln w="952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 xmlns:a16="http://schemas.microsoft.com/office/drawing/2014/main" id="{288423D8-2E8F-4136-868E-D1140B8D1DA1}"/>
                </a:ext>
              </a:extLst>
            </p:cNvPr>
            <p:cNvCxnSpPr>
              <a:cxnSpLocks/>
            </p:cNvCxnSpPr>
            <p:nvPr/>
          </p:nvCxnSpPr>
          <p:spPr>
            <a:xfrm>
              <a:off x="0" y="1093605"/>
              <a:ext cx="734898" cy="0"/>
            </a:xfrm>
            <a:prstGeom prst="line">
              <a:avLst/>
            </a:prstGeom>
            <a:ln w="6350">
              <a:solidFill>
                <a:srgbClr val="A6A6A6"/>
              </a:solidFill>
            </a:ln>
          </p:spPr>
          <p:style>
            <a:lnRef idx="1">
              <a:schemeClr val="accent2"/>
            </a:lnRef>
            <a:fillRef idx="0">
              <a:schemeClr val="accent2"/>
            </a:fillRef>
            <a:effectRef idx="0">
              <a:schemeClr val="accent2"/>
            </a:effectRef>
            <a:fontRef idx="minor">
              <a:schemeClr val="tx1"/>
            </a:fontRef>
          </p:style>
        </p:cxnSp>
      </p:grpSp>
      <p:grpSp>
        <p:nvGrpSpPr>
          <p:cNvPr id="10" name="Group 9">
            <a:extLst>
              <a:ext uri="{FF2B5EF4-FFF2-40B4-BE49-F238E27FC236}">
                <a16:creationId xmlns="" xmlns:a16="http://schemas.microsoft.com/office/drawing/2014/main" id="{225DA020-9273-4BA1-82E7-7BB23BB37699}"/>
              </a:ext>
            </a:extLst>
          </p:cNvPr>
          <p:cNvGrpSpPr/>
          <p:nvPr/>
        </p:nvGrpSpPr>
        <p:grpSpPr>
          <a:xfrm rot="10800000">
            <a:off x="0" y="6230573"/>
            <a:ext cx="5327649" cy="82006"/>
            <a:chOff x="0" y="1093605"/>
            <a:chExt cx="5327649" cy="82006"/>
          </a:xfrm>
        </p:grpSpPr>
        <p:cxnSp>
          <p:nvCxnSpPr>
            <p:cNvPr id="11" name="Straight Connector 10">
              <a:extLst>
                <a:ext uri="{FF2B5EF4-FFF2-40B4-BE49-F238E27FC236}">
                  <a16:creationId xmlns="" xmlns:a16="http://schemas.microsoft.com/office/drawing/2014/main" id="{A72B0257-7A0F-4784-AC9C-3B6458FE0DE8}"/>
                </a:ext>
              </a:extLst>
            </p:cNvPr>
            <p:cNvCxnSpPr>
              <a:cxnSpLocks/>
            </p:cNvCxnSpPr>
            <p:nvPr/>
          </p:nvCxnSpPr>
          <p:spPr>
            <a:xfrm>
              <a:off x="0" y="1175611"/>
              <a:ext cx="4462513" cy="0"/>
            </a:xfrm>
            <a:prstGeom prst="line">
              <a:avLst/>
            </a:prstGeom>
            <a:ln w="952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 xmlns:a16="http://schemas.microsoft.com/office/drawing/2014/main" id="{37F51975-F03D-4A77-855B-C2D2FC2E73DF}"/>
                </a:ext>
              </a:extLst>
            </p:cNvPr>
            <p:cNvCxnSpPr>
              <a:cxnSpLocks/>
            </p:cNvCxnSpPr>
            <p:nvPr/>
          </p:nvCxnSpPr>
          <p:spPr>
            <a:xfrm>
              <a:off x="4592751" y="1175611"/>
              <a:ext cx="734898" cy="0"/>
            </a:xfrm>
            <a:prstGeom prst="line">
              <a:avLst/>
            </a:prstGeom>
            <a:ln w="63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 xmlns:a16="http://schemas.microsoft.com/office/drawing/2014/main" id="{082C473A-85C4-45FC-A390-2EE05843E7B5}"/>
                </a:ext>
              </a:extLst>
            </p:cNvPr>
            <p:cNvCxnSpPr>
              <a:cxnSpLocks/>
            </p:cNvCxnSpPr>
            <p:nvPr/>
          </p:nvCxnSpPr>
          <p:spPr>
            <a:xfrm>
              <a:off x="865136" y="1093605"/>
              <a:ext cx="4462513" cy="0"/>
            </a:xfrm>
            <a:prstGeom prst="line">
              <a:avLst/>
            </a:prstGeom>
            <a:ln w="952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 xmlns:a16="http://schemas.microsoft.com/office/drawing/2014/main" id="{B6AD48D1-1999-4608-A514-29B1FA337362}"/>
                </a:ext>
              </a:extLst>
            </p:cNvPr>
            <p:cNvCxnSpPr>
              <a:cxnSpLocks/>
            </p:cNvCxnSpPr>
            <p:nvPr/>
          </p:nvCxnSpPr>
          <p:spPr>
            <a:xfrm>
              <a:off x="0" y="1093605"/>
              <a:ext cx="734898" cy="0"/>
            </a:xfrm>
            <a:prstGeom prst="line">
              <a:avLst/>
            </a:prstGeom>
            <a:ln w="6350">
              <a:solidFill>
                <a:srgbClr val="A6A6A6"/>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726390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 xmlns:a16="http://schemas.microsoft.com/office/drawing/2014/main" id="{05EA7BE7-46CC-4ADE-BEF7-E4B885723F2D}"/>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3257649" y="3262765"/>
            <a:ext cx="832110" cy="1093561"/>
          </a:xfrm>
          <a:prstGeom prst="rect">
            <a:avLst/>
          </a:prstGeom>
        </p:spPr>
      </p:pic>
      <p:pic>
        <p:nvPicPr>
          <p:cNvPr id="68" name="Picture 67">
            <a:extLst>
              <a:ext uri="{FF2B5EF4-FFF2-40B4-BE49-F238E27FC236}">
                <a16:creationId xmlns="" xmlns:a16="http://schemas.microsoft.com/office/drawing/2014/main" id="{40CF5D99-EC87-44CF-BAEE-B14D697BC18E}"/>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rot="21422483">
            <a:off x="2745529" y="3483972"/>
            <a:ext cx="773046" cy="895183"/>
          </a:xfrm>
          <a:prstGeom prst="rect">
            <a:avLst/>
          </a:prstGeom>
        </p:spPr>
      </p:pic>
      <p:pic>
        <p:nvPicPr>
          <p:cNvPr id="48" name="Picture 47">
            <a:extLst>
              <a:ext uri="{FF2B5EF4-FFF2-40B4-BE49-F238E27FC236}">
                <a16:creationId xmlns="" xmlns:a16="http://schemas.microsoft.com/office/drawing/2014/main" id="{37C90BDF-F8F5-4BD7-9D66-2B1EDB6574EF}"/>
              </a:ext>
            </a:extLst>
          </p:cNvPr>
          <p:cNvPicPr>
            <a:picLocks noChangeAspect="1"/>
          </p:cNvPicPr>
          <p:nvPr/>
        </p:nvPicPr>
        <p:blipFill>
          <a:blip r:embed="rId6"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1360354" y="5622135"/>
            <a:ext cx="701252" cy="921587"/>
          </a:xfrm>
          <a:prstGeom prst="rect">
            <a:avLst/>
          </a:prstGeom>
        </p:spPr>
      </p:pic>
      <p:pic>
        <p:nvPicPr>
          <p:cNvPr id="45" name="Picture 44">
            <a:extLst>
              <a:ext uri="{FF2B5EF4-FFF2-40B4-BE49-F238E27FC236}">
                <a16:creationId xmlns="" xmlns:a16="http://schemas.microsoft.com/office/drawing/2014/main" id="{F391D705-3417-4C64-8CEF-A7A90DFDE6CB}"/>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1211948" y="3206103"/>
            <a:ext cx="832110" cy="1093561"/>
          </a:xfrm>
          <a:prstGeom prst="rect">
            <a:avLst/>
          </a:prstGeom>
        </p:spPr>
      </p:pic>
      <p:pic>
        <p:nvPicPr>
          <p:cNvPr id="17" name="Picture 16">
            <a:extLst>
              <a:ext uri="{FF2B5EF4-FFF2-40B4-BE49-F238E27FC236}">
                <a16:creationId xmlns="" xmlns:a16="http://schemas.microsoft.com/office/drawing/2014/main" id="{CCD19696-525F-44B6-9FC3-9B4372AA3ED4}"/>
              </a:ext>
            </a:extLst>
          </p:cNvPr>
          <p:cNvPicPr>
            <a:picLocks noChangeAspect="1"/>
          </p:cNvPicPr>
          <p:nvPr/>
        </p:nvPicPr>
        <p:blipFill>
          <a:blip r:embed="rId7" cstate="print"/>
          <a:stretch>
            <a:fillRect/>
          </a:stretch>
        </p:blipFill>
        <p:spPr>
          <a:xfrm>
            <a:off x="3611854" y="1074642"/>
            <a:ext cx="666556" cy="877048"/>
          </a:xfrm>
          <a:prstGeom prst="rect">
            <a:avLst/>
          </a:prstGeom>
        </p:spPr>
      </p:pic>
      <p:pic>
        <p:nvPicPr>
          <p:cNvPr id="16" name="Picture 15">
            <a:extLst>
              <a:ext uri="{FF2B5EF4-FFF2-40B4-BE49-F238E27FC236}">
                <a16:creationId xmlns="" xmlns:a16="http://schemas.microsoft.com/office/drawing/2014/main" id="{7FA2F97E-A46C-429C-967C-9CC0D63BBE78}"/>
              </a:ext>
            </a:extLst>
          </p:cNvPr>
          <p:cNvPicPr>
            <a:picLocks noChangeAspect="1"/>
          </p:cNvPicPr>
          <p:nvPr/>
        </p:nvPicPr>
        <p:blipFill>
          <a:blip r:embed="rId8"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1502393" y="1042076"/>
            <a:ext cx="721899" cy="948722"/>
          </a:xfrm>
          <a:prstGeom prst="rect">
            <a:avLst/>
          </a:prstGeom>
        </p:spPr>
      </p:pic>
      <p:sp>
        <p:nvSpPr>
          <p:cNvPr id="2053" name="TextBox 2052">
            <a:extLst>
              <a:ext uri="{FF2B5EF4-FFF2-40B4-BE49-F238E27FC236}">
                <a16:creationId xmlns="" xmlns:a16="http://schemas.microsoft.com/office/drawing/2014/main" id="{080F0A8E-63F5-40BE-B7C0-2E940690083D}"/>
              </a:ext>
            </a:extLst>
          </p:cNvPr>
          <p:cNvSpPr txBox="1"/>
          <p:nvPr/>
        </p:nvSpPr>
        <p:spPr>
          <a:xfrm>
            <a:off x="789591" y="2264057"/>
            <a:ext cx="3727308" cy="707886"/>
          </a:xfrm>
          <a:prstGeom prst="rect">
            <a:avLst/>
          </a:prstGeom>
          <a:noFill/>
        </p:spPr>
        <p:txBody>
          <a:bodyPr wrap="square" rtlCol="0">
            <a:spAutoFit/>
          </a:bodyPr>
          <a:lstStyle/>
          <a:p>
            <a:r>
              <a:rPr lang="en-GB" sz="800" dirty="0">
                <a:latin typeface="Century Gothic" panose="020B0502020202020204" pitchFamily="34" charset="0"/>
              </a:rPr>
              <a:t>Voetstuk "mountable", hoog volume oproep punt met toetsenbord, opgebouwd uit mariene roestvast stalen, poeder gecoate aluminium kap, met glans zwart gehard acryl faceplate trim.</a:t>
            </a:r>
          </a:p>
          <a:p>
            <a:r>
              <a:rPr lang="en-GB" sz="800" dirty="0">
                <a:latin typeface="Century Gothic" panose="020B0502020202020204" pitchFamily="34" charset="0"/>
              </a:rPr>
              <a:t/>
            </a:r>
            <a:br>
              <a:rPr lang="en-GB" sz="800" dirty="0">
                <a:latin typeface="Century Gothic" panose="020B0502020202020204" pitchFamily="34" charset="0"/>
              </a:rPr>
            </a:br>
            <a:endParaRPr lang="en-GB" sz="800" dirty="0">
              <a:latin typeface="Century Gothic" panose="020B0502020202020204" pitchFamily="34" charset="0"/>
            </a:endParaRPr>
          </a:p>
        </p:txBody>
      </p:sp>
      <p:sp>
        <p:nvSpPr>
          <p:cNvPr id="30" name="TextBox 29">
            <a:extLst>
              <a:ext uri="{FF2B5EF4-FFF2-40B4-BE49-F238E27FC236}">
                <a16:creationId xmlns="" xmlns:a16="http://schemas.microsoft.com/office/drawing/2014/main" id="{71D53CF9-E52C-4DC8-8993-948D09EDC695}"/>
              </a:ext>
            </a:extLst>
          </p:cNvPr>
          <p:cNvSpPr txBox="1"/>
          <p:nvPr/>
        </p:nvSpPr>
        <p:spPr>
          <a:xfrm>
            <a:off x="778351" y="4492464"/>
            <a:ext cx="3727304" cy="707886"/>
          </a:xfrm>
          <a:prstGeom prst="rect">
            <a:avLst/>
          </a:prstGeom>
          <a:noFill/>
        </p:spPr>
        <p:txBody>
          <a:bodyPr wrap="square" rtlCol="0">
            <a:spAutoFit/>
          </a:bodyPr>
          <a:lstStyle/>
          <a:p>
            <a:r>
              <a:rPr lang="nl-NL" sz="800" dirty="0">
                <a:latin typeface="Century Gothic" panose="020B0502020202020204" pitchFamily="34" charset="0"/>
              </a:rPr>
              <a:t>Stijlvolle, moderne gebogen profiel Bel punt met muur effect in neon blauwe achtergrondverlichting. Vervaardigd uit 100% marine roestvrij staal met gehard acryl gezicht trim.</a:t>
            </a:r>
          </a:p>
          <a:p>
            <a:r>
              <a:rPr lang="nl-NL" sz="800" dirty="0">
                <a:latin typeface="Century Gothic" panose="020B0502020202020204" pitchFamily="34" charset="0"/>
              </a:rPr>
              <a:t/>
            </a:r>
            <a:br>
              <a:rPr lang="nl-NL" sz="800" dirty="0">
                <a:latin typeface="Century Gothic" panose="020B0502020202020204" pitchFamily="34" charset="0"/>
              </a:rPr>
            </a:br>
            <a:endParaRPr lang="en-GB" sz="800" dirty="0">
              <a:latin typeface="Century Gothic" panose="020B0502020202020204" pitchFamily="34" charset="0"/>
            </a:endParaRPr>
          </a:p>
        </p:txBody>
      </p:sp>
      <p:sp>
        <p:nvSpPr>
          <p:cNvPr id="44" name="TextBox 43">
            <a:extLst>
              <a:ext uri="{FF2B5EF4-FFF2-40B4-BE49-F238E27FC236}">
                <a16:creationId xmlns="" xmlns:a16="http://schemas.microsoft.com/office/drawing/2014/main" id="{12FC0103-D0B3-4170-A8A5-011C788DEBAF}"/>
              </a:ext>
            </a:extLst>
          </p:cNvPr>
          <p:cNvSpPr txBox="1"/>
          <p:nvPr/>
        </p:nvSpPr>
        <p:spPr>
          <a:xfrm>
            <a:off x="789591" y="6628779"/>
            <a:ext cx="3727306" cy="584775"/>
          </a:xfrm>
          <a:prstGeom prst="rect">
            <a:avLst/>
          </a:prstGeom>
          <a:noFill/>
        </p:spPr>
        <p:txBody>
          <a:bodyPr wrap="square" rtlCol="0">
            <a:spAutoFit/>
          </a:bodyPr>
          <a:lstStyle/>
          <a:p>
            <a:r>
              <a:rPr lang="nl-NL" sz="800" dirty="0">
                <a:latin typeface="Century Gothic" panose="020B0502020202020204" pitchFamily="34" charset="0"/>
              </a:rPr>
              <a:t>Stijlvolle, moderne gebogen profiel Bel punt met muur backlighting effect en verlicht toetsenbord, zowel in een neon blauw. Vervaardigd uit 100% marine roestvrij staal met gehard acryl gezicht trim.</a:t>
            </a:r>
            <a:br>
              <a:rPr lang="nl-NL" sz="800" dirty="0">
                <a:latin typeface="Century Gothic" panose="020B0502020202020204" pitchFamily="34" charset="0"/>
              </a:rPr>
            </a:br>
            <a:endParaRPr lang="en-GB" sz="800" dirty="0">
              <a:latin typeface="Century Gothic" panose="020B0502020202020204" pitchFamily="34" charset="0"/>
            </a:endParaRPr>
          </a:p>
        </p:txBody>
      </p:sp>
      <p:sp>
        <p:nvSpPr>
          <p:cNvPr id="32" name="TextBox 31">
            <a:extLst>
              <a:ext uri="{FF2B5EF4-FFF2-40B4-BE49-F238E27FC236}">
                <a16:creationId xmlns="" xmlns:a16="http://schemas.microsoft.com/office/drawing/2014/main" id="{F02C13FD-E1D2-4302-8A38-32E324C7F75A}"/>
              </a:ext>
            </a:extLst>
          </p:cNvPr>
          <p:cNvSpPr txBox="1"/>
          <p:nvPr/>
        </p:nvSpPr>
        <p:spPr>
          <a:xfrm>
            <a:off x="862633" y="666405"/>
            <a:ext cx="1246399" cy="230832"/>
          </a:xfrm>
          <a:prstGeom prst="rect">
            <a:avLst/>
          </a:prstGeom>
          <a:noFill/>
        </p:spPr>
        <p:txBody>
          <a:bodyPr wrap="square" rtlCol="0">
            <a:spAutoFit/>
          </a:bodyPr>
          <a:lstStyle/>
          <a:p>
            <a:pPr algn="ctr"/>
            <a:r>
              <a:rPr lang="en-GB" sz="900" b="1" dirty="0">
                <a:latin typeface="Century Gothic" panose="020B0502020202020204" pitchFamily="34" charset="0"/>
              </a:rPr>
              <a:t>603-IMPK-PED</a:t>
            </a:r>
          </a:p>
        </p:txBody>
      </p:sp>
      <p:sp>
        <p:nvSpPr>
          <p:cNvPr id="33" name="TextBox 32">
            <a:extLst>
              <a:ext uri="{FF2B5EF4-FFF2-40B4-BE49-F238E27FC236}">
                <a16:creationId xmlns="" xmlns:a16="http://schemas.microsoft.com/office/drawing/2014/main" id="{25D9E224-9D4F-4161-854C-40AAA1445453}"/>
              </a:ext>
            </a:extLst>
          </p:cNvPr>
          <p:cNvSpPr txBox="1"/>
          <p:nvPr/>
        </p:nvSpPr>
        <p:spPr>
          <a:xfrm>
            <a:off x="2773941" y="666405"/>
            <a:ext cx="1473597" cy="230832"/>
          </a:xfrm>
          <a:prstGeom prst="rect">
            <a:avLst/>
          </a:prstGeom>
          <a:noFill/>
        </p:spPr>
        <p:txBody>
          <a:bodyPr wrap="square" rtlCol="0">
            <a:spAutoFit/>
          </a:bodyPr>
          <a:lstStyle/>
          <a:p>
            <a:pPr algn="ctr"/>
            <a:r>
              <a:rPr lang="en-GB" sz="900" b="1" dirty="0">
                <a:latin typeface="Century Gothic" panose="020B0502020202020204" pitchFamily="34" charset="0"/>
              </a:rPr>
              <a:t>603HF-IMPK-PED</a:t>
            </a:r>
          </a:p>
        </p:txBody>
      </p:sp>
      <p:sp>
        <p:nvSpPr>
          <p:cNvPr id="38" name="TextBox 37">
            <a:extLst>
              <a:ext uri="{FF2B5EF4-FFF2-40B4-BE49-F238E27FC236}">
                <a16:creationId xmlns="" xmlns:a16="http://schemas.microsoft.com/office/drawing/2014/main" id="{CF8E61D6-9337-4E94-891D-B37F7C373887}"/>
              </a:ext>
            </a:extLst>
          </p:cNvPr>
          <p:cNvSpPr txBox="1"/>
          <p:nvPr/>
        </p:nvSpPr>
        <p:spPr>
          <a:xfrm>
            <a:off x="668411" y="2819656"/>
            <a:ext cx="1246399" cy="230832"/>
          </a:xfrm>
          <a:prstGeom prst="rect">
            <a:avLst/>
          </a:prstGeom>
          <a:noFill/>
        </p:spPr>
        <p:txBody>
          <a:bodyPr wrap="square" rtlCol="0">
            <a:spAutoFit/>
          </a:bodyPr>
          <a:lstStyle/>
          <a:p>
            <a:pPr algn="ctr"/>
            <a:r>
              <a:rPr lang="en-GB" sz="900" b="1" dirty="0">
                <a:latin typeface="Century Gothic" panose="020B0502020202020204" pitchFamily="34" charset="0"/>
              </a:rPr>
              <a:t>603-AB</a:t>
            </a:r>
          </a:p>
        </p:txBody>
      </p:sp>
      <p:sp>
        <p:nvSpPr>
          <p:cNvPr id="39" name="TextBox 38">
            <a:extLst>
              <a:ext uri="{FF2B5EF4-FFF2-40B4-BE49-F238E27FC236}">
                <a16:creationId xmlns="" xmlns:a16="http://schemas.microsoft.com/office/drawing/2014/main" id="{CAFD7027-C87F-4AF0-ABFE-7D82E17A9E99}"/>
              </a:ext>
            </a:extLst>
          </p:cNvPr>
          <p:cNvSpPr txBox="1"/>
          <p:nvPr/>
        </p:nvSpPr>
        <p:spPr>
          <a:xfrm>
            <a:off x="2569928" y="2819656"/>
            <a:ext cx="1473597" cy="230832"/>
          </a:xfrm>
          <a:prstGeom prst="rect">
            <a:avLst/>
          </a:prstGeom>
          <a:noFill/>
        </p:spPr>
        <p:txBody>
          <a:bodyPr wrap="square" rtlCol="0">
            <a:spAutoFit/>
          </a:bodyPr>
          <a:lstStyle/>
          <a:p>
            <a:pPr algn="ctr"/>
            <a:r>
              <a:rPr lang="en-GB" sz="900" b="1" dirty="0">
                <a:latin typeface="Century Gothic" panose="020B0502020202020204" pitchFamily="34" charset="0"/>
              </a:rPr>
              <a:t>603HF-AB</a:t>
            </a:r>
          </a:p>
        </p:txBody>
      </p:sp>
      <p:sp>
        <p:nvSpPr>
          <p:cNvPr id="50" name="TextBox 49">
            <a:extLst>
              <a:ext uri="{FF2B5EF4-FFF2-40B4-BE49-F238E27FC236}">
                <a16:creationId xmlns="" xmlns:a16="http://schemas.microsoft.com/office/drawing/2014/main" id="{39201BA0-3063-4749-A146-EF2D4E115BA8}"/>
              </a:ext>
            </a:extLst>
          </p:cNvPr>
          <p:cNvSpPr txBox="1"/>
          <p:nvPr/>
        </p:nvSpPr>
        <p:spPr>
          <a:xfrm>
            <a:off x="730992" y="5077953"/>
            <a:ext cx="1246399" cy="230832"/>
          </a:xfrm>
          <a:prstGeom prst="rect">
            <a:avLst/>
          </a:prstGeom>
          <a:noFill/>
        </p:spPr>
        <p:txBody>
          <a:bodyPr wrap="square" rtlCol="0">
            <a:spAutoFit/>
          </a:bodyPr>
          <a:lstStyle/>
          <a:p>
            <a:pPr algn="ctr"/>
            <a:r>
              <a:rPr lang="en-GB" sz="900" b="1" dirty="0">
                <a:latin typeface="Century Gothic" panose="020B0502020202020204" pitchFamily="34" charset="0"/>
              </a:rPr>
              <a:t>603-ABK</a:t>
            </a:r>
          </a:p>
        </p:txBody>
      </p:sp>
      <p:sp>
        <p:nvSpPr>
          <p:cNvPr id="51" name="TextBox 50">
            <a:extLst>
              <a:ext uri="{FF2B5EF4-FFF2-40B4-BE49-F238E27FC236}">
                <a16:creationId xmlns="" xmlns:a16="http://schemas.microsoft.com/office/drawing/2014/main" id="{7D638286-01C5-4990-A880-CAB292188489}"/>
              </a:ext>
            </a:extLst>
          </p:cNvPr>
          <p:cNvSpPr txBox="1"/>
          <p:nvPr/>
        </p:nvSpPr>
        <p:spPr>
          <a:xfrm>
            <a:off x="2613462" y="5077953"/>
            <a:ext cx="1473597" cy="230832"/>
          </a:xfrm>
          <a:prstGeom prst="rect">
            <a:avLst/>
          </a:prstGeom>
          <a:noFill/>
        </p:spPr>
        <p:txBody>
          <a:bodyPr wrap="square" rtlCol="0">
            <a:spAutoFit/>
          </a:bodyPr>
          <a:lstStyle/>
          <a:p>
            <a:pPr algn="ctr"/>
            <a:r>
              <a:rPr lang="en-GB" sz="900" b="1" dirty="0">
                <a:latin typeface="Century Gothic" panose="020B0502020202020204" pitchFamily="34" charset="0"/>
              </a:rPr>
              <a:t>603HF-ABK</a:t>
            </a:r>
          </a:p>
        </p:txBody>
      </p:sp>
      <p:pic>
        <p:nvPicPr>
          <p:cNvPr id="8" name="Picture 7">
            <a:extLst>
              <a:ext uri="{FF2B5EF4-FFF2-40B4-BE49-F238E27FC236}">
                <a16:creationId xmlns="" xmlns:a16="http://schemas.microsoft.com/office/drawing/2014/main" id="{9F4782EF-92D1-4402-AE17-6E0A0DD3D2DD}"/>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tretch>
            <a:fillRect/>
          </a:stretch>
        </p:blipFill>
        <p:spPr>
          <a:xfrm>
            <a:off x="875844" y="5398155"/>
            <a:ext cx="583545" cy="1079273"/>
          </a:xfrm>
          <a:prstGeom prst="rect">
            <a:avLst/>
          </a:prstGeom>
        </p:spPr>
      </p:pic>
      <p:pic>
        <p:nvPicPr>
          <p:cNvPr id="2" name="Picture 1">
            <a:extLst>
              <a:ext uri="{FF2B5EF4-FFF2-40B4-BE49-F238E27FC236}">
                <a16:creationId xmlns="" xmlns:a16="http://schemas.microsoft.com/office/drawing/2014/main" id="{50E415EC-AACF-4D90-8DC6-184809D19FF5}"/>
              </a:ext>
            </a:extLst>
          </p:cNvPr>
          <p:cNvPicPr>
            <a:picLocks noChangeAspect="1"/>
          </p:cNvPicPr>
          <p:nvPr/>
        </p:nvPicPr>
        <p:blipFill>
          <a:blip r:embed="rId11"/>
          <a:stretch>
            <a:fillRect/>
          </a:stretch>
        </p:blipFill>
        <p:spPr>
          <a:xfrm>
            <a:off x="1739742" y="1380981"/>
            <a:ext cx="557655" cy="828033"/>
          </a:xfrm>
          <a:prstGeom prst="rect">
            <a:avLst/>
          </a:prstGeom>
        </p:spPr>
      </p:pic>
      <p:pic>
        <p:nvPicPr>
          <p:cNvPr id="3" name="Picture 2">
            <a:extLst>
              <a:ext uri="{FF2B5EF4-FFF2-40B4-BE49-F238E27FC236}">
                <a16:creationId xmlns="" xmlns:a16="http://schemas.microsoft.com/office/drawing/2014/main" id="{79342AB1-5C20-4CF2-8045-FC210829FE6D}"/>
              </a:ext>
            </a:extLst>
          </p:cNvPr>
          <p:cNvPicPr>
            <a:picLocks noChangeAspect="1"/>
          </p:cNvPicPr>
          <p:nvPr/>
        </p:nvPicPr>
        <p:blipFill>
          <a:blip r:embed="rId11"/>
          <a:stretch>
            <a:fillRect/>
          </a:stretch>
        </p:blipFill>
        <p:spPr>
          <a:xfrm>
            <a:off x="1572066" y="3464618"/>
            <a:ext cx="642791" cy="954447"/>
          </a:xfrm>
          <a:prstGeom prst="rect">
            <a:avLst/>
          </a:prstGeom>
        </p:spPr>
      </p:pic>
      <p:pic>
        <p:nvPicPr>
          <p:cNvPr id="10" name="Picture 9">
            <a:extLst>
              <a:ext uri="{FF2B5EF4-FFF2-40B4-BE49-F238E27FC236}">
                <a16:creationId xmlns="" xmlns:a16="http://schemas.microsoft.com/office/drawing/2014/main" id="{E7BF22D6-6FC4-4FD5-9324-A2C0770B8977}"/>
              </a:ext>
            </a:extLst>
          </p:cNvPr>
          <p:cNvPicPr>
            <a:picLocks noChangeAspect="1"/>
          </p:cNvPicPr>
          <p:nvPr/>
        </p:nvPicPr>
        <p:blipFill>
          <a:blip r:embed="rId12" cstate="print"/>
          <a:stretch>
            <a:fillRect/>
          </a:stretch>
        </p:blipFill>
        <p:spPr>
          <a:xfrm>
            <a:off x="1751883" y="5798401"/>
            <a:ext cx="541705" cy="804351"/>
          </a:xfrm>
          <a:prstGeom prst="rect">
            <a:avLst/>
          </a:prstGeom>
        </p:spPr>
      </p:pic>
      <p:pic>
        <p:nvPicPr>
          <p:cNvPr id="24" name="Picture 23">
            <a:extLst>
              <a:ext uri="{FF2B5EF4-FFF2-40B4-BE49-F238E27FC236}">
                <a16:creationId xmlns="" xmlns:a16="http://schemas.microsoft.com/office/drawing/2014/main" id="{095910EA-6020-4542-8E46-D0A8B85D89AD}"/>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rot="21422483">
            <a:off x="710723" y="3495410"/>
            <a:ext cx="773046" cy="895183"/>
          </a:xfrm>
          <a:prstGeom prst="rect">
            <a:avLst/>
          </a:prstGeom>
        </p:spPr>
      </p:pic>
      <p:grpSp>
        <p:nvGrpSpPr>
          <p:cNvPr id="34" name="Group 33">
            <a:extLst>
              <a:ext uri="{FF2B5EF4-FFF2-40B4-BE49-F238E27FC236}">
                <a16:creationId xmlns="" xmlns:a16="http://schemas.microsoft.com/office/drawing/2014/main" id="{D0153EDD-055A-4276-B0CF-AD04781E3233}"/>
              </a:ext>
            </a:extLst>
          </p:cNvPr>
          <p:cNvGrpSpPr/>
          <p:nvPr/>
        </p:nvGrpSpPr>
        <p:grpSpPr>
          <a:xfrm>
            <a:off x="433337" y="254810"/>
            <a:ext cx="4864341" cy="299372"/>
            <a:chOff x="433337" y="254810"/>
            <a:chExt cx="4864341" cy="299372"/>
          </a:xfrm>
        </p:grpSpPr>
        <p:pic>
          <p:nvPicPr>
            <p:cNvPr id="35" name="Picture 34">
              <a:extLst>
                <a:ext uri="{FF2B5EF4-FFF2-40B4-BE49-F238E27FC236}">
                  <a16:creationId xmlns="" xmlns:a16="http://schemas.microsoft.com/office/drawing/2014/main" id="{BFCA7346-BE05-4BC1-BB76-8B2562775F1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36" name="Straight Connector 35">
              <a:extLst>
                <a:ext uri="{FF2B5EF4-FFF2-40B4-BE49-F238E27FC236}">
                  <a16:creationId xmlns="" xmlns:a16="http://schemas.microsoft.com/office/drawing/2014/main" id="{D735628B-CA53-4B0D-8E65-F178438EA0B7}"/>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40" name="TextBox 39">
              <a:extLst>
                <a:ext uri="{FF2B5EF4-FFF2-40B4-BE49-F238E27FC236}">
                  <a16:creationId xmlns="" xmlns:a16="http://schemas.microsoft.com/office/drawing/2014/main" id="{0EA35F33-D711-4D63-B88B-5F0B8409BDCD}"/>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603 D.E.C.T</a:t>
              </a:r>
            </a:p>
          </p:txBody>
        </p:sp>
      </p:grpSp>
      <p:grpSp>
        <p:nvGrpSpPr>
          <p:cNvPr id="41" name="Group 40">
            <a:extLst>
              <a:ext uri="{FF2B5EF4-FFF2-40B4-BE49-F238E27FC236}">
                <a16:creationId xmlns="" xmlns:a16="http://schemas.microsoft.com/office/drawing/2014/main" id="{8CEBFBEA-2EA5-49A1-8D74-F9F460E2A1E0}"/>
              </a:ext>
            </a:extLst>
          </p:cNvPr>
          <p:cNvGrpSpPr/>
          <p:nvPr/>
        </p:nvGrpSpPr>
        <p:grpSpPr>
          <a:xfrm>
            <a:off x="-146132" y="7209698"/>
            <a:ext cx="5041982" cy="233315"/>
            <a:chOff x="-146132" y="7235825"/>
            <a:chExt cx="5041982" cy="233315"/>
          </a:xfrm>
        </p:grpSpPr>
        <p:cxnSp>
          <p:nvCxnSpPr>
            <p:cNvPr id="42" name="Straight Connector 41">
              <a:extLst>
                <a:ext uri="{FF2B5EF4-FFF2-40B4-BE49-F238E27FC236}">
                  <a16:creationId xmlns="" xmlns:a16="http://schemas.microsoft.com/office/drawing/2014/main" id="{D0C4B3C1-948E-497E-BFC6-B5BBA241283A}"/>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46" name="TextBox 45">
              <a:extLst>
                <a:ext uri="{FF2B5EF4-FFF2-40B4-BE49-F238E27FC236}">
                  <a16:creationId xmlns="" xmlns:a16="http://schemas.microsoft.com/office/drawing/2014/main" id="{FE6509C7-1626-4C43-8B64-8342FC583EAD}"/>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5</a:t>
              </a:r>
            </a:p>
          </p:txBody>
        </p:sp>
      </p:grpSp>
      <p:cxnSp>
        <p:nvCxnSpPr>
          <p:cNvPr id="54" name="Straight Connector 53">
            <a:extLst>
              <a:ext uri="{FF2B5EF4-FFF2-40B4-BE49-F238E27FC236}">
                <a16:creationId xmlns="" xmlns:a16="http://schemas.microsoft.com/office/drawing/2014/main" id="{7E11E13A-F982-4309-96FE-A644F9531928}"/>
              </a:ext>
            </a:extLst>
          </p:cNvPr>
          <p:cNvCxnSpPr>
            <a:cxnSpLocks/>
          </p:cNvCxnSpPr>
          <p:nvPr/>
        </p:nvCxnSpPr>
        <p:spPr>
          <a:xfrm flipH="1">
            <a:off x="810743" y="2721710"/>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 xmlns:a16="http://schemas.microsoft.com/office/drawing/2014/main" id="{B41471E9-010A-42DA-AA5E-E23B20DD8D53}"/>
              </a:ext>
            </a:extLst>
          </p:cNvPr>
          <p:cNvCxnSpPr>
            <a:cxnSpLocks/>
          </p:cNvCxnSpPr>
          <p:nvPr/>
        </p:nvCxnSpPr>
        <p:spPr>
          <a:xfrm>
            <a:off x="2663825" y="902679"/>
            <a:ext cx="0" cy="1305325"/>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56" name="Straight Connector 55">
            <a:extLst>
              <a:ext uri="{FF2B5EF4-FFF2-40B4-BE49-F238E27FC236}">
                <a16:creationId xmlns="" xmlns:a16="http://schemas.microsoft.com/office/drawing/2014/main" id="{A025BFC9-5B50-470A-B27F-DE7C01E8C2C0}"/>
              </a:ext>
            </a:extLst>
          </p:cNvPr>
          <p:cNvCxnSpPr>
            <a:cxnSpLocks/>
          </p:cNvCxnSpPr>
          <p:nvPr/>
        </p:nvCxnSpPr>
        <p:spPr>
          <a:xfrm flipH="1">
            <a:off x="810743" y="4962290"/>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 xmlns:a16="http://schemas.microsoft.com/office/drawing/2014/main" id="{99B209B8-C69D-4D78-A2EF-8489C334A05E}"/>
              </a:ext>
            </a:extLst>
          </p:cNvPr>
          <p:cNvCxnSpPr>
            <a:cxnSpLocks/>
          </p:cNvCxnSpPr>
          <p:nvPr/>
        </p:nvCxnSpPr>
        <p:spPr>
          <a:xfrm>
            <a:off x="2663825" y="3138904"/>
            <a:ext cx="0" cy="1305325"/>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58" name="Straight Connector 57">
            <a:extLst>
              <a:ext uri="{FF2B5EF4-FFF2-40B4-BE49-F238E27FC236}">
                <a16:creationId xmlns="" xmlns:a16="http://schemas.microsoft.com/office/drawing/2014/main" id="{F06D0505-FD28-4E2C-A70A-2972239D12FB}"/>
              </a:ext>
            </a:extLst>
          </p:cNvPr>
          <p:cNvCxnSpPr>
            <a:cxnSpLocks/>
          </p:cNvCxnSpPr>
          <p:nvPr/>
        </p:nvCxnSpPr>
        <p:spPr>
          <a:xfrm>
            <a:off x="2663823" y="5322824"/>
            <a:ext cx="0" cy="1305325"/>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59" name="Straight Connector 58">
            <a:extLst>
              <a:ext uri="{FF2B5EF4-FFF2-40B4-BE49-F238E27FC236}">
                <a16:creationId xmlns="" xmlns:a16="http://schemas.microsoft.com/office/drawing/2014/main" id="{CAAE8E73-9859-4295-B5D0-BDD75A506EA8}"/>
              </a:ext>
            </a:extLst>
          </p:cNvPr>
          <p:cNvCxnSpPr/>
          <p:nvPr/>
        </p:nvCxnSpPr>
        <p:spPr>
          <a:xfrm>
            <a:off x="878273" y="781581"/>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 xmlns:a16="http://schemas.microsoft.com/office/drawing/2014/main" id="{950C03F8-5ABC-4898-B041-83B769298E01}"/>
              </a:ext>
            </a:extLst>
          </p:cNvPr>
          <p:cNvCxnSpPr/>
          <p:nvPr/>
        </p:nvCxnSpPr>
        <p:spPr>
          <a:xfrm>
            <a:off x="2808519" y="780190"/>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61" name="Straight Connector 60">
            <a:extLst>
              <a:ext uri="{FF2B5EF4-FFF2-40B4-BE49-F238E27FC236}">
                <a16:creationId xmlns="" xmlns:a16="http://schemas.microsoft.com/office/drawing/2014/main" id="{43B4F115-A87A-426F-A7C0-6C532DEE448B}"/>
              </a:ext>
            </a:extLst>
          </p:cNvPr>
          <p:cNvCxnSpPr/>
          <p:nvPr/>
        </p:nvCxnSpPr>
        <p:spPr>
          <a:xfrm>
            <a:off x="862633" y="2926938"/>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62" name="Straight Connector 61">
            <a:extLst>
              <a:ext uri="{FF2B5EF4-FFF2-40B4-BE49-F238E27FC236}">
                <a16:creationId xmlns="" xmlns:a16="http://schemas.microsoft.com/office/drawing/2014/main" id="{AFA04895-5AFE-481E-A083-223E359EE6D0}"/>
              </a:ext>
            </a:extLst>
          </p:cNvPr>
          <p:cNvCxnSpPr/>
          <p:nvPr/>
        </p:nvCxnSpPr>
        <p:spPr>
          <a:xfrm>
            <a:off x="2792879" y="2925547"/>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63" name="Straight Connector 62">
            <a:extLst>
              <a:ext uri="{FF2B5EF4-FFF2-40B4-BE49-F238E27FC236}">
                <a16:creationId xmlns="" xmlns:a16="http://schemas.microsoft.com/office/drawing/2014/main" id="{E0005787-F74E-45C1-8ED1-E5C8A9C3467D}"/>
              </a:ext>
            </a:extLst>
          </p:cNvPr>
          <p:cNvCxnSpPr/>
          <p:nvPr/>
        </p:nvCxnSpPr>
        <p:spPr>
          <a:xfrm>
            <a:off x="878273" y="5187248"/>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64" name="Straight Connector 63">
            <a:extLst>
              <a:ext uri="{FF2B5EF4-FFF2-40B4-BE49-F238E27FC236}">
                <a16:creationId xmlns="" xmlns:a16="http://schemas.microsoft.com/office/drawing/2014/main" id="{A2227533-BBD5-400C-9C89-6516162F1B7D}"/>
              </a:ext>
            </a:extLst>
          </p:cNvPr>
          <p:cNvCxnSpPr/>
          <p:nvPr/>
        </p:nvCxnSpPr>
        <p:spPr>
          <a:xfrm>
            <a:off x="2808519" y="5185857"/>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pic>
        <p:nvPicPr>
          <p:cNvPr id="69" name="Picture 68">
            <a:extLst>
              <a:ext uri="{FF2B5EF4-FFF2-40B4-BE49-F238E27FC236}">
                <a16:creationId xmlns="" xmlns:a16="http://schemas.microsoft.com/office/drawing/2014/main" id="{FC48BEA2-ACF1-43AC-9096-356B05148875}"/>
              </a:ext>
            </a:extLst>
          </p:cNvPr>
          <p:cNvPicPr>
            <a:picLocks noChangeAspect="1"/>
          </p:cNvPicPr>
          <p:nvPr/>
        </p:nvPicPr>
        <p:blipFill>
          <a:blip r:embed="rId6"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3390065" y="5663453"/>
            <a:ext cx="701252" cy="921587"/>
          </a:xfrm>
          <a:prstGeom prst="rect">
            <a:avLst/>
          </a:prstGeom>
        </p:spPr>
      </p:pic>
      <p:pic>
        <p:nvPicPr>
          <p:cNvPr id="70" name="Picture 69">
            <a:extLst>
              <a:ext uri="{FF2B5EF4-FFF2-40B4-BE49-F238E27FC236}">
                <a16:creationId xmlns="" xmlns:a16="http://schemas.microsoft.com/office/drawing/2014/main" id="{BCC84E28-0EED-4E5B-AF43-632F26C25D14}"/>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tretch>
            <a:fillRect/>
          </a:stretch>
        </p:blipFill>
        <p:spPr>
          <a:xfrm>
            <a:off x="2905555" y="5439473"/>
            <a:ext cx="583545" cy="1079273"/>
          </a:xfrm>
          <a:prstGeom prst="rect">
            <a:avLst/>
          </a:prstGeom>
        </p:spPr>
      </p:pic>
      <p:pic>
        <p:nvPicPr>
          <p:cNvPr id="65" name="Picture 64">
            <a:extLst>
              <a:ext uri="{FF2B5EF4-FFF2-40B4-BE49-F238E27FC236}">
                <a16:creationId xmlns="" xmlns:a16="http://schemas.microsoft.com/office/drawing/2014/main" id="{5E5535F5-FE2F-4310-8104-E1E6BAB27AB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34885" y="3823680"/>
            <a:ext cx="1182012" cy="715511"/>
          </a:xfrm>
          <a:prstGeom prst="rect">
            <a:avLst/>
          </a:prstGeom>
        </p:spPr>
      </p:pic>
      <p:pic>
        <p:nvPicPr>
          <p:cNvPr id="66" name="Picture 65">
            <a:extLst>
              <a:ext uri="{FF2B5EF4-FFF2-40B4-BE49-F238E27FC236}">
                <a16:creationId xmlns="" xmlns:a16="http://schemas.microsoft.com/office/drawing/2014/main" id="{3F940C3B-FA5B-4E81-8E2A-1D9745C99BD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98114" y="6005522"/>
            <a:ext cx="1182012" cy="715511"/>
          </a:xfrm>
          <a:prstGeom prst="rect">
            <a:avLst/>
          </a:prstGeom>
        </p:spPr>
      </p:pic>
      <p:pic>
        <p:nvPicPr>
          <p:cNvPr id="49" name="Picture 48">
            <a:extLst>
              <a:ext uri="{FF2B5EF4-FFF2-40B4-BE49-F238E27FC236}">
                <a16:creationId xmlns="" xmlns:a16="http://schemas.microsoft.com/office/drawing/2014/main" id="{C9CC7C30-EF1E-47DE-B8DD-5C790C9A5AE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5931" t="12982" r="14337" b="9667"/>
          <a:stretch/>
        </p:blipFill>
        <p:spPr>
          <a:xfrm rot="21241044">
            <a:off x="845517" y="1313275"/>
            <a:ext cx="1084442" cy="801959"/>
          </a:xfrm>
          <a:prstGeom prst="rect">
            <a:avLst/>
          </a:prstGeom>
        </p:spPr>
      </p:pic>
      <p:pic>
        <p:nvPicPr>
          <p:cNvPr id="71" name="Picture 70">
            <a:extLst>
              <a:ext uri="{FF2B5EF4-FFF2-40B4-BE49-F238E27FC236}">
                <a16:creationId xmlns="" xmlns:a16="http://schemas.microsoft.com/office/drawing/2014/main" id="{B8142180-8DE3-4758-989A-AF5F68866AC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5931" t="12982" r="14337" b="9667"/>
          <a:stretch/>
        </p:blipFill>
        <p:spPr>
          <a:xfrm rot="21241044">
            <a:off x="2823427" y="1389279"/>
            <a:ext cx="1084442" cy="801959"/>
          </a:xfrm>
          <a:prstGeom prst="rect">
            <a:avLst/>
          </a:prstGeom>
        </p:spPr>
      </p:pic>
      <p:pic>
        <p:nvPicPr>
          <p:cNvPr id="52" name="Picture 51">
            <a:extLst>
              <a:ext uri="{FF2B5EF4-FFF2-40B4-BE49-F238E27FC236}">
                <a16:creationId xmlns="" xmlns:a16="http://schemas.microsoft.com/office/drawing/2014/main" id="{5AFA3EFA-6A25-4A65-9CF2-3CC8FCB5D7D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68920" y="1616956"/>
            <a:ext cx="1182012" cy="715511"/>
          </a:xfrm>
          <a:prstGeom prst="rect">
            <a:avLst/>
          </a:prstGeom>
        </p:spPr>
      </p:pic>
    </p:spTree>
    <p:extLst>
      <p:ext uri="{BB962C8B-B14F-4D97-AF65-F5344CB8AC3E}">
        <p14:creationId xmlns:p14="http://schemas.microsoft.com/office/powerpoint/2010/main" val="7159317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069784" y="1064230"/>
            <a:ext cx="3184610" cy="439749"/>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736" tIns="34868" rIns="69736" bIns="34868" numCol="1" anchor="t" anchorCtr="0" compatLnSpc="1">
            <a:prstTxWarp prst="textNoShape">
              <a:avLst/>
            </a:prstTxWarp>
            <a:spAutoFit/>
          </a:bodyPr>
          <a:lstStyle/>
          <a:p>
            <a:pPr algn="ctr" fontAlgn="base">
              <a:spcBef>
                <a:spcPct val="0"/>
              </a:spcBef>
              <a:spcAft>
                <a:spcPts val="763"/>
              </a:spcAft>
            </a:pPr>
            <a:r>
              <a:rPr lang="en-GB" sz="2400" spc="458" dirty="0">
                <a:latin typeface="Roboto"/>
              </a:rPr>
              <a:t>StylusCom</a:t>
            </a:r>
          </a:p>
        </p:txBody>
      </p:sp>
      <p:sp>
        <p:nvSpPr>
          <p:cNvPr id="3" name="TextBox 2"/>
          <p:cNvSpPr txBox="1"/>
          <p:nvPr/>
        </p:nvSpPr>
        <p:spPr>
          <a:xfrm>
            <a:off x="757672" y="1531209"/>
            <a:ext cx="3808833" cy="532082"/>
          </a:xfrm>
          <a:prstGeom prst="rect">
            <a:avLst/>
          </a:prstGeom>
          <a:noFill/>
        </p:spPr>
        <p:txBody>
          <a:bodyPr wrap="square" lIns="69736" tIns="34868" rIns="69736" bIns="34868" rtlCol="0">
            <a:spAutoFit/>
          </a:bodyPr>
          <a:lstStyle/>
          <a:p>
            <a:pPr algn="ctr"/>
            <a:r>
              <a:rPr lang="en-GB" sz="1000" spc="458" dirty="0">
                <a:latin typeface="Roboto Lt"/>
              </a:rPr>
              <a:t>Slimme intercomsysteem</a:t>
            </a:r>
          </a:p>
          <a:p>
            <a:pPr algn="ctr"/>
            <a:r>
              <a:rPr lang="en-GB" sz="1000" spc="458" dirty="0">
                <a:latin typeface="Roboto Lt"/>
              </a:rPr>
              <a:t/>
            </a:r>
            <a:br>
              <a:rPr lang="en-GB" sz="1000" spc="458" dirty="0">
                <a:latin typeface="Roboto Lt"/>
              </a:rPr>
            </a:br>
            <a:endParaRPr lang="en-GB" sz="1000" spc="458" dirty="0">
              <a:latin typeface="Roboto Lt"/>
            </a:endParaRPr>
          </a:p>
        </p:txBody>
      </p:sp>
      <p:sp>
        <p:nvSpPr>
          <p:cNvPr id="4" name="TextBox 3"/>
          <p:cNvSpPr txBox="1"/>
          <p:nvPr/>
        </p:nvSpPr>
        <p:spPr>
          <a:xfrm>
            <a:off x="544575" y="5055507"/>
            <a:ext cx="4235025" cy="1827180"/>
          </a:xfrm>
          <a:prstGeom prst="rect">
            <a:avLst/>
          </a:prstGeom>
          <a:noFill/>
        </p:spPr>
        <p:txBody>
          <a:bodyPr wrap="square" lIns="69736" tIns="34868" rIns="69736" bIns="34868" rtlCol="0">
            <a:spAutoFit/>
          </a:bodyPr>
          <a:lstStyle/>
          <a:p>
            <a:pPr marL="217938" indent="-217938">
              <a:lnSpc>
                <a:spcPct val="150000"/>
              </a:lnSpc>
              <a:buClr>
                <a:schemeClr val="tx1">
                  <a:lumMod val="50000"/>
                  <a:lumOff val="50000"/>
                </a:schemeClr>
              </a:buClr>
              <a:buSzPct val="140000"/>
              <a:buFont typeface="Wingdings" panose="05000000000000000000" pitchFamily="2" charset="2"/>
              <a:buChar char="§"/>
            </a:pPr>
            <a:endParaRPr lang="en-GB" sz="823" dirty="0">
              <a:latin typeface="Century Gothic" panose="020B0502020202020204" pitchFamily="34" charset="0"/>
            </a:endParaRPr>
          </a:p>
          <a:p>
            <a:pPr marL="217938" indent="-217938">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rPr>
              <a:t>Combineert toegang controle en CCTV in één systeem.</a:t>
            </a:r>
          </a:p>
          <a:p>
            <a:pPr marL="217938" indent="-217938">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rPr>
              <a:t>Maximaal 2 poorten en 2 CCTV-camera's aangesloten tot een maximum van 4 monitoren.</a:t>
            </a:r>
          </a:p>
          <a:p>
            <a:pPr marL="217938" indent="-217938">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rPr>
              <a:t>Super lange afstand over CAT 5 (300 meter).</a:t>
            </a:r>
          </a:p>
          <a:p>
            <a:pPr marL="217938" indent="-217938">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rPr>
              <a:t>SD-kaart registreert stills van bezoekers/gemist bellers.</a:t>
            </a:r>
          </a:p>
          <a:p>
            <a:pPr marL="217938" indent="-217938">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rPr>
              <a:t>De optie Externe camera verbinden met toespraak paneel voor bepaalde toepassingen.</a:t>
            </a:r>
          </a:p>
          <a:p>
            <a:pPr marL="217938" indent="-217938">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rPr>
              <a:t>Gemakkelijk draad monitor met muur gemonteerd verbinding paneel.</a:t>
            </a:r>
          </a:p>
          <a:p>
            <a:pPr marL="217938" indent="-217938">
              <a:lnSpc>
                <a:spcPct val="150000"/>
              </a:lnSpc>
              <a:buClr>
                <a:srgbClr val="C00000"/>
              </a:buClr>
              <a:buSzPct val="140000"/>
              <a:buFont typeface="Century Gothic" panose="020B0502020202020204" pitchFamily="34" charset="0"/>
              <a:buChar char="―"/>
            </a:pPr>
            <a:r>
              <a:rPr lang="nl-NL" sz="754" dirty="0">
                <a:latin typeface="Century Gothic" panose="020B0502020202020204" pitchFamily="34" charset="0"/>
              </a:rPr>
              <a:t>15V dc-adapter inbegrepen.</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5231" y="2028322"/>
            <a:ext cx="3127577" cy="2903686"/>
          </a:xfrm>
          <a:prstGeom prst="rect">
            <a:avLst/>
          </a:prstGeom>
        </p:spPr>
      </p:pic>
      <p:sp>
        <p:nvSpPr>
          <p:cNvPr id="5" name="TextBox 4"/>
          <p:cNvSpPr txBox="1"/>
          <p:nvPr/>
        </p:nvSpPr>
        <p:spPr>
          <a:xfrm>
            <a:off x="6328391" y="2550379"/>
            <a:ext cx="337242" cy="345607"/>
          </a:xfrm>
          <a:prstGeom prst="rect">
            <a:avLst/>
          </a:prstGeom>
          <a:noFill/>
        </p:spPr>
        <p:txBody>
          <a:bodyPr wrap="square" rtlCol="0">
            <a:spAutoFit/>
          </a:bodyPr>
          <a:lstStyle/>
          <a:p>
            <a:r>
              <a:rPr lang="en-GB" sz="823" dirty="0">
                <a:solidFill>
                  <a:schemeClr val="bg1">
                    <a:lumMod val="75000"/>
                  </a:schemeClr>
                </a:solidFill>
                <a:latin typeface="AR DESTINE" panose="02000000000000000000" pitchFamily="2" charset="0"/>
              </a:rPr>
              <a:t>AES</a:t>
            </a:r>
          </a:p>
        </p:txBody>
      </p:sp>
      <p:grpSp>
        <p:nvGrpSpPr>
          <p:cNvPr id="12" name="Group 11">
            <a:extLst>
              <a:ext uri="{FF2B5EF4-FFF2-40B4-BE49-F238E27FC236}">
                <a16:creationId xmlns="" xmlns:a16="http://schemas.microsoft.com/office/drawing/2014/main" id="{0DE3F43D-1790-4E74-8E19-C99391FE1878}"/>
              </a:ext>
            </a:extLst>
          </p:cNvPr>
          <p:cNvGrpSpPr/>
          <p:nvPr/>
        </p:nvGrpSpPr>
        <p:grpSpPr>
          <a:xfrm>
            <a:off x="433337" y="254810"/>
            <a:ext cx="4864341" cy="299372"/>
            <a:chOff x="433337" y="254810"/>
            <a:chExt cx="4864341" cy="299372"/>
          </a:xfrm>
        </p:grpSpPr>
        <p:pic>
          <p:nvPicPr>
            <p:cNvPr id="13" name="Picture 12">
              <a:extLst>
                <a:ext uri="{FF2B5EF4-FFF2-40B4-BE49-F238E27FC236}">
                  <a16:creationId xmlns="" xmlns:a16="http://schemas.microsoft.com/office/drawing/2014/main" id="{B6AF6549-D01E-4168-A867-E7BBA93625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4" name="Straight Connector 13">
              <a:extLst>
                <a:ext uri="{FF2B5EF4-FFF2-40B4-BE49-F238E27FC236}">
                  <a16:creationId xmlns="" xmlns:a16="http://schemas.microsoft.com/office/drawing/2014/main" id="{C7BCFB38-4D00-4654-825A-F91B759BC641}"/>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 xmlns:a16="http://schemas.microsoft.com/office/drawing/2014/main" id="{C55B1D63-6EEE-4C93-868F-0BAFF339CD2B}"/>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STYLUSCOM</a:t>
              </a:r>
            </a:p>
          </p:txBody>
        </p:sp>
      </p:grpSp>
      <p:grpSp>
        <p:nvGrpSpPr>
          <p:cNvPr id="16" name="Group 15">
            <a:extLst>
              <a:ext uri="{FF2B5EF4-FFF2-40B4-BE49-F238E27FC236}">
                <a16:creationId xmlns="" xmlns:a16="http://schemas.microsoft.com/office/drawing/2014/main" id="{F3EF1532-4759-4805-A04D-45EDFB154216}"/>
              </a:ext>
            </a:extLst>
          </p:cNvPr>
          <p:cNvGrpSpPr/>
          <p:nvPr/>
        </p:nvGrpSpPr>
        <p:grpSpPr>
          <a:xfrm>
            <a:off x="-146132" y="7209698"/>
            <a:ext cx="5041982" cy="233315"/>
            <a:chOff x="-146132" y="7235825"/>
            <a:chExt cx="5041982" cy="233315"/>
          </a:xfrm>
        </p:grpSpPr>
        <p:cxnSp>
          <p:nvCxnSpPr>
            <p:cNvPr id="17" name="Straight Connector 16">
              <a:extLst>
                <a:ext uri="{FF2B5EF4-FFF2-40B4-BE49-F238E27FC236}">
                  <a16:creationId xmlns="" xmlns:a16="http://schemas.microsoft.com/office/drawing/2014/main" id="{7D831389-C66A-49E5-8F9A-71C56DD1636E}"/>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 xmlns:a16="http://schemas.microsoft.com/office/drawing/2014/main" id="{103AADCE-05A7-48FE-930C-898FC434A9FC}"/>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67</a:t>
              </a:r>
            </a:p>
          </p:txBody>
        </p:sp>
      </p:grpSp>
    </p:spTree>
    <p:extLst>
      <p:ext uri="{BB962C8B-B14F-4D97-AF65-F5344CB8AC3E}">
        <p14:creationId xmlns:p14="http://schemas.microsoft.com/office/powerpoint/2010/main" val="20044313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274" y="2303482"/>
            <a:ext cx="4574697" cy="2952710"/>
          </a:xfrm>
          <a:prstGeom prst="rect">
            <a:avLst/>
          </a:prstGeom>
        </p:spPr>
      </p:pic>
      <p:grpSp>
        <p:nvGrpSpPr>
          <p:cNvPr id="6" name="Group 5">
            <a:extLst>
              <a:ext uri="{FF2B5EF4-FFF2-40B4-BE49-F238E27FC236}">
                <a16:creationId xmlns="" xmlns:a16="http://schemas.microsoft.com/office/drawing/2014/main" id="{1C6325B3-6456-4865-BBDF-655F752E9EFE}"/>
              </a:ext>
            </a:extLst>
          </p:cNvPr>
          <p:cNvGrpSpPr/>
          <p:nvPr/>
        </p:nvGrpSpPr>
        <p:grpSpPr>
          <a:xfrm>
            <a:off x="433337" y="254810"/>
            <a:ext cx="4864341" cy="299372"/>
            <a:chOff x="433337" y="254810"/>
            <a:chExt cx="4864341" cy="299372"/>
          </a:xfrm>
        </p:grpSpPr>
        <p:pic>
          <p:nvPicPr>
            <p:cNvPr id="7" name="Picture 6">
              <a:extLst>
                <a:ext uri="{FF2B5EF4-FFF2-40B4-BE49-F238E27FC236}">
                  <a16:creationId xmlns="" xmlns:a16="http://schemas.microsoft.com/office/drawing/2014/main" id="{D2205702-1A6E-48B3-8FE8-C86AEBBA5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8" name="Straight Connector 7">
              <a:extLst>
                <a:ext uri="{FF2B5EF4-FFF2-40B4-BE49-F238E27FC236}">
                  <a16:creationId xmlns="" xmlns:a16="http://schemas.microsoft.com/office/drawing/2014/main" id="{8225D871-C7B3-4E7D-ABBE-CD566D7FD805}"/>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 xmlns:a16="http://schemas.microsoft.com/office/drawing/2014/main" id="{477B6F35-A06D-47AD-B921-B1CB7F7D9582}"/>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STYLUSCOM</a:t>
              </a:r>
            </a:p>
          </p:txBody>
        </p:sp>
      </p:grpSp>
      <p:sp>
        <p:nvSpPr>
          <p:cNvPr id="18" name="Text Box 4">
            <a:extLst>
              <a:ext uri="{FF2B5EF4-FFF2-40B4-BE49-F238E27FC236}">
                <a16:creationId xmlns="" xmlns:a16="http://schemas.microsoft.com/office/drawing/2014/main" id="{3CC048E6-48B0-40B2-9043-3CD55C056B69}"/>
              </a:ext>
            </a:extLst>
          </p:cNvPr>
          <p:cNvSpPr txBox="1">
            <a:spLocks noChangeArrowheads="1"/>
          </p:cNvSpPr>
          <p:nvPr/>
        </p:nvSpPr>
        <p:spPr bwMode="auto">
          <a:xfrm>
            <a:off x="1069784" y="1064230"/>
            <a:ext cx="3184610" cy="439749"/>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736" tIns="34868" rIns="69736" bIns="34868" numCol="1" anchor="t" anchorCtr="0" compatLnSpc="1">
            <a:prstTxWarp prst="textNoShape">
              <a:avLst/>
            </a:prstTxWarp>
            <a:spAutoFit/>
          </a:bodyPr>
          <a:lstStyle/>
          <a:p>
            <a:pPr algn="ctr" fontAlgn="base">
              <a:spcBef>
                <a:spcPct val="0"/>
              </a:spcBef>
              <a:spcAft>
                <a:spcPts val="763"/>
              </a:spcAft>
            </a:pPr>
            <a:r>
              <a:rPr lang="en-GB" sz="2400" spc="458" dirty="0">
                <a:latin typeface="Roboto"/>
              </a:rPr>
              <a:t>StylusCom</a:t>
            </a:r>
          </a:p>
        </p:txBody>
      </p:sp>
      <p:sp>
        <p:nvSpPr>
          <p:cNvPr id="19" name="TextBox 18">
            <a:extLst>
              <a:ext uri="{FF2B5EF4-FFF2-40B4-BE49-F238E27FC236}">
                <a16:creationId xmlns="" xmlns:a16="http://schemas.microsoft.com/office/drawing/2014/main" id="{9CA8B4C5-72C3-4D0D-A348-8F438B44493B}"/>
              </a:ext>
            </a:extLst>
          </p:cNvPr>
          <p:cNvSpPr txBox="1"/>
          <p:nvPr/>
        </p:nvSpPr>
        <p:spPr>
          <a:xfrm>
            <a:off x="757672" y="1531209"/>
            <a:ext cx="3808833" cy="532082"/>
          </a:xfrm>
          <a:prstGeom prst="rect">
            <a:avLst/>
          </a:prstGeom>
          <a:noFill/>
        </p:spPr>
        <p:txBody>
          <a:bodyPr wrap="square" lIns="69736" tIns="34868" rIns="69736" bIns="34868" rtlCol="0">
            <a:spAutoFit/>
          </a:bodyPr>
          <a:lstStyle/>
          <a:p>
            <a:pPr algn="ctr"/>
            <a:r>
              <a:rPr lang="en-GB" sz="1000" spc="458" dirty="0">
                <a:latin typeface="Roboto Lt"/>
              </a:rPr>
              <a:t>Slimme intercomsysteem</a:t>
            </a:r>
          </a:p>
          <a:p>
            <a:pPr algn="ctr"/>
            <a:r>
              <a:rPr lang="en-GB" sz="1000" spc="458" dirty="0">
                <a:latin typeface="Roboto Lt"/>
              </a:rPr>
              <a:t/>
            </a:r>
            <a:br>
              <a:rPr lang="en-GB" sz="1000" spc="458" dirty="0">
                <a:latin typeface="Roboto Lt"/>
              </a:rPr>
            </a:br>
            <a:endParaRPr lang="en-GB" sz="1000" spc="458" dirty="0">
              <a:latin typeface="Roboto Lt"/>
            </a:endParaRPr>
          </a:p>
        </p:txBody>
      </p:sp>
      <p:grpSp>
        <p:nvGrpSpPr>
          <p:cNvPr id="13" name="Group 12">
            <a:extLst>
              <a:ext uri="{FF2B5EF4-FFF2-40B4-BE49-F238E27FC236}">
                <a16:creationId xmlns="" xmlns:a16="http://schemas.microsoft.com/office/drawing/2014/main" id="{DFF2E65D-A439-440E-8C35-168CEC381827}"/>
              </a:ext>
            </a:extLst>
          </p:cNvPr>
          <p:cNvGrpSpPr/>
          <p:nvPr/>
        </p:nvGrpSpPr>
        <p:grpSpPr>
          <a:xfrm>
            <a:off x="433337" y="7209698"/>
            <a:ext cx="5045091" cy="233315"/>
            <a:chOff x="433337" y="7235825"/>
            <a:chExt cx="5045091" cy="233315"/>
          </a:xfrm>
        </p:grpSpPr>
        <p:cxnSp>
          <p:nvCxnSpPr>
            <p:cNvPr id="14" name="Straight Connector 13">
              <a:extLst>
                <a:ext uri="{FF2B5EF4-FFF2-40B4-BE49-F238E27FC236}">
                  <a16:creationId xmlns="" xmlns:a16="http://schemas.microsoft.com/office/drawing/2014/main" id="{B40A6811-EF6F-4CB5-A465-E59FE5491CE7}"/>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 xmlns:a16="http://schemas.microsoft.com/office/drawing/2014/main" id="{013C2D46-AF66-4679-ADDF-14D80656941C}"/>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68</a:t>
              </a:r>
            </a:p>
          </p:txBody>
        </p:sp>
      </p:grpSp>
    </p:spTree>
    <p:extLst>
      <p:ext uri="{BB962C8B-B14F-4D97-AF65-F5344CB8AC3E}">
        <p14:creationId xmlns:p14="http://schemas.microsoft.com/office/powerpoint/2010/main" val="7023450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972411" y="833319"/>
            <a:ext cx="3358342" cy="439749"/>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736" tIns="34868" rIns="69736" bIns="34868" numCol="1" anchor="t" anchorCtr="0" compatLnSpc="1">
            <a:prstTxWarp prst="textNoShape">
              <a:avLst/>
            </a:prstTxWarp>
            <a:spAutoFit/>
          </a:bodyPr>
          <a:lstStyle/>
          <a:p>
            <a:pPr algn="ctr" fontAlgn="base">
              <a:spcBef>
                <a:spcPct val="0"/>
              </a:spcBef>
              <a:spcAft>
                <a:spcPts val="763"/>
              </a:spcAft>
            </a:pPr>
            <a:r>
              <a:rPr lang="en-GB" sz="2400" spc="458" dirty="0">
                <a:latin typeface="Roboto"/>
              </a:rPr>
              <a:t>StylusCom</a:t>
            </a:r>
          </a:p>
        </p:txBody>
      </p:sp>
      <p:pic>
        <p:nvPicPr>
          <p:cNvPr id="9218" name="Picture 2"/>
          <p:cNvPicPr>
            <a:picLocks noChangeAspect="1" noChangeArrowheads="1"/>
          </p:cNvPicPr>
          <p:nvPr/>
        </p:nvPicPr>
        <p:blipFill rotWithShape="1">
          <a:blip r:embed="rId2" cstate="print">
            <a:biLevel thresh="75000"/>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848"/>
          <a:stretch/>
        </p:blipFill>
        <p:spPr bwMode="auto">
          <a:xfrm>
            <a:off x="2713400" y="2136288"/>
            <a:ext cx="1935346" cy="991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cstate="print">
            <a:biLevel thresh="75000"/>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691313" y="4704239"/>
            <a:ext cx="1947181" cy="1337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5231" y="2174988"/>
            <a:ext cx="637855" cy="95255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7650" y="4774754"/>
            <a:ext cx="599284" cy="1187528"/>
          </a:xfrm>
          <a:prstGeom prst="rect">
            <a:avLst/>
          </a:prstGeom>
        </p:spPr>
      </p:pic>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18380" r="27514"/>
          <a:stretch/>
        </p:blipFill>
        <p:spPr>
          <a:xfrm rot="21353385">
            <a:off x="1596950" y="2276019"/>
            <a:ext cx="725419" cy="893822"/>
          </a:xfrm>
          <a:prstGeom prst="rect">
            <a:avLst/>
          </a:prstGeom>
          <a:effectLst>
            <a:outerShdw blurRad="50800" dist="38100" algn="l" rotWithShape="0">
              <a:prstClr val="black">
                <a:alpha val="40000"/>
              </a:prstClr>
            </a:outerShdw>
          </a:effectLst>
        </p:spPr>
      </p:pic>
      <p:pic>
        <p:nvPicPr>
          <p:cNvPr id="32"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18380" r="27514"/>
          <a:stretch/>
        </p:blipFill>
        <p:spPr>
          <a:xfrm rot="21353385">
            <a:off x="1596950" y="5067157"/>
            <a:ext cx="725419" cy="893822"/>
          </a:xfrm>
          <a:prstGeom prst="rect">
            <a:avLst/>
          </a:prstGeom>
          <a:effectLst>
            <a:outerShdw blurRad="50800" dist="38100" algn="l" rotWithShape="0">
              <a:prstClr val="black">
                <a:alpha val="40000"/>
              </a:prstClr>
            </a:outerShdw>
          </a:effectLst>
        </p:spPr>
      </p:pic>
      <p:grpSp>
        <p:nvGrpSpPr>
          <p:cNvPr id="13" name="Group 12">
            <a:extLst>
              <a:ext uri="{FF2B5EF4-FFF2-40B4-BE49-F238E27FC236}">
                <a16:creationId xmlns="" xmlns:a16="http://schemas.microsoft.com/office/drawing/2014/main" id="{401B004A-BB9B-4FD7-A86B-81E3E28ACDD7}"/>
              </a:ext>
            </a:extLst>
          </p:cNvPr>
          <p:cNvGrpSpPr/>
          <p:nvPr/>
        </p:nvGrpSpPr>
        <p:grpSpPr>
          <a:xfrm>
            <a:off x="433337" y="254810"/>
            <a:ext cx="4864341" cy="299372"/>
            <a:chOff x="433337" y="254810"/>
            <a:chExt cx="4864341" cy="299372"/>
          </a:xfrm>
        </p:grpSpPr>
        <p:pic>
          <p:nvPicPr>
            <p:cNvPr id="14" name="Picture 13">
              <a:extLst>
                <a:ext uri="{FF2B5EF4-FFF2-40B4-BE49-F238E27FC236}">
                  <a16:creationId xmlns="" xmlns:a16="http://schemas.microsoft.com/office/drawing/2014/main" id="{708FB8DC-7749-4327-AC8E-24FBA1837BB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5" name="Straight Connector 14">
              <a:extLst>
                <a:ext uri="{FF2B5EF4-FFF2-40B4-BE49-F238E27FC236}">
                  <a16:creationId xmlns="" xmlns:a16="http://schemas.microsoft.com/office/drawing/2014/main" id="{00A0DCA7-A9D5-48E6-9C1F-0D1BBD0BEE5E}"/>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 xmlns:a16="http://schemas.microsoft.com/office/drawing/2014/main" id="{5E072F85-7E32-4A3F-B58E-F867FB185AD1}"/>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STYLUSCOM</a:t>
              </a:r>
            </a:p>
          </p:txBody>
        </p:sp>
      </p:grpSp>
      <p:sp>
        <p:nvSpPr>
          <p:cNvPr id="26" name="TextBox 25">
            <a:extLst>
              <a:ext uri="{FF2B5EF4-FFF2-40B4-BE49-F238E27FC236}">
                <a16:creationId xmlns="" xmlns:a16="http://schemas.microsoft.com/office/drawing/2014/main" id="{76121836-5A55-4BC5-AB11-6765CBCAE952}"/>
              </a:ext>
            </a:extLst>
          </p:cNvPr>
          <p:cNvSpPr txBox="1"/>
          <p:nvPr/>
        </p:nvSpPr>
        <p:spPr>
          <a:xfrm>
            <a:off x="898156" y="1233744"/>
            <a:ext cx="3506853" cy="640188"/>
          </a:xfrm>
          <a:prstGeom prst="rect">
            <a:avLst/>
          </a:prstGeom>
          <a:noFill/>
        </p:spPr>
        <p:txBody>
          <a:bodyPr wrap="square" lIns="69736" tIns="34868" rIns="69736" bIns="34868" rtlCol="0">
            <a:spAutoFit/>
          </a:bodyPr>
          <a:lstStyle/>
          <a:p>
            <a:pPr algn="ctr"/>
            <a:r>
              <a:rPr lang="en-GB" sz="1234" spc="458" dirty="0">
                <a:latin typeface="Roboto Lt"/>
              </a:rPr>
              <a:t>Mozaïekpakketten &amp; onderdeelnummers</a:t>
            </a:r>
            <a:br>
              <a:rPr lang="en-GB" sz="1234" spc="458" dirty="0">
                <a:latin typeface="Roboto Lt"/>
              </a:rPr>
            </a:br>
            <a:endParaRPr lang="en-GB" sz="1234" spc="458" dirty="0">
              <a:latin typeface="Roboto Lt"/>
            </a:endParaRPr>
          </a:p>
        </p:txBody>
      </p:sp>
      <p:sp>
        <p:nvSpPr>
          <p:cNvPr id="29" name="TextBox 28">
            <a:extLst>
              <a:ext uri="{FF2B5EF4-FFF2-40B4-BE49-F238E27FC236}">
                <a16:creationId xmlns="" xmlns:a16="http://schemas.microsoft.com/office/drawing/2014/main" id="{F8500ACC-E251-4B37-9596-40B414C9E630}"/>
              </a:ext>
            </a:extLst>
          </p:cNvPr>
          <p:cNvSpPr txBox="1"/>
          <p:nvPr/>
        </p:nvSpPr>
        <p:spPr>
          <a:xfrm>
            <a:off x="821123" y="3284699"/>
            <a:ext cx="4083517" cy="501304"/>
          </a:xfrm>
          <a:prstGeom prst="rect">
            <a:avLst/>
          </a:prstGeom>
          <a:noFill/>
        </p:spPr>
        <p:txBody>
          <a:bodyPr wrap="square" lIns="69736" tIns="34868" rIns="69736" bIns="34868" rtlCol="0">
            <a:spAutoFit/>
          </a:bodyPr>
          <a:lstStyle/>
          <a:p>
            <a:pPr marL="17145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Stijlvolle gebogen architectonisch model.</a:t>
            </a:r>
          </a:p>
          <a:p>
            <a:pPr marL="17145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BS316 marine grade, geborsteld roestvrij staalbouw met hoogglans acryl trim.</a:t>
            </a:r>
          </a:p>
          <a:p>
            <a:pPr marL="17145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Kit bevat 1 stylus monitor, 1 toespraak panel en 2 voedingen.</a:t>
            </a:r>
          </a:p>
          <a:p>
            <a:pPr>
              <a:buClr>
                <a:srgbClr val="C00000"/>
              </a:buClr>
              <a:buSzPct val="140000"/>
            </a:pPr>
            <a:endParaRPr lang="en-GB" sz="700" dirty="0">
              <a:latin typeface="Century Gothic" panose="020B0502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4CA7BFFE-424F-4608-BEE2-1050D1759C77}"/>
              </a:ext>
            </a:extLst>
          </p:cNvPr>
          <p:cNvSpPr txBox="1"/>
          <p:nvPr/>
        </p:nvSpPr>
        <p:spPr>
          <a:xfrm>
            <a:off x="821123" y="6066930"/>
            <a:ext cx="4132214" cy="393582"/>
          </a:xfrm>
          <a:prstGeom prst="rect">
            <a:avLst/>
          </a:prstGeom>
          <a:noFill/>
        </p:spPr>
        <p:txBody>
          <a:bodyPr wrap="square" lIns="69736" tIns="34868" rIns="69736" bIns="34868" rtlCol="0">
            <a:spAutoFit/>
          </a:bodyPr>
          <a:lstStyle/>
          <a:p>
            <a:pPr marL="17145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Stijlvolle gebogen architectonisch model.</a:t>
            </a:r>
          </a:p>
          <a:p>
            <a:pPr marL="17145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BS316 marine grade, geborsteld roestvrij staalbouw met hoogglans acryl trim.</a:t>
            </a:r>
          </a:p>
          <a:p>
            <a:pPr marL="17145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Kit bevat 1 stylus monitor, 1 toespraak panel en 2 voedingen.</a:t>
            </a:r>
          </a:p>
        </p:txBody>
      </p:sp>
      <p:cxnSp>
        <p:nvCxnSpPr>
          <p:cNvPr id="31" name="Straight Connector 30">
            <a:extLst>
              <a:ext uri="{FF2B5EF4-FFF2-40B4-BE49-F238E27FC236}">
                <a16:creationId xmlns="" xmlns:a16="http://schemas.microsoft.com/office/drawing/2014/main" id="{AE3C717F-07A0-43DB-8A9F-D8D1FB9907BE}"/>
              </a:ext>
            </a:extLst>
          </p:cNvPr>
          <p:cNvCxnSpPr>
            <a:cxnSpLocks/>
          </p:cNvCxnSpPr>
          <p:nvPr/>
        </p:nvCxnSpPr>
        <p:spPr>
          <a:xfrm flipH="1">
            <a:off x="736252" y="4034865"/>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 xmlns:a16="http://schemas.microsoft.com/office/drawing/2014/main" id="{367852A9-7181-4A38-A300-B3F7FE0562E2}"/>
              </a:ext>
            </a:extLst>
          </p:cNvPr>
          <p:cNvCxnSpPr>
            <a:cxnSpLocks/>
          </p:cNvCxnSpPr>
          <p:nvPr/>
        </p:nvCxnSpPr>
        <p:spPr>
          <a:xfrm>
            <a:off x="2633926" y="1872628"/>
            <a:ext cx="0" cy="1337297"/>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 xmlns:a16="http://schemas.microsoft.com/office/drawing/2014/main" id="{1F7D6A4F-4C42-44BF-9D3F-25A09D6415A5}"/>
              </a:ext>
            </a:extLst>
          </p:cNvPr>
          <p:cNvCxnSpPr/>
          <p:nvPr/>
        </p:nvCxnSpPr>
        <p:spPr>
          <a:xfrm>
            <a:off x="821123" y="1806009"/>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35" name="Rectangle 34">
            <a:extLst>
              <a:ext uri="{FF2B5EF4-FFF2-40B4-BE49-F238E27FC236}">
                <a16:creationId xmlns="" xmlns:a16="http://schemas.microsoft.com/office/drawing/2014/main" id="{170879BF-0D1C-4FBD-80AC-30722F4415B7}"/>
              </a:ext>
            </a:extLst>
          </p:cNvPr>
          <p:cNvSpPr/>
          <p:nvPr/>
        </p:nvSpPr>
        <p:spPr>
          <a:xfrm>
            <a:off x="942689" y="1682792"/>
            <a:ext cx="1727232" cy="507831"/>
          </a:xfrm>
          <a:prstGeom prst="rect">
            <a:avLst/>
          </a:prstGeom>
        </p:spPr>
        <p:txBody>
          <a:bodyPr wrap="square">
            <a:spAutoFit/>
          </a:bodyPr>
          <a:lstStyle/>
          <a:p>
            <a:pPr lvl="0"/>
            <a:r>
              <a:rPr lang="en-GB" sz="900" b="1" dirty="0">
                <a:latin typeface="Century Gothic" panose="020B0502020202020204" pitchFamily="34" charset="0"/>
                <a:cs typeface="Arial" panose="020B0604020202020204" pitchFamily="34" charset="0"/>
              </a:rPr>
              <a:t>Styluscom-AB (architectonisch Model)</a:t>
            </a:r>
            <a:br>
              <a:rPr lang="en-GB" sz="900" b="1" dirty="0">
                <a:latin typeface="Century Gothic" panose="020B0502020202020204" pitchFamily="34" charset="0"/>
                <a:cs typeface="Arial" panose="020B0604020202020204" pitchFamily="34" charset="0"/>
              </a:rPr>
            </a:br>
            <a:endParaRPr lang="en-GB" sz="900" b="1" dirty="0">
              <a:latin typeface="Century Gothic" panose="020B0502020202020204" pitchFamily="34" charset="0"/>
              <a:cs typeface="Arial" panose="020B0604020202020204" pitchFamily="34" charset="0"/>
            </a:endParaRPr>
          </a:p>
        </p:txBody>
      </p:sp>
      <p:cxnSp>
        <p:nvCxnSpPr>
          <p:cNvPr id="36" name="Straight Connector 35">
            <a:extLst>
              <a:ext uri="{FF2B5EF4-FFF2-40B4-BE49-F238E27FC236}">
                <a16:creationId xmlns="" xmlns:a16="http://schemas.microsoft.com/office/drawing/2014/main" id="{653386F5-057D-4FAF-995D-08C05158B305}"/>
              </a:ext>
            </a:extLst>
          </p:cNvPr>
          <p:cNvCxnSpPr/>
          <p:nvPr/>
        </p:nvCxnSpPr>
        <p:spPr>
          <a:xfrm>
            <a:off x="821123" y="4301240"/>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37" name="Rectangle 36">
            <a:extLst>
              <a:ext uri="{FF2B5EF4-FFF2-40B4-BE49-F238E27FC236}">
                <a16:creationId xmlns="" xmlns:a16="http://schemas.microsoft.com/office/drawing/2014/main" id="{E9341732-ECBF-401B-9927-7FD4233AB9C8}"/>
              </a:ext>
            </a:extLst>
          </p:cNvPr>
          <p:cNvSpPr/>
          <p:nvPr/>
        </p:nvSpPr>
        <p:spPr>
          <a:xfrm>
            <a:off x="942689" y="4130109"/>
            <a:ext cx="1862631" cy="646331"/>
          </a:xfrm>
          <a:prstGeom prst="rect">
            <a:avLst/>
          </a:prstGeom>
        </p:spPr>
        <p:txBody>
          <a:bodyPr wrap="square">
            <a:spAutoFit/>
          </a:bodyPr>
          <a:lstStyle/>
          <a:p>
            <a:pPr lvl="0">
              <a:buClr>
                <a:srgbClr val="C00000"/>
              </a:buClr>
              <a:buSzPct val="140000"/>
            </a:pPr>
            <a:r>
              <a:rPr lang="en-GB" sz="900" b="1" dirty="0">
                <a:latin typeface="Century Gothic" panose="020B0502020202020204" pitchFamily="34" charset="0"/>
                <a:cs typeface="Arial" panose="020B0604020202020204" pitchFamily="34" charset="0"/>
              </a:rPr>
              <a:t>Styluscom-ABK (architectonische toetsenblok Model)</a:t>
            </a:r>
            <a:br>
              <a:rPr lang="en-GB" sz="900" b="1" dirty="0">
                <a:latin typeface="Century Gothic" panose="020B0502020202020204" pitchFamily="34" charset="0"/>
                <a:cs typeface="Arial" panose="020B0604020202020204" pitchFamily="34" charset="0"/>
              </a:rPr>
            </a:br>
            <a:endParaRPr lang="en-GB" sz="900" b="1" dirty="0">
              <a:latin typeface="Century Gothic" panose="020B0502020202020204" pitchFamily="34" charset="0"/>
              <a:cs typeface="Arial" panose="020B0604020202020204" pitchFamily="34" charset="0"/>
            </a:endParaRPr>
          </a:p>
        </p:txBody>
      </p:sp>
      <p:cxnSp>
        <p:nvCxnSpPr>
          <p:cNvPr id="38" name="Straight Connector 37">
            <a:extLst>
              <a:ext uri="{FF2B5EF4-FFF2-40B4-BE49-F238E27FC236}">
                <a16:creationId xmlns="" xmlns:a16="http://schemas.microsoft.com/office/drawing/2014/main" id="{1C834744-5451-4327-806F-9CF960CAD6BF}"/>
              </a:ext>
            </a:extLst>
          </p:cNvPr>
          <p:cNvCxnSpPr>
            <a:cxnSpLocks/>
          </p:cNvCxnSpPr>
          <p:nvPr/>
        </p:nvCxnSpPr>
        <p:spPr>
          <a:xfrm>
            <a:off x="2633926" y="4624985"/>
            <a:ext cx="0" cy="1337297"/>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grpSp>
        <p:nvGrpSpPr>
          <p:cNvPr id="41" name="Group 40">
            <a:extLst>
              <a:ext uri="{FF2B5EF4-FFF2-40B4-BE49-F238E27FC236}">
                <a16:creationId xmlns="" xmlns:a16="http://schemas.microsoft.com/office/drawing/2014/main" id="{80DC17D6-C78E-4DFA-8975-B57DB358143A}"/>
              </a:ext>
            </a:extLst>
          </p:cNvPr>
          <p:cNvGrpSpPr/>
          <p:nvPr/>
        </p:nvGrpSpPr>
        <p:grpSpPr>
          <a:xfrm>
            <a:off x="-146132" y="7209698"/>
            <a:ext cx="5041982" cy="233315"/>
            <a:chOff x="-146132" y="7235825"/>
            <a:chExt cx="5041982" cy="233315"/>
          </a:xfrm>
        </p:grpSpPr>
        <p:cxnSp>
          <p:nvCxnSpPr>
            <p:cNvPr id="42" name="Straight Connector 41">
              <a:extLst>
                <a:ext uri="{FF2B5EF4-FFF2-40B4-BE49-F238E27FC236}">
                  <a16:creationId xmlns="" xmlns:a16="http://schemas.microsoft.com/office/drawing/2014/main" id="{023CEF8D-20BF-444E-92D7-D06C913B1A82}"/>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43" name="TextBox 42">
              <a:extLst>
                <a:ext uri="{FF2B5EF4-FFF2-40B4-BE49-F238E27FC236}">
                  <a16:creationId xmlns="" xmlns:a16="http://schemas.microsoft.com/office/drawing/2014/main" id="{8E7DCABA-C8F7-44C6-85A7-3663E5D9797F}"/>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69</a:t>
              </a:r>
            </a:p>
          </p:txBody>
        </p:sp>
      </p:grpSp>
    </p:spTree>
    <p:extLst>
      <p:ext uri="{BB962C8B-B14F-4D97-AF65-F5344CB8AC3E}">
        <p14:creationId xmlns:p14="http://schemas.microsoft.com/office/powerpoint/2010/main" val="626416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320B1941-CD66-4D7B-8999-93C72E00EF94}"/>
              </a:ext>
            </a:extLst>
          </p:cNvPr>
          <p:cNvGrpSpPr/>
          <p:nvPr/>
        </p:nvGrpSpPr>
        <p:grpSpPr>
          <a:xfrm>
            <a:off x="433337" y="254810"/>
            <a:ext cx="4864341" cy="299372"/>
            <a:chOff x="433337" y="254810"/>
            <a:chExt cx="4864341" cy="299372"/>
          </a:xfrm>
        </p:grpSpPr>
        <p:pic>
          <p:nvPicPr>
            <p:cNvPr id="13" name="Picture 12">
              <a:extLst>
                <a:ext uri="{FF2B5EF4-FFF2-40B4-BE49-F238E27FC236}">
                  <a16:creationId xmlns="" xmlns:a16="http://schemas.microsoft.com/office/drawing/2014/main" id="{FF1B5797-7B20-431C-B809-8FE305C7A0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4" name="Straight Connector 13">
              <a:extLst>
                <a:ext uri="{FF2B5EF4-FFF2-40B4-BE49-F238E27FC236}">
                  <a16:creationId xmlns="" xmlns:a16="http://schemas.microsoft.com/office/drawing/2014/main" id="{9B2340F7-0D74-4138-867C-57DF65E14D9E}"/>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 xmlns:a16="http://schemas.microsoft.com/office/drawing/2014/main" id="{DC808FFE-D895-40EB-909C-2660CA1A44ED}"/>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STYLUSCOM</a:t>
              </a:r>
            </a:p>
          </p:txBody>
        </p:sp>
      </p:grpSp>
      <p:sp>
        <p:nvSpPr>
          <p:cNvPr id="21" name="Text Box 4">
            <a:extLst>
              <a:ext uri="{FF2B5EF4-FFF2-40B4-BE49-F238E27FC236}">
                <a16:creationId xmlns="" xmlns:a16="http://schemas.microsoft.com/office/drawing/2014/main" id="{CC8B6846-9B14-4441-A854-AF37A213C587}"/>
              </a:ext>
            </a:extLst>
          </p:cNvPr>
          <p:cNvSpPr txBox="1">
            <a:spLocks noChangeArrowheads="1"/>
          </p:cNvSpPr>
          <p:nvPr/>
        </p:nvSpPr>
        <p:spPr bwMode="auto">
          <a:xfrm>
            <a:off x="972411" y="833319"/>
            <a:ext cx="3358342" cy="439749"/>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736" tIns="34868" rIns="69736" bIns="34868" numCol="1" anchor="t" anchorCtr="0" compatLnSpc="1">
            <a:prstTxWarp prst="textNoShape">
              <a:avLst/>
            </a:prstTxWarp>
            <a:spAutoFit/>
          </a:bodyPr>
          <a:lstStyle/>
          <a:p>
            <a:pPr algn="ctr" fontAlgn="base">
              <a:spcBef>
                <a:spcPct val="0"/>
              </a:spcBef>
              <a:spcAft>
                <a:spcPts val="763"/>
              </a:spcAft>
            </a:pPr>
            <a:r>
              <a:rPr lang="en-GB" sz="2400" spc="458" dirty="0">
                <a:latin typeface="Roboto"/>
              </a:rPr>
              <a:t>StylusCom</a:t>
            </a:r>
          </a:p>
        </p:txBody>
      </p:sp>
      <p:pic>
        <p:nvPicPr>
          <p:cNvPr id="22" name="Picture 2">
            <a:extLst>
              <a:ext uri="{FF2B5EF4-FFF2-40B4-BE49-F238E27FC236}">
                <a16:creationId xmlns="" xmlns:a16="http://schemas.microsoft.com/office/drawing/2014/main" id="{B1CDF818-16B9-493A-95A7-58990C7DC9A3}"/>
              </a:ext>
            </a:extLst>
          </p:cNvPr>
          <p:cNvPicPr>
            <a:picLocks noChangeAspect="1" noChangeArrowheads="1"/>
          </p:cNvPicPr>
          <p:nvPr/>
        </p:nvPicPr>
        <p:blipFill rotWithShape="1">
          <a:blip r:embed="rId3" cstate="print">
            <a:biLevel thresh="75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848"/>
          <a:stretch/>
        </p:blipFill>
        <p:spPr bwMode="auto">
          <a:xfrm>
            <a:off x="2693725" y="2236054"/>
            <a:ext cx="1915744" cy="98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 xmlns:a16="http://schemas.microsoft.com/office/drawing/2014/main" id="{3B58F169-5968-4292-AC7F-842157B630A7}"/>
              </a:ext>
            </a:extLst>
          </p:cNvPr>
          <p:cNvPicPr>
            <a:picLocks noChangeAspect="1" noChangeArrowheads="1"/>
          </p:cNvPicPr>
          <p:nvPr/>
        </p:nvPicPr>
        <p:blipFill>
          <a:blip r:embed="rId5" cstate="print">
            <a:biLevel thresh="75000"/>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633926" y="4432044"/>
            <a:ext cx="1959817" cy="134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a:extLst>
              <a:ext uri="{FF2B5EF4-FFF2-40B4-BE49-F238E27FC236}">
                <a16:creationId xmlns="" xmlns:a16="http://schemas.microsoft.com/office/drawing/2014/main" id="{153E4A1F-C497-4759-B136-AA65031ACE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8711" y="2185032"/>
            <a:ext cx="637855" cy="952552"/>
          </a:xfrm>
          <a:prstGeom prst="rect">
            <a:avLst/>
          </a:prstGeom>
        </p:spPr>
      </p:pic>
      <p:pic>
        <p:nvPicPr>
          <p:cNvPr id="25" name="Picture 24">
            <a:extLst>
              <a:ext uri="{FF2B5EF4-FFF2-40B4-BE49-F238E27FC236}">
                <a16:creationId xmlns="" xmlns:a16="http://schemas.microsoft.com/office/drawing/2014/main" id="{1B9266AB-7F9F-445F-A41A-C58C3D1DD7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7997" y="4433169"/>
            <a:ext cx="599284" cy="1187528"/>
          </a:xfrm>
          <a:prstGeom prst="rect">
            <a:avLst/>
          </a:prstGeom>
        </p:spPr>
      </p:pic>
      <p:sp>
        <p:nvSpPr>
          <p:cNvPr id="28" name="TextBox 27">
            <a:extLst>
              <a:ext uri="{FF2B5EF4-FFF2-40B4-BE49-F238E27FC236}">
                <a16:creationId xmlns="" xmlns:a16="http://schemas.microsoft.com/office/drawing/2014/main" id="{E53F12BC-1375-4C3D-A735-2360E8DBCA6F}"/>
              </a:ext>
            </a:extLst>
          </p:cNvPr>
          <p:cNvSpPr txBox="1"/>
          <p:nvPr/>
        </p:nvSpPr>
        <p:spPr>
          <a:xfrm>
            <a:off x="898156" y="1233744"/>
            <a:ext cx="3506853" cy="640188"/>
          </a:xfrm>
          <a:prstGeom prst="rect">
            <a:avLst/>
          </a:prstGeom>
          <a:noFill/>
        </p:spPr>
        <p:txBody>
          <a:bodyPr wrap="square" lIns="69736" tIns="34868" rIns="69736" bIns="34868" rtlCol="0">
            <a:spAutoFit/>
          </a:bodyPr>
          <a:lstStyle/>
          <a:p>
            <a:pPr algn="ctr"/>
            <a:r>
              <a:rPr lang="en-GB" sz="1234" spc="458" dirty="0">
                <a:latin typeface="Roboto Lt"/>
              </a:rPr>
              <a:t>Mozaïekpakketten &amp; onderdeelnummers</a:t>
            </a:r>
            <a:br>
              <a:rPr lang="en-GB" sz="1234" spc="458" dirty="0">
                <a:latin typeface="Roboto Lt"/>
              </a:rPr>
            </a:br>
            <a:endParaRPr lang="en-GB" sz="1234" spc="458" dirty="0">
              <a:latin typeface="Roboto Lt"/>
            </a:endParaRPr>
          </a:p>
        </p:txBody>
      </p:sp>
      <p:sp>
        <p:nvSpPr>
          <p:cNvPr id="29" name="TextBox 28">
            <a:extLst>
              <a:ext uri="{FF2B5EF4-FFF2-40B4-BE49-F238E27FC236}">
                <a16:creationId xmlns="" xmlns:a16="http://schemas.microsoft.com/office/drawing/2014/main" id="{02479B72-873A-4D1E-A124-0053891EC2A7}"/>
              </a:ext>
            </a:extLst>
          </p:cNvPr>
          <p:cNvSpPr txBox="1"/>
          <p:nvPr/>
        </p:nvSpPr>
        <p:spPr>
          <a:xfrm>
            <a:off x="821123" y="3284699"/>
            <a:ext cx="4083517" cy="285861"/>
          </a:xfrm>
          <a:prstGeom prst="rect">
            <a:avLst/>
          </a:prstGeom>
          <a:noFill/>
        </p:spPr>
        <p:txBody>
          <a:bodyPr wrap="square" lIns="69736" tIns="34868" rIns="69736" bIns="34868" rtlCol="0">
            <a:spAutoFit/>
          </a:bodyPr>
          <a:lstStyle/>
          <a:p>
            <a:pPr marL="171450" indent="-171450">
              <a:buClr>
                <a:srgbClr val="C00000"/>
              </a:buClr>
              <a:buSzPct val="140000"/>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Extra architecturale deur/gate paneel.</a:t>
            </a:r>
            <a:br>
              <a:rPr lang="en-GB" sz="700" dirty="0">
                <a:latin typeface="Century Gothic" panose="020B0502020202020204" pitchFamily="34" charset="0"/>
                <a:cs typeface="Arial" panose="020B0604020202020204" pitchFamily="34" charset="0"/>
              </a:rPr>
            </a:br>
            <a:endParaRPr lang="en-GB" sz="700" dirty="0">
              <a:latin typeface="Century Gothic" panose="020B0502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E901256F-973F-4036-A4A2-DB1C58BE8139}"/>
              </a:ext>
            </a:extLst>
          </p:cNvPr>
          <p:cNvSpPr txBox="1"/>
          <p:nvPr/>
        </p:nvSpPr>
        <p:spPr>
          <a:xfrm>
            <a:off x="821124" y="5809440"/>
            <a:ext cx="4132214" cy="178139"/>
          </a:xfrm>
          <a:prstGeom prst="rect">
            <a:avLst/>
          </a:prstGeom>
          <a:noFill/>
        </p:spPr>
        <p:txBody>
          <a:bodyPr wrap="square" lIns="69736" tIns="34868" rIns="69736" bIns="34868" rtlCol="0">
            <a:spAutoFit/>
          </a:bodyPr>
          <a:lstStyle/>
          <a:p>
            <a:pPr marL="171450" lvl="0" indent="-171450">
              <a:buClr>
                <a:srgbClr val="C00000"/>
              </a:buClr>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Extra architecturale deur/gate paneel met toetsen.</a:t>
            </a:r>
            <a:endParaRPr lang="en-GB" sz="700" dirty="0">
              <a:latin typeface="Century Gothic" panose="020B0502020202020204" pitchFamily="34" charset="0"/>
              <a:cs typeface="Arial" panose="020B0604020202020204" pitchFamily="34" charset="0"/>
            </a:endParaRPr>
          </a:p>
        </p:txBody>
      </p:sp>
      <p:cxnSp>
        <p:nvCxnSpPr>
          <p:cNvPr id="31" name="Straight Connector 30">
            <a:extLst>
              <a:ext uri="{FF2B5EF4-FFF2-40B4-BE49-F238E27FC236}">
                <a16:creationId xmlns="" xmlns:a16="http://schemas.microsoft.com/office/drawing/2014/main" id="{70D76923-00B7-490D-BACE-D0F7A3A0B40D}"/>
              </a:ext>
            </a:extLst>
          </p:cNvPr>
          <p:cNvCxnSpPr>
            <a:cxnSpLocks/>
          </p:cNvCxnSpPr>
          <p:nvPr/>
        </p:nvCxnSpPr>
        <p:spPr>
          <a:xfrm flipH="1">
            <a:off x="736252" y="3749115"/>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 xmlns:a16="http://schemas.microsoft.com/office/drawing/2014/main" id="{6EFC452C-042B-4D8F-822E-FDA2F7AB5BED}"/>
              </a:ext>
            </a:extLst>
          </p:cNvPr>
          <p:cNvCxnSpPr>
            <a:cxnSpLocks/>
          </p:cNvCxnSpPr>
          <p:nvPr/>
        </p:nvCxnSpPr>
        <p:spPr>
          <a:xfrm>
            <a:off x="2633926" y="1872628"/>
            <a:ext cx="0" cy="1337297"/>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 xmlns:a16="http://schemas.microsoft.com/office/drawing/2014/main" id="{8A412D8C-C65F-4A2B-87DB-AAA874A0A456}"/>
              </a:ext>
            </a:extLst>
          </p:cNvPr>
          <p:cNvCxnSpPr/>
          <p:nvPr/>
        </p:nvCxnSpPr>
        <p:spPr>
          <a:xfrm>
            <a:off x="821123" y="1806009"/>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34" name="Rectangle 33">
            <a:extLst>
              <a:ext uri="{FF2B5EF4-FFF2-40B4-BE49-F238E27FC236}">
                <a16:creationId xmlns="" xmlns:a16="http://schemas.microsoft.com/office/drawing/2014/main" id="{79C44B57-A28B-48C4-9DBE-549DAC520D9B}"/>
              </a:ext>
            </a:extLst>
          </p:cNvPr>
          <p:cNvSpPr/>
          <p:nvPr/>
        </p:nvSpPr>
        <p:spPr>
          <a:xfrm>
            <a:off x="942689" y="1682792"/>
            <a:ext cx="1727232" cy="646331"/>
          </a:xfrm>
          <a:prstGeom prst="rect">
            <a:avLst/>
          </a:prstGeom>
        </p:spPr>
        <p:txBody>
          <a:bodyPr wrap="square">
            <a:spAutoFit/>
          </a:bodyPr>
          <a:lstStyle/>
          <a:p>
            <a:pPr lvl="0"/>
            <a:r>
              <a:rPr lang="en-GB" sz="900" b="1" dirty="0">
                <a:latin typeface="Century Gothic" panose="020B0502020202020204" pitchFamily="34" charset="0"/>
                <a:cs typeface="Arial" panose="020B0604020202020204" pitchFamily="34" charset="0"/>
              </a:rPr>
              <a:t>Styluscom-AB-CP (architectonisch Model)</a:t>
            </a:r>
          </a:p>
          <a:p>
            <a:pPr lvl="0"/>
            <a:r>
              <a:rPr lang="en-GB" sz="900" b="1" dirty="0">
                <a:latin typeface="Century Gothic" panose="020B0502020202020204" pitchFamily="34" charset="0"/>
                <a:cs typeface="Arial" panose="020B0604020202020204" pitchFamily="34" charset="0"/>
              </a:rPr>
              <a:t/>
            </a:r>
            <a:br>
              <a:rPr lang="en-GB" sz="900" b="1" dirty="0">
                <a:latin typeface="Century Gothic" panose="020B0502020202020204" pitchFamily="34" charset="0"/>
                <a:cs typeface="Arial" panose="020B0604020202020204" pitchFamily="34" charset="0"/>
              </a:rPr>
            </a:br>
            <a:endParaRPr lang="en-GB" sz="900" b="1" dirty="0">
              <a:latin typeface="Century Gothic" panose="020B0502020202020204" pitchFamily="34" charset="0"/>
              <a:cs typeface="Arial" panose="020B0604020202020204" pitchFamily="34" charset="0"/>
            </a:endParaRPr>
          </a:p>
        </p:txBody>
      </p:sp>
      <p:cxnSp>
        <p:nvCxnSpPr>
          <p:cNvPr id="35" name="Straight Connector 34">
            <a:extLst>
              <a:ext uri="{FF2B5EF4-FFF2-40B4-BE49-F238E27FC236}">
                <a16:creationId xmlns="" xmlns:a16="http://schemas.microsoft.com/office/drawing/2014/main" id="{F321B773-A3C6-4B71-9390-139570278A25}"/>
              </a:ext>
            </a:extLst>
          </p:cNvPr>
          <p:cNvCxnSpPr/>
          <p:nvPr/>
        </p:nvCxnSpPr>
        <p:spPr>
          <a:xfrm>
            <a:off x="821123" y="4034540"/>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36" name="Rectangle 35">
            <a:extLst>
              <a:ext uri="{FF2B5EF4-FFF2-40B4-BE49-F238E27FC236}">
                <a16:creationId xmlns="" xmlns:a16="http://schemas.microsoft.com/office/drawing/2014/main" id="{7574A02A-F8EE-414E-B5D7-F17EBC15C8BF}"/>
              </a:ext>
            </a:extLst>
          </p:cNvPr>
          <p:cNvSpPr/>
          <p:nvPr/>
        </p:nvSpPr>
        <p:spPr>
          <a:xfrm>
            <a:off x="942689" y="3863409"/>
            <a:ext cx="1862631" cy="784830"/>
          </a:xfrm>
          <a:prstGeom prst="rect">
            <a:avLst/>
          </a:prstGeom>
        </p:spPr>
        <p:txBody>
          <a:bodyPr wrap="square">
            <a:spAutoFit/>
          </a:bodyPr>
          <a:lstStyle/>
          <a:p>
            <a:pPr lvl="0">
              <a:buClr>
                <a:srgbClr val="C00000"/>
              </a:buClr>
              <a:buSzPct val="140000"/>
            </a:pPr>
            <a:r>
              <a:rPr lang="en-GB" sz="900" b="1" dirty="0">
                <a:latin typeface="Century Gothic" panose="020B0502020202020204" pitchFamily="34" charset="0"/>
                <a:cs typeface="Arial" panose="020B0604020202020204" pitchFamily="34" charset="0"/>
              </a:rPr>
              <a:t>Styluscom-ABK-CP (architectonische toetsenblok Model)</a:t>
            </a:r>
          </a:p>
          <a:p>
            <a:pPr lvl="0">
              <a:buClr>
                <a:srgbClr val="C00000"/>
              </a:buClr>
              <a:buSzPct val="140000"/>
            </a:pPr>
            <a:r>
              <a:rPr lang="en-GB" sz="900" b="1" dirty="0">
                <a:latin typeface="Century Gothic" panose="020B0502020202020204" pitchFamily="34" charset="0"/>
                <a:cs typeface="Arial" panose="020B0604020202020204" pitchFamily="34" charset="0"/>
              </a:rPr>
              <a:t/>
            </a:r>
            <a:br>
              <a:rPr lang="en-GB" sz="900" b="1" dirty="0">
                <a:latin typeface="Century Gothic" panose="020B0502020202020204" pitchFamily="34" charset="0"/>
                <a:cs typeface="Arial" panose="020B0604020202020204" pitchFamily="34" charset="0"/>
              </a:rPr>
            </a:br>
            <a:endParaRPr lang="en-GB" sz="900" b="1" dirty="0">
              <a:latin typeface="Century Gothic" panose="020B0502020202020204" pitchFamily="34" charset="0"/>
              <a:cs typeface="Arial" panose="020B0604020202020204" pitchFamily="34" charset="0"/>
            </a:endParaRPr>
          </a:p>
        </p:txBody>
      </p:sp>
      <p:cxnSp>
        <p:nvCxnSpPr>
          <p:cNvPr id="37" name="Straight Connector 36">
            <a:extLst>
              <a:ext uri="{FF2B5EF4-FFF2-40B4-BE49-F238E27FC236}">
                <a16:creationId xmlns="" xmlns:a16="http://schemas.microsoft.com/office/drawing/2014/main" id="{4A0FFE4E-8ADF-4258-895E-9618E3E4E36C}"/>
              </a:ext>
            </a:extLst>
          </p:cNvPr>
          <p:cNvCxnSpPr>
            <a:cxnSpLocks/>
          </p:cNvCxnSpPr>
          <p:nvPr/>
        </p:nvCxnSpPr>
        <p:spPr>
          <a:xfrm>
            <a:off x="2633926" y="4358285"/>
            <a:ext cx="0" cy="1337297"/>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grpSp>
        <p:nvGrpSpPr>
          <p:cNvPr id="40" name="Group 39">
            <a:extLst>
              <a:ext uri="{FF2B5EF4-FFF2-40B4-BE49-F238E27FC236}">
                <a16:creationId xmlns="" xmlns:a16="http://schemas.microsoft.com/office/drawing/2014/main" id="{13F94D82-E128-4F6D-BCD2-ECF7B2779970}"/>
              </a:ext>
            </a:extLst>
          </p:cNvPr>
          <p:cNvGrpSpPr/>
          <p:nvPr/>
        </p:nvGrpSpPr>
        <p:grpSpPr>
          <a:xfrm>
            <a:off x="433337" y="7209698"/>
            <a:ext cx="5045091" cy="233315"/>
            <a:chOff x="433337" y="7235825"/>
            <a:chExt cx="5045091" cy="233315"/>
          </a:xfrm>
        </p:grpSpPr>
        <p:cxnSp>
          <p:nvCxnSpPr>
            <p:cNvPr id="41" name="Straight Connector 40">
              <a:extLst>
                <a:ext uri="{FF2B5EF4-FFF2-40B4-BE49-F238E27FC236}">
                  <a16:creationId xmlns="" xmlns:a16="http://schemas.microsoft.com/office/drawing/2014/main" id="{6FF7FF69-A1BE-4B93-9C9E-360FED0237D1}"/>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42" name="TextBox 41">
              <a:extLst>
                <a:ext uri="{FF2B5EF4-FFF2-40B4-BE49-F238E27FC236}">
                  <a16:creationId xmlns="" xmlns:a16="http://schemas.microsoft.com/office/drawing/2014/main" id="{82560917-4EF5-4302-8CE5-6D444D301E53}"/>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70</a:t>
              </a:r>
            </a:p>
          </p:txBody>
        </p:sp>
      </p:grpSp>
    </p:spTree>
    <p:extLst>
      <p:ext uri="{BB962C8B-B14F-4D97-AF65-F5344CB8AC3E}">
        <p14:creationId xmlns:p14="http://schemas.microsoft.com/office/powerpoint/2010/main" val="28293465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 xmlns:a16="http://schemas.microsoft.com/office/drawing/2014/main" id="{6C1A0B9B-42E7-45D2-B920-8D44034E0A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8424" y="5559460"/>
            <a:ext cx="908318" cy="882631"/>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415131" y="3790379"/>
            <a:ext cx="781611" cy="738716"/>
          </a:xfrm>
          <a:prstGeom prst="rect">
            <a:avLst/>
          </a:prstGeom>
        </p:spPr>
      </p:pic>
      <p:pic>
        <p:nvPicPr>
          <p:cNvPr id="19459" name="Picture 3"/>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2843467" y="3781466"/>
            <a:ext cx="1487286" cy="786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rotWithShape="1">
          <a:blip r:embed="rId5" cstate="print">
            <a:biLevel thresh="75000"/>
            <a:extLst>
              <a:ext uri="{28A0092B-C50C-407E-A947-70E740481C1C}">
                <a14:useLocalDpi xmlns:a14="http://schemas.microsoft.com/office/drawing/2010/main" val="0"/>
              </a:ext>
            </a:extLst>
          </a:blip>
          <a:srcRect l="37369" r="29870"/>
          <a:stretch/>
        </p:blipFill>
        <p:spPr bwMode="auto">
          <a:xfrm>
            <a:off x="2850262" y="1328861"/>
            <a:ext cx="1360922" cy="1557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6"/>
          <p:cNvPicPr>
            <a:picLocks noChangeAspect="1"/>
          </p:cNvPicPr>
          <p:nvPr/>
        </p:nvPicPr>
        <p:blipFill rotWithShape="1">
          <a:blip r:embed="rId6" cstate="print">
            <a:extLst>
              <a:ext uri="{28A0092B-C50C-407E-A947-70E740481C1C}">
                <a14:useLocalDpi xmlns:a14="http://schemas.microsoft.com/office/drawing/2010/main" val="0"/>
              </a:ext>
            </a:extLst>
          </a:blip>
          <a:srcRect l="18380" t="6250" r="27514" b="5530"/>
          <a:stretch/>
        </p:blipFill>
        <p:spPr>
          <a:xfrm rot="21353385">
            <a:off x="1369467" y="1529176"/>
            <a:ext cx="853444" cy="927707"/>
          </a:xfrm>
          <a:prstGeom prst="rect">
            <a:avLst/>
          </a:prstGeom>
          <a:effectLst>
            <a:outerShdw blurRad="50800" dist="38100" algn="l" rotWithShape="0">
              <a:prstClr val="black">
                <a:alpha val="40000"/>
              </a:prstClr>
            </a:outerShdw>
          </a:effectLst>
        </p:spPr>
      </p:pic>
      <p:grpSp>
        <p:nvGrpSpPr>
          <p:cNvPr id="11" name="Group 10">
            <a:extLst>
              <a:ext uri="{FF2B5EF4-FFF2-40B4-BE49-F238E27FC236}">
                <a16:creationId xmlns="" xmlns:a16="http://schemas.microsoft.com/office/drawing/2014/main" id="{89326512-DFD5-4BB7-9071-3B24E3F48F1E}"/>
              </a:ext>
            </a:extLst>
          </p:cNvPr>
          <p:cNvGrpSpPr/>
          <p:nvPr/>
        </p:nvGrpSpPr>
        <p:grpSpPr>
          <a:xfrm>
            <a:off x="433337" y="254810"/>
            <a:ext cx="4864341" cy="299372"/>
            <a:chOff x="433337" y="254810"/>
            <a:chExt cx="4864341" cy="299372"/>
          </a:xfrm>
        </p:grpSpPr>
        <p:pic>
          <p:nvPicPr>
            <p:cNvPr id="12" name="Picture 11">
              <a:extLst>
                <a:ext uri="{FF2B5EF4-FFF2-40B4-BE49-F238E27FC236}">
                  <a16:creationId xmlns="" xmlns:a16="http://schemas.microsoft.com/office/drawing/2014/main" id="{4F5E7FE7-3E8B-4E12-8A59-00B7C49E27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3" name="Straight Connector 12">
              <a:extLst>
                <a:ext uri="{FF2B5EF4-FFF2-40B4-BE49-F238E27FC236}">
                  <a16:creationId xmlns="" xmlns:a16="http://schemas.microsoft.com/office/drawing/2014/main" id="{9F1F2D5E-23EB-4100-BD61-934A3E003AFA}"/>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 xmlns:a16="http://schemas.microsoft.com/office/drawing/2014/main" id="{F193066D-F9A6-46AF-9D9D-DC6C33FC8620}"/>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STYLUSCOM</a:t>
              </a:r>
            </a:p>
          </p:txBody>
        </p:sp>
      </p:grpSp>
      <p:sp>
        <p:nvSpPr>
          <p:cNvPr id="20" name="Text Box 4">
            <a:extLst>
              <a:ext uri="{FF2B5EF4-FFF2-40B4-BE49-F238E27FC236}">
                <a16:creationId xmlns="" xmlns:a16="http://schemas.microsoft.com/office/drawing/2014/main" id="{93A9C0E7-C0E6-4A38-A69A-C940133DB000}"/>
              </a:ext>
            </a:extLst>
          </p:cNvPr>
          <p:cNvSpPr txBox="1">
            <a:spLocks noChangeArrowheads="1"/>
          </p:cNvSpPr>
          <p:nvPr/>
        </p:nvSpPr>
        <p:spPr bwMode="auto">
          <a:xfrm>
            <a:off x="972411" y="700710"/>
            <a:ext cx="3358342" cy="439749"/>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69736" tIns="34868" rIns="69736" bIns="34868" numCol="1" anchor="t" anchorCtr="0" compatLnSpc="1">
            <a:prstTxWarp prst="textNoShape">
              <a:avLst/>
            </a:prstTxWarp>
            <a:spAutoFit/>
          </a:bodyPr>
          <a:lstStyle/>
          <a:p>
            <a:pPr algn="ctr" fontAlgn="base">
              <a:spcBef>
                <a:spcPct val="0"/>
              </a:spcBef>
              <a:spcAft>
                <a:spcPts val="763"/>
              </a:spcAft>
            </a:pPr>
            <a:r>
              <a:rPr lang="en-GB" sz="2400" spc="458" dirty="0">
                <a:latin typeface="Roboto"/>
              </a:rPr>
              <a:t>StylusCom</a:t>
            </a:r>
          </a:p>
        </p:txBody>
      </p:sp>
      <p:sp>
        <p:nvSpPr>
          <p:cNvPr id="28" name="TextBox 27">
            <a:extLst>
              <a:ext uri="{FF2B5EF4-FFF2-40B4-BE49-F238E27FC236}">
                <a16:creationId xmlns="" xmlns:a16="http://schemas.microsoft.com/office/drawing/2014/main" id="{DE763D21-1079-4D87-927A-1FE8EDB73B76}"/>
              </a:ext>
            </a:extLst>
          </p:cNvPr>
          <p:cNvSpPr txBox="1"/>
          <p:nvPr/>
        </p:nvSpPr>
        <p:spPr>
          <a:xfrm>
            <a:off x="255910" y="1102820"/>
            <a:ext cx="5030159" cy="429618"/>
          </a:xfrm>
          <a:prstGeom prst="rect">
            <a:avLst/>
          </a:prstGeom>
          <a:noFill/>
        </p:spPr>
        <p:txBody>
          <a:bodyPr wrap="square" lIns="69736" tIns="34868" rIns="69736" bIns="34868" rtlCol="0">
            <a:spAutoFit/>
          </a:bodyPr>
          <a:lstStyle/>
          <a:p>
            <a:pPr algn="ctr"/>
            <a:r>
              <a:rPr lang="en-GB" sz="1050" spc="458" dirty="0">
                <a:latin typeface="Roboto Lt"/>
              </a:rPr>
              <a:t>Mozaïekpakketten &amp; onderdeelnummers</a:t>
            </a:r>
            <a:r>
              <a:rPr lang="en-GB" sz="1234" spc="458" dirty="0">
                <a:latin typeface="Roboto Lt"/>
              </a:rPr>
              <a:t/>
            </a:r>
            <a:br>
              <a:rPr lang="en-GB" sz="1234" spc="458" dirty="0">
                <a:latin typeface="Roboto Lt"/>
              </a:rPr>
            </a:br>
            <a:endParaRPr lang="en-GB" sz="1234" spc="458" dirty="0">
              <a:latin typeface="Roboto Lt"/>
            </a:endParaRPr>
          </a:p>
        </p:txBody>
      </p:sp>
      <p:sp>
        <p:nvSpPr>
          <p:cNvPr id="29" name="TextBox 28">
            <a:extLst>
              <a:ext uri="{FF2B5EF4-FFF2-40B4-BE49-F238E27FC236}">
                <a16:creationId xmlns="" xmlns:a16="http://schemas.microsoft.com/office/drawing/2014/main" id="{6543561E-F0E8-40FC-89ED-0A3EBAE834F0}"/>
              </a:ext>
            </a:extLst>
          </p:cNvPr>
          <p:cNvSpPr txBox="1"/>
          <p:nvPr/>
        </p:nvSpPr>
        <p:spPr>
          <a:xfrm>
            <a:off x="777361" y="2514829"/>
            <a:ext cx="4132212" cy="932191"/>
          </a:xfrm>
          <a:prstGeom prst="rect">
            <a:avLst/>
          </a:prstGeom>
          <a:noFill/>
        </p:spPr>
        <p:txBody>
          <a:bodyPr wrap="square" lIns="69736" tIns="34868" rIns="69736" bIns="34868" rtlCol="0">
            <a:spAutoFit/>
          </a:bodyPr>
          <a:lstStyle/>
          <a:p>
            <a:pPr marL="171450" lvl="0" indent="-171450">
              <a:buClr>
                <a:srgbClr val="C00000"/>
              </a:buClr>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Extra monitor voor grotere huizen.</a:t>
            </a:r>
          </a:p>
          <a:p>
            <a:pPr marL="171450" lvl="0" indent="-171450">
              <a:buClr>
                <a:srgbClr val="C00000"/>
              </a:buClr>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Strak design, met een geborsteld metalen effect afwerking met een glanzend zwarte scherm trim.</a:t>
            </a:r>
          </a:p>
          <a:p>
            <a:pPr marL="171450" lvl="0" indent="-171450">
              <a:buClr>
                <a:srgbClr val="C00000"/>
              </a:buClr>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"Mountable" handen gratis wanddecoratie.</a:t>
            </a:r>
          </a:p>
          <a:p>
            <a:pPr marL="171450" lvl="0" indent="-171450">
              <a:buClr>
                <a:srgbClr val="C00000"/>
              </a:buClr>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Aanraking gevoelige knoppen.</a:t>
            </a:r>
          </a:p>
          <a:p>
            <a:pPr marL="171450" lvl="0" indent="-171450">
              <a:buClr>
                <a:srgbClr val="C00000"/>
              </a:buClr>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Volumeregeling.</a:t>
            </a:r>
          </a:p>
          <a:p>
            <a:pPr marL="171450" lvl="0" indent="-171450">
              <a:buClr>
                <a:srgbClr val="C00000"/>
              </a:buClr>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4 inch scherm.</a:t>
            </a:r>
          </a:p>
          <a:p>
            <a:pPr marL="171450" lvl="0" indent="-171450">
              <a:buClr>
                <a:srgbClr val="C00000"/>
              </a:buClr>
              <a:buFont typeface="Century Gothic" panose="020B0502020202020204" pitchFamily="34" charset="0"/>
              <a:buChar char="―"/>
            </a:pPr>
            <a:r>
              <a:rPr lang="en-GB" sz="700" dirty="0">
                <a:latin typeface="Century Gothic" panose="020B0502020202020204" pitchFamily="34" charset="0"/>
                <a:cs typeface="Arial" panose="020B0604020202020204" pitchFamily="34" charset="0"/>
              </a:rPr>
              <a:t>Stroomvoorziening opgenomen.</a:t>
            </a:r>
          </a:p>
        </p:txBody>
      </p:sp>
      <p:sp>
        <p:nvSpPr>
          <p:cNvPr id="30" name="TextBox 29">
            <a:extLst>
              <a:ext uri="{FF2B5EF4-FFF2-40B4-BE49-F238E27FC236}">
                <a16:creationId xmlns="" xmlns:a16="http://schemas.microsoft.com/office/drawing/2014/main" id="{2E9E6B46-461B-4644-9556-7F57DBA96A72}"/>
              </a:ext>
            </a:extLst>
          </p:cNvPr>
          <p:cNvSpPr txBox="1"/>
          <p:nvPr/>
        </p:nvSpPr>
        <p:spPr>
          <a:xfrm>
            <a:off x="821121" y="4687675"/>
            <a:ext cx="4132214" cy="609026"/>
          </a:xfrm>
          <a:prstGeom prst="rect">
            <a:avLst/>
          </a:prstGeom>
          <a:noFill/>
        </p:spPr>
        <p:txBody>
          <a:bodyPr wrap="square" lIns="69736" tIns="34868" rIns="69736" bIns="34868" rtlCol="0">
            <a:spAutoFit/>
          </a:bodyPr>
          <a:lstStyle/>
          <a:p>
            <a:pPr marL="171450" lvl="0" indent="-171450">
              <a:buClr>
                <a:srgbClr val="C00000"/>
              </a:buClr>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Zwarte Dome camera.</a:t>
            </a:r>
          </a:p>
          <a:p>
            <a:pPr marL="171450" lvl="0" indent="-171450">
              <a:buClr>
                <a:srgbClr val="C00000"/>
              </a:buClr>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Day/Night Vision met een bereik van 10 meter nacht.</a:t>
            </a:r>
          </a:p>
          <a:p>
            <a:pPr marL="171450" lvl="0" indent="-171450">
              <a:buClr>
                <a:srgbClr val="C00000"/>
              </a:buClr>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700 TVL.</a:t>
            </a:r>
          </a:p>
          <a:p>
            <a:pPr marL="171450" lvl="0" indent="-171450">
              <a:buClr>
                <a:srgbClr val="C00000"/>
              </a:buClr>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4mm vaste lens.</a:t>
            </a:r>
          </a:p>
          <a:p>
            <a:pPr marL="171450" lvl="0" indent="-171450">
              <a:buClr>
                <a:srgbClr val="C00000"/>
              </a:buClr>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Stroomvoorziening niet opgenomen.</a:t>
            </a:r>
          </a:p>
        </p:txBody>
      </p:sp>
      <p:cxnSp>
        <p:nvCxnSpPr>
          <p:cNvPr id="31" name="Straight Connector 30">
            <a:extLst>
              <a:ext uri="{FF2B5EF4-FFF2-40B4-BE49-F238E27FC236}">
                <a16:creationId xmlns="" xmlns:a16="http://schemas.microsoft.com/office/drawing/2014/main" id="{50BDE0A4-5AC8-4385-80F7-72DF4AB09A32}"/>
              </a:ext>
            </a:extLst>
          </p:cNvPr>
          <p:cNvCxnSpPr>
            <a:cxnSpLocks/>
          </p:cNvCxnSpPr>
          <p:nvPr/>
        </p:nvCxnSpPr>
        <p:spPr>
          <a:xfrm flipH="1">
            <a:off x="736252" y="3415740"/>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 xmlns:a16="http://schemas.microsoft.com/office/drawing/2014/main" id="{88A2E3AF-D0F3-43F4-AAD8-319352B538DE}"/>
              </a:ext>
            </a:extLst>
          </p:cNvPr>
          <p:cNvCxnSpPr>
            <a:cxnSpLocks/>
          </p:cNvCxnSpPr>
          <p:nvPr/>
        </p:nvCxnSpPr>
        <p:spPr>
          <a:xfrm>
            <a:off x="2633926" y="1529728"/>
            <a:ext cx="0" cy="877570"/>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 xmlns:a16="http://schemas.microsoft.com/office/drawing/2014/main" id="{8C2CBC55-FA43-47DE-8709-77F702C1376B}"/>
              </a:ext>
            </a:extLst>
          </p:cNvPr>
          <p:cNvCxnSpPr/>
          <p:nvPr/>
        </p:nvCxnSpPr>
        <p:spPr>
          <a:xfrm>
            <a:off x="821123" y="1577409"/>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36" name="Rectangle 35">
            <a:extLst>
              <a:ext uri="{FF2B5EF4-FFF2-40B4-BE49-F238E27FC236}">
                <a16:creationId xmlns="" xmlns:a16="http://schemas.microsoft.com/office/drawing/2014/main" id="{CC2F07FB-9F9F-4128-98F3-93AF34954173}"/>
              </a:ext>
            </a:extLst>
          </p:cNvPr>
          <p:cNvSpPr/>
          <p:nvPr/>
        </p:nvSpPr>
        <p:spPr>
          <a:xfrm>
            <a:off x="942689" y="1473242"/>
            <a:ext cx="1727232" cy="230832"/>
          </a:xfrm>
          <a:prstGeom prst="rect">
            <a:avLst/>
          </a:prstGeom>
        </p:spPr>
        <p:txBody>
          <a:bodyPr wrap="square">
            <a:spAutoFit/>
          </a:bodyPr>
          <a:lstStyle/>
          <a:p>
            <a:pPr lvl="0"/>
            <a:r>
              <a:rPr lang="en-GB" sz="900" b="1" dirty="0">
                <a:latin typeface="Century Gothic" panose="020B0502020202020204" pitchFamily="34" charset="0"/>
                <a:cs typeface="Arial" panose="020B0604020202020204" pitchFamily="34" charset="0"/>
              </a:rPr>
              <a:t>Stylus-4</a:t>
            </a:r>
          </a:p>
        </p:txBody>
      </p:sp>
      <p:cxnSp>
        <p:nvCxnSpPr>
          <p:cNvPr id="38" name="Straight Connector 37">
            <a:extLst>
              <a:ext uri="{FF2B5EF4-FFF2-40B4-BE49-F238E27FC236}">
                <a16:creationId xmlns="" xmlns:a16="http://schemas.microsoft.com/office/drawing/2014/main" id="{0DC8485A-FFF3-4DBA-A3EA-ED02BF8D8E73}"/>
              </a:ext>
            </a:extLst>
          </p:cNvPr>
          <p:cNvCxnSpPr/>
          <p:nvPr/>
        </p:nvCxnSpPr>
        <p:spPr>
          <a:xfrm>
            <a:off x="821123" y="3570236"/>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39" name="Rectangle 38">
            <a:extLst>
              <a:ext uri="{FF2B5EF4-FFF2-40B4-BE49-F238E27FC236}">
                <a16:creationId xmlns="" xmlns:a16="http://schemas.microsoft.com/office/drawing/2014/main" id="{88872841-F91A-4FDD-A107-D83DF9A5018F}"/>
              </a:ext>
            </a:extLst>
          </p:cNvPr>
          <p:cNvSpPr/>
          <p:nvPr/>
        </p:nvSpPr>
        <p:spPr>
          <a:xfrm>
            <a:off x="942689" y="3454820"/>
            <a:ext cx="1862631" cy="230832"/>
          </a:xfrm>
          <a:prstGeom prst="rect">
            <a:avLst/>
          </a:prstGeom>
        </p:spPr>
        <p:txBody>
          <a:bodyPr wrap="square">
            <a:spAutoFit/>
          </a:bodyPr>
          <a:lstStyle/>
          <a:p>
            <a:pPr lvl="0">
              <a:buClr>
                <a:srgbClr val="C00000"/>
              </a:buClr>
              <a:buSzPct val="140000"/>
            </a:pPr>
            <a:r>
              <a:rPr lang="en-GB" sz="900" b="1" dirty="0">
                <a:latin typeface="Century Gothic" panose="020B0502020202020204" pitchFamily="34" charset="0"/>
                <a:cs typeface="Arial" panose="020B0604020202020204" pitchFamily="34" charset="0"/>
              </a:rPr>
              <a:t>Stylus-koepel</a:t>
            </a:r>
          </a:p>
        </p:txBody>
      </p:sp>
      <p:cxnSp>
        <p:nvCxnSpPr>
          <p:cNvPr id="40" name="Straight Connector 39">
            <a:extLst>
              <a:ext uri="{FF2B5EF4-FFF2-40B4-BE49-F238E27FC236}">
                <a16:creationId xmlns="" xmlns:a16="http://schemas.microsoft.com/office/drawing/2014/main" id="{F5FC2ED9-B1F9-451A-844B-6CF55EF077DD}"/>
              </a:ext>
            </a:extLst>
          </p:cNvPr>
          <p:cNvCxnSpPr>
            <a:cxnSpLocks/>
          </p:cNvCxnSpPr>
          <p:nvPr/>
        </p:nvCxnSpPr>
        <p:spPr>
          <a:xfrm>
            <a:off x="2633926" y="3729740"/>
            <a:ext cx="0" cy="838571"/>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 xmlns:a16="http://schemas.microsoft.com/office/drawing/2014/main" id="{476C0312-CFE6-4313-869B-1E39A64297D4}"/>
              </a:ext>
            </a:extLst>
          </p:cNvPr>
          <p:cNvCxnSpPr>
            <a:cxnSpLocks/>
          </p:cNvCxnSpPr>
          <p:nvPr/>
        </p:nvCxnSpPr>
        <p:spPr>
          <a:xfrm flipH="1">
            <a:off x="768292" y="5296701"/>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 xmlns:a16="http://schemas.microsoft.com/office/drawing/2014/main" id="{89EFD416-1851-407B-A626-66D866F806B4}"/>
              </a:ext>
            </a:extLst>
          </p:cNvPr>
          <p:cNvCxnSpPr/>
          <p:nvPr/>
        </p:nvCxnSpPr>
        <p:spPr>
          <a:xfrm>
            <a:off x="821123" y="5482798"/>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46" name="Rectangle 45">
            <a:extLst>
              <a:ext uri="{FF2B5EF4-FFF2-40B4-BE49-F238E27FC236}">
                <a16:creationId xmlns="" xmlns:a16="http://schemas.microsoft.com/office/drawing/2014/main" id="{1061FBA2-10C7-4AFE-A77A-B1533DC82D25}"/>
              </a:ext>
            </a:extLst>
          </p:cNvPr>
          <p:cNvSpPr/>
          <p:nvPr/>
        </p:nvSpPr>
        <p:spPr>
          <a:xfrm>
            <a:off x="969289" y="5367382"/>
            <a:ext cx="1862631" cy="230832"/>
          </a:xfrm>
          <a:prstGeom prst="rect">
            <a:avLst/>
          </a:prstGeom>
        </p:spPr>
        <p:txBody>
          <a:bodyPr wrap="square">
            <a:spAutoFit/>
          </a:bodyPr>
          <a:lstStyle/>
          <a:p>
            <a:pPr lvl="0">
              <a:buClr>
                <a:srgbClr val="C00000"/>
              </a:buClr>
              <a:buSzPct val="140000"/>
            </a:pPr>
            <a:r>
              <a:rPr lang="en-GB" sz="900" b="1" dirty="0">
                <a:latin typeface="Century Gothic" panose="020B0502020202020204" pitchFamily="34" charset="0"/>
                <a:cs typeface="Arial" panose="020B0604020202020204" pitchFamily="34" charset="0"/>
              </a:rPr>
              <a:t>Stylus-kogel</a:t>
            </a:r>
          </a:p>
        </p:txBody>
      </p:sp>
      <p:cxnSp>
        <p:nvCxnSpPr>
          <p:cNvPr id="47" name="Straight Connector 46">
            <a:extLst>
              <a:ext uri="{FF2B5EF4-FFF2-40B4-BE49-F238E27FC236}">
                <a16:creationId xmlns="" xmlns:a16="http://schemas.microsoft.com/office/drawing/2014/main" id="{4C75DF55-0D49-4E6C-BCF3-FFE034CCC9F9}"/>
              </a:ext>
            </a:extLst>
          </p:cNvPr>
          <p:cNvCxnSpPr>
            <a:cxnSpLocks/>
          </p:cNvCxnSpPr>
          <p:nvPr/>
        </p:nvCxnSpPr>
        <p:spPr>
          <a:xfrm>
            <a:off x="2633926" y="5609489"/>
            <a:ext cx="0" cy="817345"/>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sp>
        <p:nvSpPr>
          <p:cNvPr id="51" name="TextBox 50">
            <a:extLst>
              <a:ext uri="{FF2B5EF4-FFF2-40B4-BE49-F238E27FC236}">
                <a16:creationId xmlns="" xmlns:a16="http://schemas.microsoft.com/office/drawing/2014/main" id="{785197FD-B59C-49B6-A9C2-D10CA582707B}"/>
              </a:ext>
            </a:extLst>
          </p:cNvPr>
          <p:cNvSpPr txBox="1"/>
          <p:nvPr/>
        </p:nvSpPr>
        <p:spPr>
          <a:xfrm>
            <a:off x="821121" y="6426834"/>
            <a:ext cx="2484857" cy="716748"/>
          </a:xfrm>
          <a:prstGeom prst="rect">
            <a:avLst/>
          </a:prstGeom>
          <a:noFill/>
        </p:spPr>
        <p:txBody>
          <a:bodyPr wrap="square" lIns="69736" tIns="34868" rIns="69736" bIns="34868" rtlCol="0">
            <a:spAutoFit/>
          </a:bodyPr>
          <a:lstStyle/>
          <a:p>
            <a:pPr marL="171450" lvl="0" indent="-171450">
              <a:buClr>
                <a:srgbClr val="C00000"/>
              </a:buClr>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Zwarte Bullet camera.</a:t>
            </a:r>
          </a:p>
          <a:p>
            <a:pPr marL="171450" lvl="0" indent="-171450">
              <a:buClr>
                <a:srgbClr val="C00000"/>
              </a:buClr>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Day/Night Vision met een bereik van 10 meter nacht.</a:t>
            </a:r>
          </a:p>
          <a:p>
            <a:pPr marL="171450" lvl="0" indent="-171450">
              <a:buClr>
                <a:srgbClr val="C00000"/>
              </a:buClr>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700 TVL.</a:t>
            </a:r>
          </a:p>
          <a:p>
            <a:pPr marL="171450" lvl="0" indent="-171450">
              <a:buClr>
                <a:srgbClr val="C00000"/>
              </a:buClr>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4mm vaste lens.</a:t>
            </a:r>
          </a:p>
          <a:p>
            <a:pPr marL="171450" lvl="0" indent="-171450">
              <a:buClr>
                <a:srgbClr val="C00000"/>
              </a:buClr>
              <a:buFont typeface="Century Gothic" panose="020B0502020202020204" pitchFamily="34" charset="0"/>
              <a:buChar char="―"/>
            </a:pPr>
            <a:r>
              <a:rPr lang="nl-NL" sz="700" dirty="0">
                <a:latin typeface="Century Gothic" panose="020B0502020202020204" pitchFamily="34" charset="0"/>
                <a:cs typeface="Arial" panose="020B0604020202020204" pitchFamily="34" charset="0"/>
              </a:rPr>
              <a:t>Stroomvoorziening niet opgenomen.</a:t>
            </a:r>
          </a:p>
        </p:txBody>
      </p:sp>
      <p:pic>
        <p:nvPicPr>
          <p:cNvPr id="53" name="Picture 2">
            <a:extLst>
              <a:ext uri="{FF2B5EF4-FFF2-40B4-BE49-F238E27FC236}">
                <a16:creationId xmlns="" xmlns:a16="http://schemas.microsoft.com/office/drawing/2014/main" id="{9D4F6510-B2C7-474A-B95A-8F425AA6F081}"/>
              </a:ext>
            </a:extLst>
          </p:cNvPr>
          <p:cNvPicPr>
            <a:picLocks noChangeAspect="1" noChangeArrowheads="1"/>
          </p:cNvPicPr>
          <p:nvPr/>
        </p:nvPicPr>
        <p:blipFill rotWithShape="1">
          <a:blip r:embed="rId8" cstate="print">
            <a:biLevel thresh="75000"/>
            <a:extLst>
              <a:ext uri="{28A0092B-C50C-407E-A947-70E740481C1C}">
                <a14:useLocalDpi xmlns:a14="http://schemas.microsoft.com/office/drawing/2010/main" val="0"/>
              </a:ext>
            </a:extLst>
          </a:blip>
          <a:srcRect l="24396"/>
          <a:stretch/>
        </p:blipFill>
        <p:spPr bwMode="auto">
          <a:xfrm>
            <a:off x="2770989" y="5406389"/>
            <a:ext cx="2276463" cy="112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3" name="Group 42">
            <a:extLst>
              <a:ext uri="{FF2B5EF4-FFF2-40B4-BE49-F238E27FC236}">
                <a16:creationId xmlns="" xmlns:a16="http://schemas.microsoft.com/office/drawing/2014/main" id="{5ADFDE07-0BEB-45B9-87CD-F9BE5D354796}"/>
              </a:ext>
            </a:extLst>
          </p:cNvPr>
          <p:cNvGrpSpPr/>
          <p:nvPr/>
        </p:nvGrpSpPr>
        <p:grpSpPr>
          <a:xfrm>
            <a:off x="-146132" y="7209698"/>
            <a:ext cx="5041982" cy="233315"/>
            <a:chOff x="-146132" y="7235825"/>
            <a:chExt cx="5041982" cy="233315"/>
          </a:xfrm>
        </p:grpSpPr>
        <p:cxnSp>
          <p:nvCxnSpPr>
            <p:cNvPr id="48" name="Straight Connector 47">
              <a:extLst>
                <a:ext uri="{FF2B5EF4-FFF2-40B4-BE49-F238E27FC236}">
                  <a16:creationId xmlns="" xmlns:a16="http://schemas.microsoft.com/office/drawing/2014/main" id="{66B008A3-2CBE-4C77-82B1-37A1ED4112CD}"/>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49" name="TextBox 48">
              <a:extLst>
                <a:ext uri="{FF2B5EF4-FFF2-40B4-BE49-F238E27FC236}">
                  <a16:creationId xmlns="" xmlns:a16="http://schemas.microsoft.com/office/drawing/2014/main" id="{1F42BD0F-92AF-4851-B786-C66277BB99D4}"/>
                </a:ext>
              </a:extLst>
            </p:cNvPr>
            <p:cNvSpPr txBox="1"/>
            <p:nvPr/>
          </p:nvSpPr>
          <p:spPr>
            <a:xfrm>
              <a:off x="-146132"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71</a:t>
              </a:r>
            </a:p>
          </p:txBody>
        </p:sp>
      </p:grpSp>
    </p:spTree>
    <p:extLst>
      <p:ext uri="{BB962C8B-B14F-4D97-AF65-F5344CB8AC3E}">
        <p14:creationId xmlns:p14="http://schemas.microsoft.com/office/powerpoint/2010/main" val="32525231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6606" y="822098"/>
            <a:ext cx="4554438" cy="4016484"/>
          </a:xfrm>
          <a:prstGeom prst="rect">
            <a:avLst/>
          </a:prstGeom>
          <a:noFill/>
        </p:spPr>
        <p:txBody>
          <a:bodyPr wrap="square" rtlCol="0">
            <a:spAutoFit/>
          </a:bodyPr>
          <a:lstStyle/>
          <a:p>
            <a:r>
              <a:rPr lang="en-GB" sz="750" b="1" u="sng" dirty="0">
                <a:latin typeface="Century Gothic" panose="020B0502020202020204" pitchFamily="34" charset="0"/>
              </a:rPr>
              <a:t>Algemene verkoopsvoorwaarden</a:t>
            </a:r>
            <a:r>
              <a:rPr lang="en-GB" sz="750" dirty="0">
                <a:latin typeface="Century Gothic" panose="020B0502020202020204" pitchFamily="34" charset="0"/>
              </a:rPr>
              <a:t> </a:t>
            </a:r>
          </a:p>
          <a:p>
            <a:endParaRPr lang="en-GB" sz="750" dirty="0">
              <a:latin typeface="Century Gothic" panose="020B0502020202020204" pitchFamily="34" charset="0"/>
            </a:endParaRPr>
          </a:p>
          <a:p>
            <a:endParaRPr lang="en-GB" sz="750" dirty="0">
              <a:latin typeface="Century Gothic" panose="020B0502020202020204" pitchFamily="34" charset="0"/>
            </a:endParaRPr>
          </a:p>
          <a:p>
            <a:r>
              <a:rPr lang="en-GB" sz="750" dirty="0">
                <a:latin typeface="Century Gothic" panose="020B0502020202020204" pitchFamily="34" charset="0"/>
              </a:rPr>
              <a:t> </a:t>
            </a:r>
          </a:p>
          <a:p>
            <a:r>
              <a:rPr lang="nl-NL" sz="750" u="sng" dirty="0" smtClean="0">
                <a:latin typeface="Century Gothic" panose="020B0502020202020204" pitchFamily="34" charset="0"/>
              </a:rPr>
              <a:t>Levering </a:t>
            </a:r>
            <a:endParaRPr lang="nl-NL" sz="750" u="sng" dirty="0">
              <a:latin typeface="Century Gothic" panose="020B0502020202020204" pitchFamily="34" charset="0"/>
            </a:endParaRPr>
          </a:p>
          <a:p>
            <a:r>
              <a:rPr lang="nl-NL" sz="750" dirty="0">
                <a:latin typeface="Century Gothic" panose="020B0502020202020204" pitchFamily="34" charset="0"/>
              </a:rPr>
              <a:t>Wij </a:t>
            </a:r>
            <a:r>
              <a:rPr lang="nl-NL" sz="750" dirty="0" smtClean="0">
                <a:latin typeface="Century Gothic" panose="020B0502020202020204" pitchFamily="34" charset="0"/>
              </a:rPr>
              <a:t>leveren op basis van factuur  met uitzondering van nieuwe klanten voor Rodiko Benelux BV leveren we de eerste order op basis van </a:t>
            </a:r>
            <a:r>
              <a:rPr lang="nl-NL" sz="750" dirty="0" err="1" smtClean="0">
                <a:latin typeface="Century Gothic" panose="020B0502020202020204" pitchFamily="34" charset="0"/>
              </a:rPr>
              <a:t>proforma</a:t>
            </a:r>
            <a:r>
              <a:rPr lang="nl-NL" sz="750" dirty="0" smtClean="0">
                <a:latin typeface="Century Gothic" panose="020B0502020202020204" pitchFamily="34" charset="0"/>
              </a:rPr>
              <a:t>. Wij bereken per order 12,50 euro verzend en order kosten. </a:t>
            </a:r>
            <a:r>
              <a:rPr lang="nl-NL" sz="750" dirty="0">
                <a:latin typeface="Century Gothic" panose="020B0502020202020204" pitchFamily="34" charset="0"/>
              </a:rPr>
              <a:t> </a:t>
            </a:r>
            <a:r>
              <a:rPr lang="nl-NL" sz="750" dirty="0" smtClean="0">
                <a:latin typeface="Century Gothic" panose="020B0502020202020204" pitchFamily="34" charset="0"/>
              </a:rPr>
              <a:t>De bet </a:t>
            </a:r>
            <a:r>
              <a:rPr lang="nl-NL" sz="750" dirty="0">
                <a:latin typeface="Century Gothic" panose="020B0502020202020204" pitchFamily="34" charset="0"/>
              </a:rPr>
              <a:t>betalingsvoorwaarden </a:t>
            </a:r>
            <a:r>
              <a:rPr lang="nl-NL" sz="750" dirty="0" smtClean="0">
                <a:latin typeface="Century Gothic" panose="020B0502020202020204" pitchFamily="34" charset="0"/>
              </a:rPr>
              <a:t>is 14 dagen netto daarna wordt 2 % kredietbeperking doorberekend. </a:t>
            </a:r>
            <a:endParaRPr lang="nl-NL" sz="750" dirty="0">
              <a:latin typeface="Century Gothic" panose="020B0502020202020204" pitchFamily="34" charset="0"/>
            </a:endParaRPr>
          </a:p>
          <a:p>
            <a:r>
              <a:rPr lang="en-GB" sz="750" dirty="0">
                <a:latin typeface="Century Gothic" panose="020B0502020202020204" pitchFamily="34" charset="0"/>
              </a:rPr>
              <a:t> </a:t>
            </a:r>
          </a:p>
          <a:p>
            <a:r>
              <a:rPr lang="nl-NL" sz="750" u="sng" dirty="0">
                <a:latin typeface="Century Gothic" panose="020B0502020202020204" pitchFamily="34" charset="0"/>
              </a:rPr>
              <a:t>Lead times</a:t>
            </a:r>
          </a:p>
          <a:p>
            <a:r>
              <a:rPr lang="nl-NL" sz="750" dirty="0">
                <a:latin typeface="Century Gothic" panose="020B0502020202020204" pitchFamily="34" charset="0"/>
              </a:rPr>
              <a:t>Wij hebben over het algemeen de meeste artikelen beschikbaar voor verzending binnen 1-2 werkdagen. </a:t>
            </a:r>
            <a:r>
              <a:rPr lang="nl-NL" sz="750" dirty="0" smtClean="0">
                <a:latin typeface="Century Gothic" panose="020B0502020202020204" pitchFamily="34" charset="0"/>
              </a:rPr>
              <a:t>Speciale bestellingen  14 dagen na opgave  van uw order </a:t>
            </a:r>
            <a:r>
              <a:rPr lang="nl-NL" sz="750" dirty="0">
                <a:latin typeface="Century Gothic" panose="020B0502020202020204" pitchFamily="34" charset="0"/>
              </a:rPr>
              <a:t> </a:t>
            </a:r>
          </a:p>
          <a:p>
            <a:r>
              <a:rPr lang="en-GB" sz="750" dirty="0">
                <a:latin typeface="Century Gothic" panose="020B0502020202020204" pitchFamily="34" charset="0"/>
              </a:rPr>
              <a:t> </a:t>
            </a:r>
          </a:p>
          <a:p>
            <a:r>
              <a:rPr lang="nl-NL" sz="750" u="sng" dirty="0">
                <a:latin typeface="Century Gothic" panose="020B0502020202020204" pitchFamily="34" charset="0"/>
              </a:rPr>
              <a:t>Valuta 's</a:t>
            </a:r>
          </a:p>
          <a:p>
            <a:r>
              <a:rPr lang="nl-NL" sz="750" dirty="0">
                <a:latin typeface="Century Gothic" panose="020B0502020202020204" pitchFamily="34" charset="0"/>
              </a:rPr>
              <a:t>Wij behouden ons het recht om te passen onze overzeese prijzen als gevolg van monetaire schommelingen. Zullen wij klanten 60 dagen van tevoren van prijswijzigingen.</a:t>
            </a:r>
          </a:p>
          <a:p>
            <a:r>
              <a:rPr lang="en-GB" sz="750" dirty="0">
                <a:latin typeface="Century Gothic" panose="020B0502020202020204" pitchFamily="34" charset="0"/>
              </a:rPr>
              <a:t> </a:t>
            </a:r>
          </a:p>
          <a:p>
            <a:r>
              <a:rPr lang="nl-NL" sz="750" u="sng" dirty="0">
                <a:latin typeface="Century Gothic" panose="020B0502020202020204" pitchFamily="34" charset="0"/>
              </a:rPr>
              <a:t>Garantie</a:t>
            </a:r>
          </a:p>
          <a:p>
            <a:r>
              <a:rPr lang="nl-NL" sz="750" dirty="0">
                <a:latin typeface="Century Gothic" panose="020B0502020202020204" pitchFamily="34" charset="0"/>
              </a:rPr>
              <a:t>Ons bedrijfsbeleid is een 2 jaar terug te keren naar basisgarantie. Klanten retourneren verdachte onderdelen voor een reparatie of vervanging, afhankelijk van welke is het meest efficiënt.</a:t>
            </a:r>
          </a:p>
          <a:p>
            <a:r>
              <a:rPr lang="nl-NL" sz="750" u="sng" dirty="0">
                <a:latin typeface="Century Gothic" panose="020B0502020202020204" pitchFamily="34" charset="0"/>
              </a:rPr>
              <a:t/>
            </a:r>
            <a:br>
              <a:rPr lang="nl-NL" sz="750" u="sng" dirty="0">
                <a:latin typeface="Century Gothic" panose="020B0502020202020204" pitchFamily="34" charset="0"/>
              </a:rPr>
            </a:br>
            <a:r>
              <a:rPr lang="nl-NL" sz="750" u="sng" dirty="0" err="1" smtClean="0">
                <a:latin typeface="Century Gothic" panose="020B0502020202020204" pitchFamily="34" charset="0"/>
              </a:rPr>
              <a:t>Retouren</a:t>
            </a:r>
            <a:r>
              <a:rPr lang="nl-NL" sz="750" u="sng" dirty="0" smtClean="0">
                <a:latin typeface="Century Gothic" panose="020B0502020202020204" pitchFamily="34" charset="0"/>
              </a:rPr>
              <a:t> en garantie afwerkingen </a:t>
            </a:r>
            <a:endParaRPr lang="nl-NL" sz="750" u="sng" dirty="0">
              <a:latin typeface="Century Gothic" panose="020B0502020202020204" pitchFamily="34" charset="0"/>
            </a:endParaRPr>
          </a:p>
          <a:p>
            <a:r>
              <a:rPr lang="nl-NL" sz="750" dirty="0">
                <a:latin typeface="Century Gothic" panose="020B0502020202020204" pitchFamily="34" charset="0"/>
              </a:rPr>
              <a:t>Geen </a:t>
            </a:r>
            <a:r>
              <a:rPr lang="nl-NL" sz="750" dirty="0" smtClean="0">
                <a:latin typeface="Century Gothic" panose="020B0502020202020204" pitchFamily="34" charset="0"/>
              </a:rPr>
              <a:t>enkel product kan </a:t>
            </a:r>
            <a:r>
              <a:rPr lang="nl-NL" sz="750" dirty="0">
                <a:latin typeface="Century Gothic" panose="020B0502020202020204" pitchFamily="34" charset="0"/>
              </a:rPr>
              <a:t>worden geretourneerd zonder een </a:t>
            </a:r>
            <a:r>
              <a:rPr lang="nl-NL" sz="750" dirty="0" smtClean="0">
                <a:latin typeface="Century Gothic" panose="020B0502020202020204" pitchFamily="34" charset="0"/>
              </a:rPr>
              <a:t>RMA nummer van Rodiko Benelux BV.</a:t>
            </a:r>
          </a:p>
          <a:p>
            <a:endParaRPr lang="nl-NL" sz="750" dirty="0">
              <a:latin typeface="Century Gothic" panose="020B0502020202020204" pitchFamily="34" charset="0"/>
            </a:endParaRPr>
          </a:p>
          <a:p>
            <a:r>
              <a:rPr lang="nl-NL" sz="750" u="sng" dirty="0">
                <a:latin typeface="Century Gothic" panose="020B0502020202020204" pitchFamily="34" charset="0"/>
              </a:rPr>
              <a:t>Technische ondersteuning</a:t>
            </a:r>
          </a:p>
          <a:p>
            <a:r>
              <a:rPr lang="nl-NL" sz="750" dirty="0">
                <a:latin typeface="Century Gothic" panose="020B0502020202020204" pitchFamily="34" charset="0"/>
              </a:rPr>
              <a:t>Technische ondersteuning bieden wij op al onze producten als een gratis service.</a:t>
            </a:r>
          </a:p>
          <a:p>
            <a:endParaRPr lang="nl-NL" sz="750" dirty="0" smtClean="0">
              <a:latin typeface="Century Gothic" panose="020B0502020202020204" pitchFamily="34" charset="0"/>
            </a:endParaRPr>
          </a:p>
          <a:p>
            <a:endParaRPr lang="nl-NL" sz="750" dirty="0">
              <a:latin typeface="Century Gothic" panose="020B0502020202020204" pitchFamily="34" charset="0"/>
            </a:endParaRPr>
          </a:p>
          <a:p>
            <a:endParaRPr lang="nl-NL" sz="750" dirty="0">
              <a:latin typeface="Century Gothic" panose="020B0502020202020204" pitchFamily="34" charset="0"/>
            </a:endParaRPr>
          </a:p>
          <a:p>
            <a:r>
              <a:rPr lang="nl-NL" sz="750" u="sng" dirty="0">
                <a:latin typeface="Century Gothic" panose="020B0502020202020204" pitchFamily="34" charset="0"/>
              </a:rPr>
              <a:t/>
            </a:r>
            <a:br>
              <a:rPr lang="nl-NL" sz="750" u="sng" dirty="0">
                <a:latin typeface="Century Gothic" panose="020B0502020202020204" pitchFamily="34" charset="0"/>
              </a:rPr>
            </a:br>
            <a:endParaRPr lang="en-GB" sz="750" dirty="0">
              <a:latin typeface="Century Gothic" panose="020B0502020202020204" pitchFamily="34" charset="0"/>
            </a:endParaRPr>
          </a:p>
        </p:txBody>
      </p:sp>
      <p:grpSp>
        <p:nvGrpSpPr>
          <p:cNvPr id="9" name="Group 8">
            <a:extLst>
              <a:ext uri="{FF2B5EF4-FFF2-40B4-BE49-F238E27FC236}">
                <a16:creationId xmlns:a16="http://schemas.microsoft.com/office/drawing/2014/main" xmlns="" id="{E95B548C-0CB3-49B4-A5C7-DD5B267563D4}"/>
              </a:ext>
            </a:extLst>
          </p:cNvPr>
          <p:cNvGrpSpPr/>
          <p:nvPr/>
        </p:nvGrpSpPr>
        <p:grpSpPr>
          <a:xfrm>
            <a:off x="433337" y="254810"/>
            <a:ext cx="4601953" cy="299372"/>
            <a:chOff x="433337" y="254810"/>
            <a:chExt cx="4601953" cy="299372"/>
          </a:xfrm>
        </p:grpSpPr>
        <p:pic>
          <p:nvPicPr>
            <p:cNvPr id="10" name="Picture 9">
              <a:extLst>
                <a:ext uri="{FF2B5EF4-FFF2-40B4-BE49-F238E27FC236}">
                  <a16:creationId xmlns:a16="http://schemas.microsoft.com/office/drawing/2014/main" xmlns="" id="{390A5D22-1C27-4050-A4DE-7C7280256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11" name="Straight Connector 10">
              <a:extLst>
                <a:ext uri="{FF2B5EF4-FFF2-40B4-BE49-F238E27FC236}">
                  <a16:creationId xmlns:a16="http://schemas.microsoft.com/office/drawing/2014/main" xmlns="" id="{8D1CA223-AA8A-48ED-AE82-6BDD27D116CB}"/>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xmlns="" id="{691377E8-9053-4309-8FF7-BC60FB19FBFD}"/>
                </a:ext>
              </a:extLst>
            </p:cNvPr>
            <p:cNvSpPr txBox="1"/>
            <p:nvPr/>
          </p:nvSpPr>
          <p:spPr>
            <a:xfrm>
              <a:off x="3669025"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TERMS &amp; CONDITIONS</a:t>
              </a:r>
            </a:p>
          </p:txBody>
        </p:sp>
      </p:grpSp>
    </p:spTree>
    <p:extLst>
      <p:ext uri="{BB962C8B-B14F-4D97-AF65-F5344CB8AC3E}">
        <p14:creationId xmlns:p14="http://schemas.microsoft.com/office/powerpoint/2010/main" val="393653421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2287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a:extLst>
              <a:ext uri="{FF2B5EF4-FFF2-40B4-BE49-F238E27FC236}">
                <a16:creationId xmlns:a16="http://schemas.microsoft.com/office/drawing/2014/main" xmlns="" id="{99B375CA-2F47-40F0-9425-8E8E0FBE57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24"/>
            <a:ext cx="5325840" cy="7556113"/>
          </a:xfrm>
          <a:prstGeom prst="rect">
            <a:avLst/>
          </a:prstGeom>
        </p:spPr>
      </p:pic>
      <p:sp>
        <p:nvSpPr>
          <p:cNvPr id="13" name="Rechthoek 12"/>
          <p:cNvSpPr/>
          <p:nvPr/>
        </p:nvSpPr>
        <p:spPr>
          <a:xfrm>
            <a:off x="1247774" y="504825"/>
            <a:ext cx="2933700" cy="2371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Rechthoek 13"/>
          <p:cNvSpPr/>
          <p:nvPr/>
        </p:nvSpPr>
        <p:spPr>
          <a:xfrm>
            <a:off x="1595437" y="2638424"/>
            <a:ext cx="2238375" cy="2676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p:cNvSpPr/>
          <p:nvPr/>
        </p:nvSpPr>
        <p:spPr>
          <a:xfrm>
            <a:off x="1924050" y="5153025"/>
            <a:ext cx="1200150" cy="1104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p:cNvSpPr/>
          <p:nvPr/>
        </p:nvSpPr>
        <p:spPr>
          <a:xfrm>
            <a:off x="2438400" y="5314950"/>
            <a:ext cx="1066800" cy="438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3" name="Picture 2" descr="C:\Users\Leo\Desktop\logo rodik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3" y="342900"/>
            <a:ext cx="2700801" cy="1810593"/>
          </a:xfrm>
          <a:prstGeom prst="rect">
            <a:avLst/>
          </a:prstGeom>
          <a:noFill/>
          <a:extLst>
            <a:ext uri="{909E8E84-426E-40DD-AFC4-6F175D3DCCD1}">
              <a14:hiddenFill xmlns:a14="http://schemas.microsoft.com/office/drawing/2010/main">
                <a:solidFill>
                  <a:srgbClr val="FFFFFF"/>
                </a:solidFill>
              </a14:hiddenFill>
            </a:ext>
          </a:extLst>
        </p:spPr>
      </p:pic>
      <p:sp>
        <p:nvSpPr>
          <p:cNvPr id="20" name="Tekstvak 19"/>
          <p:cNvSpPr txBox="1"/>
          <p:nvPr/>
        </p:nvSpPr>
        <p:spPr>
          <a:xfrm>
            <a:off x="346864" y="2733675"/>
            <a:ext cx="4043223" cy="941796"/>
          </a:xfrm>
          <a:prstGeom prst="rect">
            <a:avLst/>
          </a:prstGeom>
          <a:noFill/>
        </p:spPr>
        <p:txBody>
          <a:bodyPr wrap="none" rtlCol="0">
            <a:spAutoFit/>
          </a:bodyPr>
          <a:lstStyle/>
          <a:p>
            <a:r>
              <a:rPr lang="nl-NL" b="1" dirty="0" smtClean="0"/>
              <a:t>Rodiko </a:t>
            </a:r>
            <a:r>
              <a:rPr lang="nl-NL" b="1" dirty="0"/>
              <a:t>Benelux BV is importeur voor AES </a:t>
            </a:r>
            <a:r>
              <a:rPr lang="nl-NL" b="1" dirty="0" smtClean="0"/>
              <a:t>intercoms. </a:t>
            </a:r>
          </a:p>
          <a:p>
            <a:r>
              <a:rPr lang="nl-NL" b="1" dirty="0" smtClean="0"/>
              <a:t>&amp; distribiteur voor XPR acces </a:t>
            </a:r>
            <a:r>
              <a:rPr lang="nl-NL" b="1" dirty="0"/>
              <a:t>control</a:t>
            </a:r>
            <a:r>
              <a:rPr lang="nl-NL" b="1" dirty="0" smtClean="0"/>
              <a:t>, iTEC hotel</a:t>
            </a:r>
          </a:p>
          <a:p>
            <a:r>
              <a:rPr lang="nl-NL" b="1" dirty="0" smtClean="0"/>
              <a:t>office </a:t>
            </a:r>
            <a:r>
              <a:rPr lang="nl-NL" b="1" dirty="0"/>
              <a:t>systemen, </a:t>
            </a:r>
            <a:r>
              <a:rPr lang="nl-NL" b="1" dirty="0" smtClean="0"/>
              <a:t>IGEM </a:t>
            </a:r>
            <a:r>
              <a:rPr lang="nl-NL" b="1" dirty="0"/>
              <a:t>en </a:t>
            </a:r>
            <a:r>
              <a:rPr lang="nl-NL" b="1" dirty="0" smtClean="0"/>
              <a:t>Vortex magneten</a:t>
            </a:r>
            <a:r>
              <a:rPr lang="nl-NL" b="1" dirty="0"/>
              <a:t>.</a:t>
            </a:r>
          </a:p>
          <a:p>
            <a:pPr algn="ctr"/>
            <a:endParaRPr lang="nl-NL" dirty="0"/>
          </a:p>
        </p:txBody>
      </p:sp>
      <p:sp>
        <p:nvSpPr>
          <p:cNvPr id="24" name="Tekstvak 23"/>
          <p:cNvSpPr txBox="1"/>
          <p:nvPr/>
        </p:nvSpPr>
        <p:spPr>
          <a:xfrm>
            <a:off x="371475" y="4405312"/>
            <a:ext cx="1518364" cy="2055947"/>
          </a:xfrm>
          <a:prstGeom prst="rect">
            <a:avLst/>
          </a:prstGeom>
          <a:noFill/>
        </p:spPr>
        <p:txBody>
          <a:bodyPr wrap="none" rtlCol="0">
            <a:spAutoFit/>
          </a:bodyPr>
          <a:lstStyle/>
          <a:p>
            <a:r>
              <a:rPr lang="nl-NL" sz="1000" b="1" dirty="0" smtClean="0"/>
              <a:t>Rodiko Benelux BV</a:t>
            </a:r>
          </a:p>
          <a:p>
            <a:r>
              <a:rPr lang="nl-NL" sz="1000" b="1" dirty="0" smtClean="0"/>
              <a:t>Rumpsterweg 16 A</a:t>
            </a:r>
          </a:p>
          <a:p>
            <a:r>
              <a:rPr lang="nl-NL" sz="1000" b="1" dirty="0" smtClean="0"/>
              <a:t>3981 AK Bunnik</a:t>
            </a:r>
          </a:p>
          <a:p>
            <a:r>
              <a:rPr lang="nl-NL" sz="1000" b="1" dirty="0" smtClean="0">
                <a:hlinkClick r:id="rId4"/>
              </a:rPr>
              <a:t>info@rodiko.com</a:t>
            </a:r>
            <a:endParaRPr lang="nl-NL" sz="1000" b="1" dirty="0" smtClean="0"/>
          </a:p>
          <a:p>
            <a:r>
              <a:rPr lang="nl-NL" sz="1000" b="1" dirty="0" smtClean="0"/>
              <a:t>+31 497 750 274</a:t>
            </a:r>
          </a:p>
          <a:p>
            <a:endParaRPr lang="nl-NL" sz="1000" b="1" dirty="0"/>
          </a:p>
          <a:p>
            <a:r>
              <a:rPr lang="nl-NL" sz="1000" b="1" dirty="0" smtClean="0">
                <a:hlinkClick r:id="rId5"/>
              </a:rPr>
              <a:t>www.rodiko.com</a:t>
            </a:r>
            <a:endParaRPr lang="nl-NL" sz="1000" b="1" dirty="0" smtClean="0"/>
          </a:p>
          <a:p>
            <a:r>
              <a:rPr lang="nl-NL" sz="1000" b="1" dirty="0" smtClean="0">
                <a:hlinkClick r:id="rId6"/>
              </a:rPr>
              <a:t>www.aestelecom.nl</a:t>
            </a:r>
            <a:endParaRPr lang="nl-NL" sz="1000" b="1" dirty="0" smtClean="0"/>
          </a:p>
          <a:p>
            <a:r>
              <a:rPr lang="nl-NL" sz="1000" b="1" dirty="0" smtClean="0">
                <a:hlinkClick r:id="rId7"/>
              </a:rPr>
              <a:t>http</a:t>
            </a:r>
            <a:r>
              <a:rPr lang="nl-NL" sz="1000" b="1" dirty="0">
                <a:hlinkClick r:id="rId7"/>
              </a:rPr>
              <a:t>://</a:t>
            </a:r>
            <a:r>
              <a:rPr lang="nl-NL" sz="1000" b="1" dirty="0" smtClean="0">
                <a:hlinkClick r:id="rId7"/>
              </a:rPr>
              <a:t>www.i-tec.com.pt</a:t>
            </a:r>
            <a:endParaRPr lang="nl-NL" sz="1000" b="1" dirty="0" smtClean="0"/>
          </a:p>
          <a:p>
            <a:r>
              <a:rPr lang="nl-NL" sz="1000" b="1" dirty="0" smtClean="0">
                <a:hlinkClick r:id="rId8"/>
              </a:rPr>
              <a:t>www.xprgroup.com</a:t>
            </a:r>
            <a:endParaRPr lang="nl-NL" sz="1000" b="1" dirty="0" smtClean="0"/>
          </a:p>
          <a:p>
            <a:endParaRPr lang="nl-NL" dirty="0" smtClean="0"/>
          </a:p>
          <a:p>
            <a:endParaRPr lang="nl-NL" dirty="0"/>
          </a:p>
        </p:txBody>
      </p:sp>
    </p:spTree>
    <p:extLst>
      <p:ext uri="{BB962C8B-B14F-4D97-AF65-F5344CB8AC3E}">
        <p14:creationId xmlns:p14="http://schemas.microsoft.com/office/powerpoint/2010/main" val="32545410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 xmlns:a16="http://schemas.microsoft.com/office/drawing/2014/main" id="{2C52F08B-C525-494B-8828-E555B5F9B5D0}"/>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1440469" y="3628536"/>
            <a:ext cx="790730" cy="1039179"/>
          </a:xfrm>
          <a:prstGeom prst="rect">
            <a:avLst/>
          </a:prstGeom>
        </p:spPr>
      </p:pic>
      <p:pic>
        <p:nvPicPr>
          <p:cNvPr id="42" name="Picture 41">
            <a:extLst>
              <a:ext uri="{FF2B5EF4-FFF2-40B4-BE49-F238E27FC236}">
                <a16:creationId xmlns="" xmlns:a16="http://schemas.microsoft.com/office/drawing/2014/main" id="{562F83A5-8AF3-4B3A-BCFD-62157CAEDD31}"/>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3384394" y="3587374"/>
            <a:ext cx="790730" cy="1039179"/>
          </a:xfrm>
          <a:prstGeom prst="rect">
            <a:avLst/>
          </a:prstGeom>
        </p:spPr>
      </p:pic>
      <p:pic>
        <p:nvPicPr>
          <p:cNvPr id="35" name="Picture 34">
            <a:extLst>
              <a:ext uri="{FF2B5EF4-FFF2-40B4-BE49-F238E27FC236}">
                <a16:creationId xmlns="" xmlns:a16="http://schemas.microsoft.com/office/drawing/2014/main" id="{3F4255E8-E241-46C5-B21C-DCF83305E368}"/>
              </a:ext>
            </a:extLst>
          </p:cNvPr>
          <p:cNvPicPr>
            <a:picLocks noChangeAspect="1"/>
          </p:cNvPicPr>
          <p:nvPr/>
        </p:nvPicPr>
        <p:blipFill>
          <a:blip r:embed="rId4"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1462045" y="1217744"/>
            <a:ext cx="825778" cy="1085240"/>
          </a:xfrm>
          <a:prstGeom prst="rect">
            <a:avLst/>
          </a:prstGeom>
        </p:spPr>
      </p:pic>
      <p:sp>
        <p:nvSpPr>
          <p:cNvPr id="2053" name="TextBox 2052">
            <a:extLst>
              <a:ext uri="{FF2B5EF4-FFF2-40B4-BE49-F238E27FC236}">
                <a16:creationId xmlns="" xmlns:a16="http://schemas.microsoft.com/office/drawing/2014/main" id="{080F0A8E-63F5-40BE-B7C0-2E940690083D}"/>
              </a:ext>
            </a:extLst>
          </p:cNvPr>
          <p:cNvSpPr txBox="1"/>
          <p:nvPr/>
        </p:nvSpPr>
        <p:spPr>
          <a:xfrm>
            <a:off x="810743" y="2515287"/>
            <a:ext cx="3706159" cy="707886"/>
          </a:xfrm>
          <a:prstGeom prst="rect">
            <a:avLst/>
          </a:prstGeom>
          <a:noFill/>
        </p:spPr>
        <p:txBody>
          <a:bodyPr wrap="square" rtlCol="0">
            <a:spAutoFit/>
          </a:bodyPr>
          <a:lstStyle/>
          <a:p>
            <a:r>
              <a:rPr lang="en-GB" sz="800" dirty="0">
                <a:latin typeface="Century Gothic" panose="020B0502020202020204" pitchFamily="34" charset="0"/>
              </a:rPr>
              <a:t>Voetstuk "mountable", hoog volume oproep punt met toetsenbord, opgebouwd uit mariene roestvast stalen, poeder gecoate aluminium kap, met glans zwart gehard acryl faceplate trim.</a:t>
            </a:r>
          </a:p>
          <a:p>
            <a:r>
              <a:rPr lang="en-GB" sz="800" dirty="0">
                <a:latin typeface="Century Gothic" panose="020B0502020202020204" pitchFamily="34" charset="0"/>
              </a:rPr>
              <a:t/>
            </a:r>
            <a:br>
              <a:rPr lang="en-GB" sz="800" dirty="0">
                <a:latin typeface="Century Gothic" panose="020B0502020202020204" pitchFamily="34" charset="0"/>
              </a:rPr>
            </a:br>
            <a:endParaRPr lang="en-GB" sz="800" dirty="0">
              <a:latin typeface="Century Gothic" panose="020B0502020202020204" pitchFamily="34" charset="0"/>
            </a:endParaRPr>
          </a:p>
        </p:txBody>
      </p:sp>
      <p:sp>
        <p:nvSpPr>
          <p:cNvPr id="30" name="TextBox 29">
            <a:extLst>
              <a:ext uri="{FF2B5EF4-FFF2-40B4-BE49-F238E27FC236}">
                <a16:creationId xmlns="" xmlns:a16="http://schemas.microsoft.com/office/drawing/2014/main" id="{71D53CF9-E52C-4DC8-8993-948D09EDC695}"/>
              </a:ext>
            </a:extLst>
          </p:cNvPr>
          <p:cNvSpPr txBox="1"/>
          <p:nvPr/>
        </p:nvSpPr>
        <p:spPr>
          <a:xfrm>
            <a:off x="865171" y="4805668"/>
            <a:ext cx="3706158" cy="707886"/>
          </a:xfrm>
          <a:prstGeom prst="rect">
            <a:avLst/>
          </a:prstGeom>
          <a:noFill/>
        </p:spPr>
        <p:txBody>
          <a:bodyPr wrap="square" rtlCol="0">
            <a:spAutoFit/>
          </a:bodyPr>
          <a:lstStyle/>
          <a:p>
            <a:r>
              <a:rPr lang="nl-NL" sz="800" dirty="0">
                <a:latin typeface="Century Gothic" panose="020B0502020202020204" pitchFamily="34" charset="0"/>
              </a:rPr>
              <a:t>Stijlvolle, moderne gebogen profiel Bel punt met muur effect in neon blauwe achtergrondverlichting. Vervaardigd uit 100% marine roestvrij staal met gehard acryl gezicht trim.</a:t>
            </a:r>
          </a:p>
          <a:p>
            <a:r>
              <a:rPr lang="nl-NL" sz="800" dirty="0">
                <a:latin typeface="Century Gothic" panose="020B0502020202020204" pitchFamily="34" charset="0"/>
              </a:rPr>
              <a:t/>
            </a:r>
            <a:br>
              <a:rPr lang="nl-NL" sz="800" dirty="0">
                <a:latin typeface="Century Gothic" panose="020B0502020202020204" pitchFamily="34" charset="0"/>
              </a:rPr>
            </a:br>
            <a:endParaRPr lang="en-GB" sz="800" dirty="0">
              <a:latin typeface="Century Gothic" panose="020B0502020202020204" pitchFamily="34" charset="0"/>
            </a:endParaRPr>
          </a:p>
        </p:txBody>
      </p:sp>
      <p:sp>
        <p:nvSpPr>
          <p:cNvPr id="32" name="TextBox 31">
            <a:extLst>
              <a:ext uri="{FF2B5EF4-FFF2-40B4-BE49-F238E27FC236}">
                <a16:creationId xmlns="" xmlns:a16="http://schemas.microsoft.com/office/drawing/2014/main" id="{F02C13FD-E1D2-4302-8A38-32E324C7F75A}"/>
              </a:ext>
            </a:extLst>
          </p:cNvPr>
          <p:cNvSpPr txBox="1"/>
          <p:nvPr/>
        </p:nvSpPr>
        <p:spPr>
          <a:xfrm>
            <a:off x="722210" y="836224"/>
            <a:ext cx="1246399" cy="230832"/>
          </a:xfrm>
          <a:prstGeom prst="rect">
            <a:avLst/>
          </a:prstGeom>
          <a:noFill/>
        </p:spPr>
        <p:txBody>
          <a:bodyPr wrap="square" rtlCol="0">
            <a:spAutoFit/>
          </a:bodyPr>
          <a:lstStyle/>
          <a:p>
            <a:pPr algn="ctr"/>
            <a:r>
              <a:rPr lang="en-GB" sz="900" b="1" dirty="0">
                <a:latin typeface="Century Gothic" panose="020B0502020202020204" pitchFamily="34" charset="0"/>
              </a:rPr>
              <a:t>603-AS</a:t>
            </a:r>
          </a:p>
        </p:txBody>
      </p:sp>
      <p:sp>
        <p:nvSpPr>
          <p:cNvPr id="33" name="TextBox 32">
            <a:extLst>
              <a:ext uri="{FF2B5EF4-FFF2-40B4-BE49-F238E27FC236}">
                <a16:creationId xmlns="" xmlns:a16="http://schemas.microsoft.com/office/drawing/2014/main" id="{25D9E224-9D4F-4161-854C-40AAA1445453}"/>
              </a:ext>
            </a:extLst>
          </p:cNvPr>
          <p:cNvSpPr txBox="1"/>
          <p:nvPr/>
        </p:nvSpPr>
        <p:spPr>
          <a:xfrm>
            <a:off x="2615814" y="840878"/>
            <a:ext cx="1473597" cy="230832"/>
          </a:xfrm>
          <a:prstGeom prst="rect">
            <a:avLst/>
          </a:prstGeom>
          <a:noFill/>
        </p:spPr>
        <p:txBody>
          <a:bodyPr wrap="square" rtlCol="0">
            <a:spAutoFit/>
          </a:bodyPr>
          <a:lstStyle/>
          <a:p>
            <a:pPr algn="ctr"/>
            <a:r>
              <a:rPr lang="en-GB" sz="900" b="1" dirty="0">
                <a:latin typeface="Century Gothic" panose="020B0502020202020204" pitchFamily="34" charset="0"/>
              </a:rPr>
              <a:t>603HF-AS</a:t>
            </a:r>
          </a:p>
        </p:txBody>
      </p:sp>
      <p:sp>
        <p:nvSpPr>
          <p:cNvPr id="38" name="TextBox 37">
            <a:extLst>
              <a:ext uri="{FF2B5EF4-FFF2-40B4-BE49-F238E27FC236}">
                <a16:creationId xmlns="" xmlns:a16="http://schemas.microsoft.com/office/drawing/2014/main" id="{CF8E61D6-9337-4E94-891D-B37F7C373887}"/>
              </a:ext>
            </a:extLst>
          </p:cNvPr>
          <p:cNvSpPr txBox="1"/>
          <p:nvPr/>
        </p:nvSpPr>
        <p:spPr>
          <a:xfrm>
            <a:off x="722209" y="2981581"/>
            <a:ext cx="1246399" cy="230832"/>
          </a:xfrm>
          <a:prstGeom prst="rect">
            <a:avLst/>
          </a:prstGeom>
          <a:noFill/>
        </p:spPr>
        <p:txBody>
          <a:bodyPr wrap="square" rtlCol="0">
            <a:spAutoFit/>
          </a:bodyPr>
          <a:lstStyle/>
          <a:p>
            <a:pPr algn="ctr"/>
            <a:r>
              <a:rPr lang="en-GB" sz="900" b="1" dirty="0">
                <a:latin typeface="Century Gothic" panose="020B0502020202020204" pitchFamily="34" charset="0"/>
              </a:rPr>
              <a:t>603-ASK</a:t>
            </a:r>
          </a:p>
        </p:txBody>
      </p:sp>
      <p:sp>
        <p:nvSpPr>
          <p:cNvPr id="39" name="TextBox 38">
            <a:extLst>
              <a:ext uri="{FF2B5EF4-FFF2-40B4-BE49-F238E27FC236}">
                <a16:creationId xmlns="" xmlns:a16="http://schemas.microsoft.com/office/drawing/2014/main" id="{CAFD7027-C87F-4AF0-ABFE-7D82E17A9E99}"/>
              </a:ext>
            </a:extLst>
          </p:cNvPr>
          <p:cNvSpPr txBox="1"/>
          <p:nvPr/>
        </p:nvSpPr>
        <p:spPr>
          <a:xfrm>
            <a:off x="2622245" y="2983893"/>
            <a:ext cx="1473597" cy="230832"/>
          </a:xfrm>
          <a:prstGeom prst="rect">
            <a:avLst/>
          </a:prstGeom>
          <a:noFill/>
        </p:spPr>
        <p:txBody>
          <a:bodyPr wrap="square" rtlCol="0">
            <a:spAutoFit/>
          </a:bodyPr>
          <a:lstStyle/>
          <a:p>
            <a:pPr algn="ctr"/>
            <a:r>
              <a:rPr lang="en-GB" sz="900" b="1" dirty="0">
                <a:latin typeface="Century Gothic" panose="020B0502020202020204" pitchFamily="34" charset="0"/>
              </a:rPr>
              <a:t>603HF-ASK</a:t>
            </a:r>
          </a:p>
        </p:txBody>
      </p:sp>
      <p:pic>
        <p:nvPicPr>
          <p:cNvPr id="4" name="Picture 3">
            <a:extLst>
              <a:ext uri="{FF2B5EF4-FFF2-40B4-BE49-F238E27FC236}">
                <a16:creationId xmlns="" xmlns:a16="http://schemas.microsoft.com/office/drawing/2014/main" id="{39F5B220-69A2-4152-B720-D60FE7D5132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68" b="89927" l="9902" r="89880">
                        <a14:foregroundMark x1="25383" y1="10765" x2="52188" y2="5075"/>
                        <a14:foregroundMark x1="52188" y1="5075" x2="79322" y2="4652"/>
                        <a14:foregroundMark x1="82380" y1="74764" x2="82659" y2="81161"/>
                        <a14:foregroundMark x1="79322" y1="4652" x2="82349" y2="74043"/>
                        <a14:foregroundMark x1="79763" y1="82140" x2="58425" y2="89350"/>
                        <a14:foregroundMark x1="82659" y1="81161" x2="80761" y2="81802"/>
                        <a14:foregroundMark x1="58425" y1="89350" x2="31947" y2="88697"/>
                        <a14:foregroundMark x1="31947" y1="88697" x2="29431" y2="88043"/>
                        <a14:foregroundMark x1="70842" y1="6613" x2="77681" y2="14725"/>
                        <a14:foregroundMark x1="73031" y1="23260" x2="72702" y2="63091"/>
                        <a14:foregroundMark x1="68982" y1="17801" x2="77407" y2="20838"/>
                        <a14:foregroundMark x1="68381" y1="4229" x2="75547" y2="4652"/>
                        <a14:foregroundMark x1="68654" y1="3768" x2="76477" y2="4652"/>
                        <a14:foregroundMark x1="72101" y1="55863" x2="74055" y2="64053"/>
                        <a14:foregroundMark x1="74939" y1="82294" x2="74891" y2="82545"/>
                        <a14:foregroundMark x1="69584" y1="4229" x2="75821" y2="4229"/>
                        <a14:foregroundMark x1="61176" y1="61878" x2="78824" y2="78177"/>
                        <a14:foregroundMark x1="73333" y1="62155" x2="72549" y2="82044"/>
                        <a14:foregroundMark x1="71373" y1="76796" x2="76471" y2="84254"/>
                      </a14:backgroundRemoval>
                    </a14:imgEffect>
                  </a14:imgLayer>
                </a14:imgProps>
              </a:ext>
              <a:ext uri="{28A0092B-C50C-407E-A947-70E740481C1C}">
                <a14:useLocalDpi xmlns:a14="http://schemas.microsoft.com/office/drawing/2010/main" val="0"/>
              </a:ext>
            </a:extLst>
          </a:blip>
          <a:stretch>
            <a:fillRect/>
          </a:stretch>
        </p:blipFill>
        <p:spPr>
          <a:xfrm>
            <a:off x="810743" y="3407222"/>
            <a:ext cx="802940" cy="1142477"/>
          </a:xfrm>
          <a:prstGeom prst="rect">
            <a:avLst/>
          </a:prstGeom>
        </p:spPr>
      </p:pic>
      <p:pic>
        <p:nvPicPr>
          <p:cNvPr id="36" name="Picture 35">
            <a:extLst>
              <a:ext uri="{FF2B5EF4-FFF2-40B4-BE49-F238E27FC236}">
                <a16:creationId xmlns="" xmlns:a16="http://schemas.microsoft.com/office/drawing/2014/main" id="{187F440B-2840-4C4A-A67B-13899A5C86BB}"/>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68" b="89927" l="9902" r="89880">
                        <a14:foregroundMark x1="25383" y1="10765" x2="52188" y2="5075"/>
                        <a14:foregroundMark x1="52188" y1="5075" x2="79322" y2="4652"/>
                        <a14:foregroundMark x1="79322" y1="4652" x2="82659" y2="81161"/>
                        <a14:foregroundMark x1="82659" y1="81161" x2="58425" y2="89350"/>
                        <a14:foregroundMark x1="58425" y1="89350" x2="31947" y2="88697"/>
                        <a14:foregroundMark x1="31947" y1="88697" x2="29431" y2="88043"/>
                        <a14:foregroundMark x1="70842" y1="6613" x2="77681" y2="14725"/>
                        <a14:foregroundMark x1="73031" y1="23260" x2="72702" y2="63091"/>
                        <a14:foregroundMark x1="68982" y1="17801" x2="77407" y2="20838"/>
                        <a14:foregroundMark x1="68381" y1="4229" x2="75547" y2="4652"/>
                        <a14:foregroundMark x1="68654" y1="3768" x2="76477" y2="4652"/>
                        <a14:foregroundMark x1="72101" y1="55863" x2="76477" y2="74202"/>
                        <a14:foregroundMark x1="76477" y1="74202" x2="74891" y2="82545"/>
                        <a14:foregroundMark x1="69584" y1="4229" x2="75821" y2="4229"/>
                      </a14:backgroundRemoval>
                    </a14:imgEffect>
                  </a14:imgLayer>
                </a14:imgProps>
              </a:ext>
              <a:ext uri="{28A0092B-C50C-407E-A947-70E740481C1C}">
                <a14:useLocalDpi xmlns:a14="http://schemas.microsoft.com/office/drawing/2010/main" val="0"/>
              </a:ext>
            </a:extLst>
          </a:blip>
          <a:stretch>
            <a:fillRect/>
          </a:stretch>
        </p:blipFill>
        <p:spPr>
          <a:xfrm>
            <a:off x="2725299" y="3397385"/>
            <a:ext cx="802940" cy="1142477"/>
          </a:xfrm>
          <a:prstGeom prst="rect">
            <a:avLst/>
          </a:prstGeom>
        </p:spPr>
      </p:pic>
      <p:pic>
        <p:nvPicPr>
          <p:cNvPr id="2" name="Picture 1">
            <a:extLst>
              <a:ext uri="{FF2B5EF4-FFF2-40B4-BE49-F238E27FC236}">
                <a16:creationId xmlns="" xmlns:a16="http://schemas.microsoft.com/office/drawing/2014/main" id="{BB4EE554-5C83-4A6D-A109-3F7F6A79CDCC}"/>
              </a:ext>
            </a:extLst>
          </p:cNvPr>
          <p:cNvPicPr>
            <a:picLocks noChangeAspect="1"/>
          </p:cNvPicPr>
          <p:nvPr/>
        </p:nvPicPr>
        <p:blipFill>
          <a:blip r:embed="rId8"/>
          <a:stretch>
            <a:fillRect/>
          </a:stretch>
        </p:blipFill>
        <p:spPr>
          <a:xfrm>
            <a:off x="1853096" y="1516595"/>
            <a:ext cx="637899" cy="947184"/>
          </a:xfrm>
          <a:prstGeom prst="rect">
            <a:avLst/>
          </a:prstGeom>
        </p:spPr>
      </p:pic>
      <p:pic>
        <p:nvPicPr>
          <p:cNvPr id="12" name="Picture 11">
            <a:extLst>
              <a:ext uri="{FF2B5EF4-FFF2-40B4-BE49-F238E27FC236}">
                <a16:creationId xmlns="" xmlns:a16="http://schemas.microsoft.com/office/drawing/2014/main" id="{7C085736-AAFC-44F8-AF63-C9F4FAAE779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2513"/>
          <a:stretch/>
        </p:blipFill>
        <p:spPr>
          <a:xfrm>
            <a:off x="923382" y="1250842"/>
            <a:ext cx="637899" cy="1101701"/>
          </a:xfrm>
          <a:prstGeom prst="rect">
            <a:avLst/>
          </a:prstGeom>
        </p:spPr>
      </p:pic>
      <p:pic>
        <p:nvPicPr>
          <p:cNvPr id="15" name="Picture 14">
            <a:extLst>
              <a:ext uri="{FF2B5EF4-FFF2-40B4-BE49-F238E27FC236}">
                <a16:creationId xmlns="" xmlns:a16="http://schemas.microsoft.com/office/drawing/2014/main" id="{F0A928AC-1A42-40CF-B6BD-AD4532FFE21E}"/>
              </a:ext>
            </a:extLst>
          </p:cNvPr>
          <p:cNvPicPr>
            <a:picLocks noChangeAspect="1"/>
          </p:cNvPicPr>
          <p:nvPr/>
        </p:nvPicPr>
        <p:blipFill>
          <a:blip r:embed="rId10"/>
          <a:stretch>
            <a:fillRect/>
          </a:stretch>
        </p:blipFill>
        <p:spPr>
          <a:xfrm>
            <a:off x="1790870" y="3882010"/>
            <a:ext cx="610825" cy="906982"/>
          </a:xfrm>
          <a:prstGeom prst="rect">
            <a:avLst/>
          </a:prstGeom>
        </p:spPr>
      </p:pic>
      <p:grpSp>
        <p:nvGrpSpPr>
          <p:cNvPr id="22" name="Group 21">
            <a:extLst>
              <a:ext uri="{FF2B5EF4-FFF2-40B4-BE49-F238E27FC236}">
                <a16:creationId xmlns="" xmlns:a16="http://schemas.microsoft.com/office/drawing/2014/main" id="{1FCDBADB-BF63-4364-AC44-622426D93001}"/>
              </a:ext>
            </a:extLst>
          </p:cNvPr>
          <p:cNvGrpSpPr/>
          <p:nvPr/>
        </p:nvGrpSpPr>
        <p:grpSpPr>
          <a:xfrm>
            <a:off x="433337" y="254810"/>
            <a:ext cx="4864341" cy="299372"/>
            <a:chOff x="433337" y="254810"/>
            <a:chExt cx="4864341" cy="299372"/>
          </a:xfrm>
        </p:grpSpPr>
        <p:pic>
          <p:nvPicPr>
            <p:cNvPr id="23" name="Picture 22">
              <a:extLst>
                <a:ext uri="{FF2B5EF4-FFF2-40B4-BE49-F238E27FC236}">
                  <a16:creationId xmlns="" xmlns:a16="http://schemas.microsoft.com/office/drawing/2014/main" id="{1F381825-9653-4A4C-BEE0-0D8A65E41C6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7274" y="254810"/>
              <a:ext cx="517957" cy="271262"/>
            </a:xfrm>
            <a:prstGeom prst="rect">
              <a:avLst/>
            </a:prstGeom>
          </p:spPr>
        </p:pic>
        <p:cxnSp>
          <p:nvCxnSpPr>
            <p:cNvPr id="24" name="Straight Connector 23">
              <a:extLst>
                <a:ext uri="{FF2B5EF4-FFF2-40B4-BE49-F238E27FC236}">
                  <a16:creationId xmlns="" xmlns:a16="http://schemas.microsoft.com/office/drawing/2014/main" id="{A5EE32BB-5A0E-40BE-9061-E2A12C435216}"/>
                </a:ext>
              </a:extLst>
            </p:cNvPr>
            <p:cNvCxnSpPr>
              <a:cxnSpLocks/>
            </p:cNvCxnSpPr>
            <p:nvPr/>
          </p:nvCxnSpPr>
          <p:spPr>
            <a:xfrm>
              <a:off x="433337" y="539886"/>
              <a:ext cx="4462513" cy="0"/>
            </a:xfrm>
            <a:prstGeom prst="line">
              <a:avLst/>
            </a:prstGeom>
            <a:ln w="3175">
              <a:solidFill>
                <a:srgbClr val="C00000"/>
              </a:solidFill>
            </a:ln>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 xmlns:a16="http://schemas.microsoft.com/office/drawing/2014/main" id="{48EE6AAA-BECD-4E2E-99CE-3707444A5E4F}"/>
                </a:ext>
              </a:extLst>
            </p:cNvPr>
            <p:cNvSpPr txBox="1"/>
            <p:nvPr/>
          </p:nvSpPr>
          <p:spPr>
            <a:xfrm>
              <a:off x="3931413" y="338738"/>
              <a:ext cx="1366265" cy="215444"/>
            </a:xfrm>
            <a:prstGeom prst="rect">
              <a:avLst/>
            </a:prstGeom>
            <a:noFill/>
          </p:spPr>
          <p:txBody>
            <a:bodyPr wrap="square" rtlCol="0">
              <a:spAutoFit/>
            </a:bodyPr>
            <a:lstStyle/>
            <a:p>
              <a:pPr algn="ctr"/>
              <a:r>
                <a:rPr lang="en-GB" sz="800" dirty="0">
                  <a:latin typeface="Roboto Lt" pitchFamily="2" charset="0"/>
                  <a:ea typeface="Roboto Lt" pitchFamily="2" charset="0"/>
                </a:rPr>
                <a:t>603 D.E.C.T</a:t>
              </a:r>
            </a:p>
          </p:txBody>
        </p:sp>
      </p:grpSp>
      <p:grpSp>
        <p:nvGrpSpPr>
          <p:cNvPr id="34" name="Group 33">
            <a:extLst>
              <a:ext uri="{FF2B5EF4-FFF2-40B4-BE49-F238E27FC236}">
                <a16:creationId xmlns="" xmlns:a16="http://schemas.microsoft.com/office/drawing/2014/main" id="{399B04FA-F70E-4960-B5BC-46FD78554C21}"/>
              </a:ext>
            </a:extLst>
          </p:cNvPr>
          <p:cNvGrpSpPr/>
          <p:nvPr/>
        </p:nvGrpSpPr>
        <p:grpSpPr>
          <a:xfrm>
            <a:off x="433337" y="7209698"/>
            <a:ext cx="5045091" cy="233315"/>
            <a:chOff x="433337" y="7235825"/>
            <a:chExt cx="5045091" cy="233315"/>
          </a:xfrm>
        </p:grpSpPr>
        <p:cxnSp>
          <p:nvCxnSpPr>
            <p:cNvPr id="43" name="Straight Connector 42">
              <a:extLst>
                <a:ext uri="{FF2B5EF4-FFF2-40B4-BE49-F238E27FC236}">
                  <a16:creationId xmlns="" xmlns:a16="http://schemas.microsoft.com/office/drawing/2014/main" id="{D1C26F4C-3082-498B-9565-D3BA478033C7}"/>
                </a:ext>
              </a:extLst>
            </p:cNvPr>
            <p:cNvCxnSpPr>
              <a:cxnSpLocks/>
            </p:cNvCxnSpPr>
            <p:nvPr/>
          </p:nvCxnSpPr>
          <p:spPr>
            <a:xfrm>
              <a:off x="433337" y="7235825"/>
              <a:ext cx="4462513"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sp>
          <p:nvSpPr>
            <p:cNvPr id="44" name="TextBox 43">
              <a:extLst>
                <a:ext uri="{FF2B5EF4-FFF2-40B4-BE49-F238E27FC236}">
                  <a16:creationId xmlns="" xmlns:a16="http://schemas.microsoft.com/office/drawing/2014/main" id="{37D19FC9-DFE3-45EC-BE83-000246A9FC4A}"/>
                </a:ext>
              </a:extLst>
            </p:cNvPr>
            <p:cNvSpPr txBox="1"/>
            <p:nvPr/>
          </p:nvSpPr>
          <p:spPr>
            <a:xfrm>
              <a:off x="4112163" y="7284474"/>
              <a:ext cx="1366265" cy="184666"/>
            </a:xfrm>
            <a:prstGeom prst="rect">
              <a:avLst/>
            </a:prstGeom>
            <a:noFill/>
          </p:spPr>
          <p:txBody>
            <a:bodyPr wrap="square" rtlCol="0">
              <a:spAutoFit/>
            </a:bodyPr>
            <a:lstStyle/>
            <a:p>
              <a:pPr algn="ctr"/>
              <a:r>
                <a:rPr lang="en-GB" sz="600" dirty="0">
                  <a:latin typeface="Roboto Lt" pitchFamily="2" charset="0"/>
                  <a:ea typeface="Roboto Lt" pitchFamily="2" charset="0"/>
                </a:rPr>
                <a:t>6</a:t>
              </a:r>
            </a:p>
          </p:txBody>
        </p:sp>
      </p:grpSp>
      <p:cxnSp>
        <p:nvCxnSpPr>
          <p:cNvPr id="28" name="Straight Connector 27">
            <a:extLst>
              <a:ext uri="{FF2B5EF4-FFF2-40B4-BE49-F238E27FC236}">
                <a16:creationId xmlns="" xmlns:a16="http://schemas.microsoft.com/office/drawing/2014/main" id="{2F56697C-85AC-4186-8F15-0D3F9ED33CC3}"/>
              </a:ext>
            </a:extLst>
          </p:cNvPr>
          <p:cNvCxnSpPr>
            <a:cxnSpLocks/>
          </p:cNvCxnSpPr>
          <p:nvPr/>
        </p:nvCxnSpPr>
        <p:spPr>
          <a:xfrm flipH="1">
            <a:off x="810744" y="2981581"/>
            <a:ext cx="3706161" cy="0"/>
          </a:xfrm>
          <a:prstGeom prst="line">
            <a:avLst/>
          </a:prstGeom>
          <a:ln w="3175">
            <a:solidFill>
              <a:srgbClr val="A6A6A6"/>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 xmlns:a16="http://schemas.microsoft.com/office/drawing/2014/main" id="{BCE6797B-0D7A-4739-8C28-E317B5A68275}"/>
              </a:ext>
            </a:extLst>
          </p:cNvPr>
          <p:cNvCxnSpPr>
            <a:cxnSpLocks/>
          </p:cNvCxnSpPr>
          <p:nvPr/>
        </p:nvCxnSpPr>
        <p:spPr>
          <a:xfrm>
            <a:off x="2663825" y="1074129"/>
            <a:ext cx="0" cy="1305325"/>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 xmlns:a16="http://schemas.microsoft.com/office/drawing/2014/main" id="{5F310C81-F4CA-4473-B95D-11285C33C6D1}"/>
              </a:ext>
            </a:extLst>
          </p:cNvPr>
          <p:cNvCxnSpPr>
            <a:cxnSpLocks/>
          </p:cNvCxnSpPr>
          <p:nvPr/>
        </p:nvCxnSpPr>
        <p:spPr>
          <a:xfrm>
            <a:off x="2663825" y="3310354"/>
            <a:ext cx="0" cy="1305325"/>
          </a:xfrm>
          <a:prstGeom prst="line">
            <a:avLst/>
          </a:prstGeom>
          <a:ln w="9525">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 xmlns:a16="http://schemas.microsoft.com/office/drawing/2014/main" id="{F84505B5-D204-405C-B059-DFA36B96BB8B}"/>
              </a:ext>
            </a:extLst>
          </p:cNvPr>
          <p:cNvCxnSpPr/>
          <p:nvPr/>
        </p:nvCxnSpPr>
        <p:spPr>
          <a:xfrm>
            <a:off x="878273" y="953031"/>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 xmlns:a16="http://schemas.microsoft.com/office/drawing/2014/main" id="{8C648452-7D63-40C9-AD24-94A0B99145B6}"/>
              </a:ext>
            </a:extLst>
          </p:cNvPr>
          <p:cNvCxnSpPr/>
          <p:nvPr/>
        </p:nvCxnSpPr>
        <p:spPr>
          <a:xfrm>
            <a:off x="2808519" y="951640"/>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 xmlns:a16="http://schemas.microsoft.com/office/drawing/2014/main" id="{777AC897-E5FA-4424-9A51-EFF638207B3E}"/>
              </a:ext>
            </a:extLst>
          </p:cNvPr>
          <p:cNvCxnSpPr/>
          <p:nvPr/>
        </p:nvCxnSpPr>
        <p:spPr>
          <a:xfrm>
            <a:off x="862633" y="3098388"/>
            <a:ext cx="116958"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 xmlns:a16="http://schemas.microsoft.com/office/drawing/2014/main" id="{E5B2AE65-3F01-476D-B00A-FE736914E1B3}"/>
              </a:ext>
            </a:extLst>
          </p:cNvPr>
          <p:cNvCxnSpPr/>
          <p:nvPr/>
        </p:nvCxnSpPr>
        <p:spPr>
          <a:xfrm>
            <a:off x="2792879" y="3096997"/>
            <a:ext cx="116958"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pic>
        <p:nvPicPr>
          <p:cNvPr id="52" name="Picture 51">
            <a:extLst>
              <a:ext uri="{FF2B5EF4-FFF2-40B4-BE49-F238E27FC236}">
                <a16:creationId xmlns="" xmlns:a16="http://schemas.microsoft.com/office/drawing/2014/main" id="{DCD7F44D-495C-4401-BF1B-5518DCA95092}"/>
              </a:ext>
            </a:extLst>
          </p:cNvPr>
          <p:cNvPicPr>
            <a:picLocks noChangeAspect="1"/>
          </p:cNvPicPr>
          <p:nvPr/>
        </p:nvPicPr>
        <p:blipFill>
          <a:blip r:embed="rId4"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3405661" y="1234454"/>
            <a:ext cx="825778" cy="1085240"/>
          </a:xfrm>
          <a:prstGeom prst="rect">
            <a:avLst/>
          </a:prstGeom>
        </p:spPr>
      </p:pic>
      <p:pic>
        <p:nvPicPr>
          <p:cNvPr id="53" name="Picture 52">
            <a:extLst>
              <a:ext uri="{FF2B5EF4-FFF2-40B4-BE49-F238E27FC236}">
                <a16:creationId xmlns="" xmlns:a16="http://schemas.microsoft.com/office/drawing/2014/main" id="{465819B1-E139-431E-971D-87E7D97648F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2513"/>
          <a:stretch/>
        </p:blipFill>
        <p:spPr>
          <a:xfrm>
            <a:off x="2866998" y="1267552"/>
            <a:ext cx="637899" cy="1101701"/>
          </a:xfrm>
          <a:prstGeom prst="rect">
            <a:avLst/>
          </a:prstGeom>
        </p:spPr>
      </p:pic>
      <p:pic>
        <p:nvPicPr>
          <p:cNvPr id="40" name="Picture 39">
            <a:extLst>
              <a:ext uri="{FF2B5EF4-FFF2-40B4-BE49-F238E27FC236}">
                <a16:creationId xmlns="" xmlns:a16="http://schemas.microsoft.com/office/drawing/2014/main" id="{96C9FB59-B6D1-4AF2-B6C9-CB73C6C69ED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20854" y="1745072"/>
            <a:ext cx="1182012" cy="715511"/>
          </a:xfrm>
          <a:prstGeom prst="rect">
            <a:avLst/>
          </a:prstGeom>
        </p:spPr>
      </p:pic>
      <p:pic>
        <p:nvPicPr>
          <p:cNvPr id="46" name="Picture 45">
            <a:extLst>
              <a:ext uri="{FF2B5EF4-FFF2-40B4-BE49-F238E27FC236}">
                <a16:creationId xmlns="" xmlns:a16="http://schemas.microsoft.com/office/drawing/2014/main" id="{FA26B46A-DAF0-4F3D-BC18-DB12EF6D87D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20054" y="4087028"/>
            <a:ext cx="1182012" cy="715511"/>
          </a:xfrm>
          <a:prstGeom prst="rect">
            <a:avLst/>
          </a:prstGeom>
        </p:spPr>
      </p:pic>
    </p:spTree>
    <p:extLst>
      <p:ext uri="{BB962C8B-B14F-4D97-AF65-F5344CB8AC3E}">
        <p14:creationId xmlns:p14="http://schemas.microsoft.com/office/powerpoint/2010/main" val="9958318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65897</TotalTime>
  <Words>6867</Words>
  <Application>Microsoft Office PowerPoint</Application>
  <PresentationFormat>Aangepast</PresentationFormat>
  <Paragraphs>2020</Paragraphs>
  <Slides>87</Slides>
  <Notes>3</Notes>
  <HiddenSlides>0</HiddenSlides>
  <MMClips>0</MMClips>
  <ScaleCrop>false</ScaleCrop>
  <HeadingPairs>
    <vt:vector size="6" baseType="variant">
      <vt:variant>
        <vt:lpstr>Thema</vt:lpstr>
      </vt:variant>
      <vt:variant>
        <vt:i4>1</vt:i4>
      </vt:variant>
      <vt:variant>
        <vt:lpstr>Ingesloten OLE-bronprogramma's</vt:lpstr>
      </vt:variant>
      <vt:variant>
        <vt:i4>0</vt:i4>
      </vt:variant>
      <vt:variant>
        <vt:lpstr>Diatitels</vt:lpstr>
      </vt:variant>
      <vt:variant>
        <vt:i4>87</vt:i4>
      </vt:variant>
    </vt:vector>
  </HeadingPairs>
  <TitlesOfParts>
    <vt:vector size="88" baseType="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dc:creator>
  <cp:lastModifiedBy>Leo</cp:lastModifiedBy>
  <cp:revision>2100</cp:revision>
  <cp:lastPrinted>2018-02-07T13:52:43Z</cp:lastPrinted>
  <dcterms:created xsi:type="dcterms:W3CDTF">2011-03-11T10:17:14Z</dcterms:created>
  <dcterms:modified xsi:type="dcterms:W3CDTF">2018-02-27T08:33:28Z</dcterms:modified>
</cp:coreProperties>
</file>